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7" r:id="rId5"/>
    <p:sldId id="259" r:id="rId6"/>
    <p:sldId id="265" r:id="rId7"/>
    <p:sldId id="260" r:id="rId8"/>
    <p:sldId id="262" r:id="rId9"/>
    <p:sldId id="263" r:id="rId10"/>
    <p:sldId id="264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9DA3-1C94-4EBC-9D57-E8B2D56857D0}" type="datetimeFigureOut">
              <a:rPr lang="es-MX" smtClean="0"/>
              <a:t>19/10/2022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607B-19DD-4C2A-AC45-1F5513E33B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9457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9DA3-1C94-4EBC-9D57-E8B2D56857D0}" type="datetimeFigureOut">
              <a:rPr lang="es-MX" smtClean="0"/>
              <a:t>19/10/2022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607B-19DD-4C2A-AC45-1F5513E33B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1657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9DA3-1C94-4EBC-9D57-E8B2D56857D0}" type="datetimeFigureOut">
              <a:rPr lang="es-MX" smtClean="0"/>
              <a:t>19/10/2022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607B-19DD-4C2A-AC45-1F5513E33B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0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9DA3-1C94-4EBC-9D57-E8B2D56857D0}" type="datetimeFigureOut">
              <a:rPr lang="es-MX" smtClean="0"/>
              <a:t>19/10/2022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607B-19DD-4C2A-AC45-1F5513E33B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2201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9DA3-1C94-4EBC-9D57-E8B2D56857D0}" type="datetimeFigureOut">
              <a:rPr lang="es-MX" smtClean="0"/>
              <a:t>19/10/2022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607B-19DD-4C2A-AC45-1F5513E33B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799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9DA3-1C94-4EBC-9D57-E8B2D56857D0}" type="datetimeFigureOut">
              <a:rPr lang="es-MX" smtClean="0"/>
              <a:t>19/10/2022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607B-19DD-4C2A-AC45-1F5513E33B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0814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9DA3-1C94-4EBC-9D57-E8B2D56857D0}" type="datetimeFigureOut">
              <a:rPr lang="es-MX" smtClean="0"/>
              <a:t>19/10/2022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607B-19DD-4C2A-AC45-1F5513E33B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146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9DA3-1C94-4EBC-9D57-E8B2D56857D0}" type="datetimeFigureOut">
              <a:rPr lang="es-MX" smtClean="0"/>
              <a:t>19/10/2022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607B-19DD-4C2A-AC45-1F5513E33B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6387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9DA3-1C94-4EBC-9D57-E8B2D56857D0}" type="datetimeFigureOut">
              <a:rPr lang="es-MX" smtClean="0"/>
              <a:t>19/10/2022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607B-19DD-4C2A-AC45-1F5513E33B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980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9DA3-1C94-4EBC-9D57-E8B2D56857D0}" type="datetimeFigureOut">
              <a:rPr lang="es-MX" smtClean="0"/>
              <a:t>19/10/2022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607B-19DD-4C2A-AC45-1F5513E33B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0085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09DA3-1C94-4EBC-9D57-E8B2D56857D0}" type="datetimeFigureOut">
              <a:rPr lang="es-MX" smtClean="0"/>
              <a:t>19/10/2022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607B-19DD-4C2A-AC45-1F5513E33B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4683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09DA3-1C94-4EBC-9D57-E8B2D56857D0}" type="datetimeFigureOut">
              <a:rPr lang="es-MX" smtClean="0"/>
              <a:t>19/10/2022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7607B-19DD-4C2A-AC45-1F5513E33B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0111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erpenslabs.com/moringa-oleifera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25765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AYURVEDA </a:t>
            </a:r>
            <a:br>
              <a:rPr lang="es-MX" dirty="0" smtClean="0"/>
            </a:br>
            <a:r>
              <a:rPr lang="es-MX" dirty="0" smtClean="0"/>
              <a:t>2ª Parte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FANOR  LARRAIN  V</a:t>
            </a:r>
          </a:p>
          <a:p>
            <a:r>
              <a:rPr lang="es-MX" dirty="0" smtClean="0"/>
              <a:t>Oct 25 , 2022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96126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	LIMPIEZA de toxinas (amas)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Eliminación </a:t>
            </a:r>
            <a:r>
              <a:rPr lang="es-ES" dirty="0"/>
              <a:t>de toxinas por vía oral (</a:t>
            </a:r>
            <a:r>
              <a:rPr lang="es-ES" dirty="0" err="1"/>
              <a:t>Vamana</a:t>
            </a:r>
            <a:r>
              <a:rPr lang="es-ES" dirty="0"/>
              <a:t>)</a:t>
            </a:r>
          </a:p>
          <a:p>
            <a:r>
              <a:rPr lang="es-ES" dirty="0"/>
              <a:t>Eliminación de toxinas por heces (</a:t>
            </a:r>
            <a:r>
              <a:rPr lang="es-ES" dirty="0" err="1"/>
              <a:t>Virechana</a:t>
            </a:r>
            <a:r>
              <a:rPr lang="es-ES" dirty="0"/>
              <a:t>)</a:t>
            </a:r>
          </a:p>
          <a:p>
            <a:r>
              <a:rPr lang="es-ES" dirty="0"/>
              <a:t>Limpieza del colon con lavado (</a:t>
            </a:r>
            <a:r>
              <a:rPr lang="es-ES" dirty="0" err="1"/>
              <a:t>Basti</a:t>
            </a:r>
            <a:r>
              <a:rPr lang="es-ES" dirty="0"/>
              <a:t> anal)</a:t>
            </a:r>
          </a:p>
          <a:p>
            <a:r>
              <a:rPr lang="es-ES" dirty="0"/>
              <a:t>Lubricación y limpieza de zona </a:t>
            </a:r>
            <a:r>
              <a:rPr lang="es-ES" dirty="0" err="1"/>
              <a:t>supranasal</a:t>
            </a:r>
            <a:r>
              <a:rPr lang="es-ES" dirty="0"/>
              <a:t> y mente: </a:t>
            </a:r>
            <a:r>
              <a:rPr lang="es-ES" dirty="0" err="1"/>
              <a:t>Nasya</a:t>
            </a:r>
            <a:endParaRPr lang="es-ES" dirty="0"/>
          </a:p>
          <a:p>
            <a:r>
              <a:rPr lang="es-ES" dirty="0"/>
              <a:t>Limpieza de la </a:t>
            </a:r>
            <a:r>
              <a:rPr lang="es-ES" dirty="0" smtClean="0"/>
              <a:t>sangre. Cortes, punciones y sanguijuelas: </a:t>
            </a:r>
            <a:r>
              <a:rPr lang="es-ES" dirty="0" err="1" smtClean="0"/>
              <a:t>Raktamokshana</a:t>
            </a:r>
            <a:r>
              <a:rPr lang="es-ES" dirty="0" smtClean="0"/>
              <a:t> </a:t>
            </a:r>
            <a:endParaRPr lang="es-ES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1152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4809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AYURVEDA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60060"/>
            <a:ext cx="10515600" cy="56979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 smtClean="0"/>
              <a:t>Natural </a:t>
            </a:r>
            <a:r>
              <a:rPr lang="es-ES" dirty="0"/>
              <a:t>y </a:t>
            </a:r>
            <a:r>
              <a:rPr lang="es-ES" dirty="0" smtClean="0"/>
              <a:t>holística. </a:t>
            </a:r>
            <a:r>
              <a:rPr lang="es-ES" dirty="0"/>
              <a:t>C</a:t>
            </a:r>
            <a:r>
              <a:rPr lang="es-ES" dirty="0" smtClean="0"/>
              <a:t>uerpo </a:t>
            </a:r>
            <a:r>
              <a:rPr lang="es-ES" dirty="0"/>
              <a:t>como la manifestación física del </a:t>
            </a:r>
            <a:r>
              <a:rPr lang="es-ES" dirty="0" smtClean="0"/>
              <a:t>alma.</a:t>
            </a:r>
          </a:p>
          <a:p>
            <a:pPr marL="0" indent="0">
              <a:buNone/>
            </a:pPr>
            <a:r>
              <a:rPr lang="es-ES" dirty="0" smtClean="0"/>
              <a:t>Equilibrio considera </a:t>
            </a:r>
            <a:r>
              <a:rPr lang="es-ES" dirty="0"/>
              <a:t>cuerpo, mente y </a:t>
            </a:r>
            <a:r>
              <a:rPr lang="es-ES" dirty="0" smtClean="0"/>
              <a:t>alma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F</a:t>
            </a:r>
            <a:r>
              <a:rPr lang="es-ES" dirty="0" smtClean="0"/>
              <a:t>orma </a:t>
            </a:r>
            <a:r>
              <a:rPr lang="es-ES" dirty="0"/>
              <a:t>natural de fortalecer las capacidades </a:t>
            </a:r>
            <a:r>
              <a:rPr lang="es-ES" dirty="0" smtClean="0"/>
              <a:t>auto curativas </a:t>
            </a:r>
            <a:r>
              <a:rPr lang="es-ES" dirty="0"/>
              <a:t>del </a:t>
            </a:r>
            <a:r>
              <a:rPr lang="es-ES" dirty="0" smtClean="0"/>
              <a:t>cuerpo </a:t>
            </a:r>
          </a:p>
          <a:p>
            <a:pPr marL="0" indent="0">
              <a:buNone/>
            </a:pPr>
            <a:r>
              <a:rPr lang="es-ES" dirty="0" smtClean="0"/>
              <a:t>Autoconciencia </a:t>
            </a:r>
            <a:r>
              <a:rPr lang="es-ES" dirty="0"/>
              <a:t>de nuestro ser para vivir en armonía con uno mismo y con nuestro entorno. </a:t>
            </a:r>
            <a:endParaRPr lang="es-ES" dirty="0" smtClean="0"/>
          </a:p>
          <a:p>
            <a:pPr marL="0" indent="0">
              <a:buNone/>
            </a:pPr>
            <a:r>
              <a:rPr lang="es-ES" dirty="0"/>
              <a:t>L</a:t>
            </a:r>
            <a:r>
              <a:rPr lang="es-ES" dirty="0" smtClean="0"/>
              <a:t>a </a:t>
            </a:r>
            <a:r>
              <a:rPr lang="es-ES" dirty="0"/>
              <a:t>enfermedad </a:t>
            </a:r>
            <a:r>
              <a:rPr lang="es-ES" dirty="0" smtClean="0"/>
              <a:t>es una </a:t>
            </a:r>
            <a:r>
              <a:rPr lang="es-ES" dirty="0"/>
              <a:t>pérdida de </a:t>
            </a:r>
            <a:r>
              <a:rPr lang="es-ES" dirty="0" smtClean="0"/>
              <a:t>armonía. Al ser </a:t>
            </a:r>
            <a:r>
              <a:rPr lang="es-ES" dirty="0"/>
              <a:t>cada individuo como una manifestación única del universo </a:t>
            </a:r>
            <a:r>
              <a:rPr lang="es-ES" dirty="0" smtClean="0"/>
              <a:t>también es su enfermedad </a:t>
            </a:r>
          </a:p>
          <a:p>
            <a:pPr marL="0" indent="0">
              <a:buNone/>
            </a:pPr>
            <a:r>
              <a:rPr lang="es-ES" dirty="0"/>
              <a:t>S</a:t>
            </a:r>
            <a:r>
              <a:rPr lang="es-ES" dirty="0" smtClean="0"/>
              <a:t>anación </a:t>
            </a:r>
            <a:r>
              <a:rPr lang="es-ES" dirty="0"/>
              <a:t>del enfermo y no tanto de la enfermedad. </a:t>
            </a:r>
            <a:r>
              <a:rPr lang="es-ES" dirty="0" err="1" smtClean="0"/>
              <a:t>Énfasisen</a:t>
            </a:r>
            <a:r>
              <a:rPr lang="es-ES" dirty="0" smtClean="0"/>
              <a:t> la prevención </a:t>
            </a:r>
            <a:r>
              <a:rPr lang="es-ES" dirty="0"/>
              <a:t>y el mantenimiento de la </a:t>
            </a:r>
            <a:r>
              <a:rPr lang="es-ES" dirty="0" smtClean="0"/>
              <a:t>salud. </a:t>
            </a:r>
          </a:p>
          <a:p>
            <a:pPr marL="0" indent="0">
              <a:buNone/>
            </a:pPr>
            <a:r>
              <a:rPr lang="es-ES" dirty="0" smtClean="0"/>
              <a:t>Diagnóstico basado </a:t>
            </a:r>
            <a:r>
              <a:rPr lang="es-ES" dirty="0"/>
              <a:t>en la observación y la exploración.</a:t>
            </a:r>
          </a:p>
          <a:p>
            <a:pPr marL="0" indent="0">
              <a:buNone/>
            </a:pPr>
            <a:r>
              <a:rPr lang="es-ES" dirty="0"/>
              <a:t>E</a:t>
            </a:r>
            <a:r>
              <a:rPr lang="es-ES" dirty="0" smtClean="0"/>
              <a:t>stilo </a:t>
            </a:r>
            <a:r>
              <a:rPr lang="es-ES" dirty="0"/>
              <a:t>de vida, la dieta y el ambiente donde reside el paciente. </a:t>
            </a:r>
            <a:r>
              <a:rPr lang="es-ES" dirty="0" smtClean="0"/>
              <a:t> </a:t>
            </a:r>
            <a:r>
              <a:rPr lang="es-ES" dirty="0"/>
              <a:t>8 puntos claves: </a:t>
            </a:r>
            <a:r>
              <a:rPr lang="es-ES" dirty="0" smtClean="0"/>
              <a:t>pulso</a:t>
            </a:r>
            <a:r>
              <a:rPr lang="es-ES" dirty="0"/>
              <a:t>, </a:t>
            </a:r>
            <a:r>
              <a:rPr lang="es-ES" dirty="0" smtClean="0"/>
              <a:t>orina</a:t>
            </a:r>
            <a:r>
              <a:rPr lang="es-ES" dirty="0"/>
              <a:t>, </a:t>
            </a:r>
            <a:r>
              <a:rPr lang="es-ES" dirty="0" smtClean="0"/>
              <a:t>heces</a:t>
            </a:r>
            <a:r>
              <a:rPr lang="es-ES" dirty="0"/>
              <a:t>, </a:t>
            </a:r>
            <a:r>
              <a:rPr lang="es-ES" dirty="0" smtClean="0"/>
              <a:t>lengua</a:t>
            </a:r>
            <a:r>
              <a:rPr lang="es-ES" dirty="0"/>
              <a:t>, </a:t>
            </a:r>
            <a:r>
              <a:rPr lang="es-ES" dirty="0" smtClean="0"/>
              <a:t>voz </a:t>
            </a:r>
            <a:r>
              <a:rPr lang="es-ES" dirty="0"/>
              <a:t>y </a:t>
            </a:r>
            <a:r>
              <a:rPr lang="es-ES" dirty="0" smtClean="0"/>
              <a:t>sonidos </a:t>
            </a:r>
            <a:r>
              <a:rPr lang="es-ES" dirty="0"/>
              <a:t>corporales, </a:t>
            </a:r>
            <a:r>
              <a:rPr lang="es-ES" dirty="0" smtClean="0"/>
              <a:t>ojos</a:t>
            </a:r>
            <a:r>
              <a:rPr lang="es-ES" dirty="0"/>
              <a:t>, </a:t>
            </a:r>
            <a:r>
              <a:rPr lang="es-ES" dirty="0" smtClean="0"/>
              <a:t>piel </a:t>
            </a:r>
            <a:r>
              <a:rPr lang="es-ES" dirty="0"/>
              <a:t>y la apariencia en general.</a:t>
            </a:r>
          </a:p>
          <a:p>
            <a:pPr marL="0" indent="0">
              <a:buNone/>
            </a:pPr>
            <a:r>
              <a:rPr lang="es-ES" dirty="0"/>
              <a:t>A</a:t>
            </a:r>
            <a:r>
              <a:rPr lang="es-ES" dirty="0" smtClean="0"/>
              <a:t>rte </a:t>
            </a:r>
            <a:r>
              <a:rPr lang="es-ES" dirty="0"/>
              <a:t>encargado de mantener el equilibrio entre cuerpo, mente y espíritu a través de la armonización de los </a:t>
            </a:r>
            <a:r>
              <a:rPr lang="es-ES" dirty="0" err="1"/>
              <a:t>doshas</a:t>
            </a:r>
            <a:r>
              <a:rPr lang="es-ES" dirty="0"/>
              <a:t>: </a:t>
            </a:r>
            <a:r>
              <a:rPr lang="es-ES" dirty="0" err="1"/>
              <a:t>vata</a:t>
            </a:r>
            <a:r>
              <a:rPr lang="es-ES" dirty="0"/>
              <a:t>, </a:t>
            </a:r>
            <a:r>
              <a:rPr lang="es-ES" dirty="0" err="1"/>
              <a:t>pitta</a:t>
            </a:r>
            <a:r>
              <a:rPr lang="es-ES" dirty="0"/>
              <a:t> y </a:t>
            </a:r>
            <a:r>
              <a:rPr lang="es-ES" dirty="0" err="1"/>
              <a:t>kapha</a:t>
            </a:r>
            <a:r>
              <a:rPr lang="es-ES" dirty="0"/>
              <a:t>. </a:t>
            </a:r>
            <a:endParaRPr lang="es-ES" b="1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83128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OMS  </a:t>
            </a:r>
            <a:br>
              <a:rPr lang="es-MX" dirty="0" smtClean="0"/>
            </a:br>
            <a:r>
              <a:rPr lang="es-MX" dirty="0" err="1" smtClean="0"/>
              <a:t>MTC.Medicina</a:t>
            </a:r>
            <a:r>
              <a:rPr lang="es-MX" dirty="0" smtClean="0"/>
              <a:t> tradicional complementaria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INDIA. HAY 510 FACULTADES. 27.000 ESTUDIANTES. 2500 POSTGRADO.</a:t>
            </a:r>
          </a:p>
          <a:p>
            <a:pPr marL="0" indent="0">
              <a:buNone/>
            </a:pPr>
            <a:r>
              <a:rPr lang="es-ES" dirty="0"/>
              <a:t>FORMACION DE PROFESIONALES EN AYURVEDA. GRADOS EN HINDI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ESTRICTAS REGULACIONES GOBIERNO CENTRAL SOBRE INFRAESTRUCTURA, NORMAS ACADÉMICAS. CALIDAD.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REGLAMENTO SOBRE PRODUCTOS Y PRÁCTICAS</a:t>
            </a:r>
          </a:p>
        </p:txBody>
      </p:sp>
    </p:spTree>
    <p:extLst>
      <p:ext uri="{BB962C8B-B14F-4D97-AF65-F5344CB8AC3E}">
        <p14:creationId xmlns:p14="http://schemas.microsoft.com/office/powerpoint/2010/main" val="214164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			CHILE  MCA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El </a:t>
            </a:r>
            <a:r>
              <a:rPr lang="es-ES" dirty="0" smtClean="0"/>
              <a:t>2005 </a:t>
            </a:r>
            <a:r>
              <a:rPr lang="es-ES" dirty="0"/>
              <a:t>se dicta el Decreto Nº 42 que reglamenta el ejercicio de las prácticas médicas alternativas (complementarias) como profesiones auxiliares de la salud y las condiciones de los recintos en que estas se realizan. </a:t>
            </a:r>
            <a:endParaRPr lang="es-ES" dirty="0" smtClean="0"/>
          </a:p>
          <a:p>
            <a:pPr marL="0" indent="0">
              <a:buNone/>
            </a:pPr>
            <a:r>
              <a:rPr lang="es-ES" dirty="0"/>
              <a:t>E</a:t>
            </a:r>
            <a:r>
              <a:rPr lang="es-ES" dirty="0" smtClean="0"/>
              <a:t>valuado </a:t>
            </a:r>
            <a:r>
              <a:rPr lang="es-ES" dirty="0"/>
              <a:t>y </a:t>
            </a:r>
            <a:r>
              <a:rPr lang="es-ES" dirty="0" smtClean="0"/>
              <a:t>reconocidos</a:t>
            </a:r>
          </a:p>
          <a:p>
            <a:pPr marL="0" indent="0">
              <a:buNone/>
            </a:pPr>
            <a:r>
              <a:rPr lang="es-ES" dirty="0" smtClean="0"/>
              <a:t> Acupuntura </a:t>
            </a:r>
            <a:r>
              <a:rPr lang="es-ES" dirty="0"/>
              <a:t>(Decreto Nº 123/2008</a:t>
            </a:r>
            <a:r>
              <a:rPr lang="es-ES" dirty="0" smtClean="0"/>
              <a:t>)</a:t>
            </a:r>
          </a:p>
          <a:p>
            <a:pPr marL="0" indent="0">
              <a:buNone/>
            </a:pPr>
            <a:r>
              <a:rPr lang="es-ES" dirty="0" smtClean="0"/>
              <a:t> Homeopatía </a:t>
            </a:r>
            <a:r>
              <a:rPr lang="es-ES" dirty="0"/>
              <a:t>(Decreto Nº 19/2010</a:t>
            </a:r>
            <a:r>
              <a:rPr lang="es-ES" dirty="0" smtClean="0"/>
              <a:t>)</a:t>
            </a:r>
          </a:p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dirty="0" err="1"/>
              <a:t>Naturopatía</a:t>
            </a:r>
            <a:r>
              <a:rPr lang="es-ES" dirty="0"/>
              <a:t> (Decreto Nº 5/2013) 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PROFESIONALES AUXILIARES DE LA SALUD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01947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961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AYURVEDA Y POSTMODERNIDAD</a:t>
            </a:r>
            <a:endParaRPr lang="es-MX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141" y="954742"/>
            <a:ext cx="6871447" cy="5903258"/>
          </a:xfrm>
        </p:spPr>
      </p:pic>
    </p:spTree>
    <p:extLst>
      <p:ext uri="{BB962C8B-B14F-4D97-AF65-F5344CB8AC3E}">
        <p14:creationId xmlns:p14="http://schemas.microsoft.com/office/powerpoint/2010/main" val="4017881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MX" altLang="es-MX" sz="2800" dirty="0" smtClean="0">
                <a:solidFill>
                  <a:srgbClr val="333333"/>
                </a:solidFill>
                <a:latin typeface="Roboto"/>
              </a:rPr>
              <a:t>Los remedios ayurvédicos se basan en:</a:t>
            </a:r>
            <a:r>
              <a:rPr lang="es-MX" altLang="es-MX" dirty="0" smtClean="0">
                <a:solidFill>
                  <a:srgbClr val="333333"/>
                </a:solidFill>
                <a:latin typeface="Roboto"/>
              </a:rPr>
              <a:t/>
            </a:r>
            <a:br>
              <a:rPr lang="es-MX" altLang="es-MX" dirty="0" smtClean="0">
                <a:solidFill>
                  <a:srgbClr val="333333"/>
                </a:solidFill>
                <a:latin typeface="Roboto"/>
              </a:rPr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MX" altLang="es-MX" dirty="0" smtClean="0">
                <a:solidFill>
                  <a:srgbClr val="333333"/>
                </a:solidFill>
                <a:latin typeface="Roboto"/>
              </a:rPr>
              <a:t>Modificaciones </a:t>
            </a:r>
            <a:r>
              <a:rPr lang="es-MX" altLang="es-MX" dirty="0">
                <a:solidFill>
                  <a:srgbClr val="333333"/>
                </a:solidFill>
                <a:latin typeface="Roboto"/>
              </a:rPr>
              <a:t>en la dieta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MX" altLang="es-MX" dirty="0">
                <a:solidFill>
                  <a:srgbClr val="333333"/>
                </a:solidFill>
                <a:latin typeface="Roboto"/>
              </a:rPr>
              <a:t>Ajustes de estilo de vida y actividad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MX" altLang="es-MX" dirty="0">
                <a:solidFill>
                  <a:srgbClr val="333333"/>
                </a:solidFill>
                <a:latin typeface="Roboto"/>
              </a:rPr>
              <a:t>Suplementos de hierbas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MX" altLang="es-MX" dirty="0">
                <a:solidFill>
                  <a:srgbClr val="333333"/>
                </a:solidFill>
                <a:latin typeface="Roboto"/>
              </a:rPr>
              <a:t>Yoga, </a:t>
            </a:r>
            <a:r>
              <a:rPr lang="es-MX" altLang="es-MX" dirty="0" err="1">
                <a:solidFill>
                  <a:srgbClr val="333333"/>
                </a:solidFill>
                <a:latin typeface="Roboto"/>
              </a:rPr>
              <a:t>Pranayama</a:t>
            </a:r>
            <a:r>
              <a:rPr lang="es-MX" altLang="es-MX" dirty="0">
                <a:solidFill>
                  <a:srgbClr val="333333"/>
                </a:solidFill>
                <a:latin typeface="Roboto"/>
              </a:rPr>
              <a:t> (técnicas de respiración) y meditación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MX" altLang="es-MX" dirty="0" err="1">
                <a:solidFill>
                  <a:srgbClr val="333333"/>
                </a:solidFill>
                <a:latin typeface="Roboto"/>
              </a:rPr>
              <a:t>Marma</a:t>
            </a:r>
            <a:r>
              <a:rPr lang="es-MX" altLang="es-MX" dirty="0">
                <a:solidFill>
                  <a:srgbClr val="333333"/>
                </a:solidFill>
                <a:latin typeface="Roboto"/>
              </a:rPr>
              <a:t> (Puntos de presión energéticos)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MX" altLang="es-MX" dirty="0">
                <a:solidFill>
                  <a:srgbClr val="333333"/>
                </a:solidFill>
                <a:latin typeface="Roboto"/>
              </a:rPr>
              <a:t>P</a:t>
            </a:r>
            <a:r>
              <a:rPr lang="es-MX" altLang="es-MX" dirty="0" smtClean="0">
                <a:solidFill>
                  <a:srgbClr val="333333"/>
                </a:solidFill>
                <a:latin typeface="Roboto"/>
              </a:rPr>
              <a:t>rocesos </a:t>
            </a:r>
            <a:r>
              <a:rPr lang="es-MX" altLang="es-MX" dirty="0">
                <a:solidFill>
                  <a:srgbClr val="333333"/>
                </a:solidFill>
                <a:latin typeface="Roboto"/>
              </a:rPr>
              <a:t>de </a:t>
            </a:r>
            <a:r>
              <a:rPr lang="es-MX" altLang="es-MX" dirty="0" smtClean="0">
                <a:solidFill>
                  <a:srgbClr val="333333"/>
                </a:solidFill>
                <a:latin typeface="Roboto"/>
              </a:rPr>
              <a:t>limpieza</a:t>
            </a:r>
            <a:endParaRPr lang="es-MX" altLang="es-MX" dirty="0">
              <a:solidFill>
                <a:srgbClr val="333333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410508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DIETA AYURVÉDICA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28549"/>
            <a:ext cx="10515600" cy="518615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b="1" dirty="0" smtClean="0"/>
              <a:t>Flexible</a:t>
            </a:r>
            <a:r>
              <a:rPr lang="es-ES" b="1" dirty="0"/>
              <a:t>, completa y personalizada</a:t>
            </a:r>
          </a:p>
          <a:p>
            <a:r>
              <a:rPr lang="es-ES" dirty="0"/>
              <a:t>Ayurveda es un recurso único porque tiene una tradición milenaria que ofrece recomendaciones </a:t>
            </a:r>
            <a:r>
              <a:rPr lang="es-ES" dirty="0">
                <a:solidFill>
                  <a:srgbClr val="FF0000"/>
                </a:solidFill>
              </a:rPr>
              <a:t>individualizadas</a:t>
            </a:r>
            <a:r>
              <a:rPr lang="es-ES" dirty="0"/>
              <a:t>. </a:t>
            </a:r>
            <a:r>
              <a:rPr lang="es-ES" dirty="0" smtClean="0"/>
              <a:t>Constitución individual. E</a:t>
            </a:r>
            <a:r>
              <a:rPr lang="es-ES" b="1" dirty="0" smtClean="0"/>
              <a:t>n </a:t>
            </a:r>
            <a:r>
              <a:rPr lang="es-ES" b="1" dirty="0"/>
              <a:t>Ayurveda no existe un enfoque único de “una dieta para todos”</a:t>
            </a:r>
            <a:r>
              <a:rPr lang="es-ES" dirty="0"/>
              <a:t>. </a:t>
            </a:r>
            <a:endParaRPr lang="es-ES" dirty="0" smtClean="0"/>
          </a:p>
          <a:p>
            <a:r>
              <a:rPr lang="es-ES" b="1" dirty="0" smtClean="0">
                <a:solidFill>
                  <a:srgbClr val="FF0000"/>
                </a:solidFill>
              </a:rPr>
              <a:t>AYURVEDA LA CIENCIA PARA CURARSE UNO MISMO</a:t>
            </a:r>
          </a:p>
          <a:p>
            <a:r>
              <a:rPr lang="es-ES" sz="3400" dirty="0"/>
              <a:t>D</a:t>
            </a:r>
            <a:r>
              <a:rPr lang="es-ES" sz="3400" dirty="0" smtClean="0"/>
              <a:t>ieta </a:t>
            </a:r>
            <a:r>
              <a:rPr lang="es-ES" sz="3400" dirty="0"/>
              <a:t>vegetariana, con alimentos frescos, sin procesar</a:t>
            </a:r>
            <a:r>
              <a:rPr lang="es-ES" sz="3400" dirty="0" smtClean="0"/>
              <a:t>, no refinados integrales : cereales</a:t>
            </a:r>
            <a:r>
              <a:rPr lang="es-ES" sz="3400" dirty="0"/>
              <a:t>, legumbres, frutas, verduras, hortalizas, frutos secos, semillas, especias y pequeñas cantidades de productos </a:t>
            </a:r>
            <a:r>
              <a:rPr lang="es-ES" sz="3400" dirty="0" smtClean="0"/>
              <a:t>lácteos. </a:t>
            </a:r>
            <a:endParaRPr lang="es-ES" sz="3400" dirty="0" smtClean="0"/>
          </a:p>
          <a:p>
            <a:endParaRPr lang="es-ES" dirty="0"/>
          </a:p>
          <a:p>
            <a:r>
              <a:rPr lang="es-ES" dirty="0"/>
              <a:t>Tradicionalmente en Ayurveda </a:t>
            </a:r>
            <a:r>
              <a:rPr lang="es-ES" b="1" dirty="0" smtClean="0">
                <a:solidFill>
                  <a:srgbClr val="FF0000"/>
                </a:solidFill>
              </a:rPr>
              <a:t>NO</a:t>
            </a:r>
            <a:r>
              <a:rPr lang="es-ES" b="1" dirty="0" smtClean="0">
                <a:solidFill>
                  <a:srgbClr val="FF0000"/>
                </a:solidFill>
              </a:rPr>
              <a:t> </a:t>
            </a:r>
            <a:r>
              <a:rPr lang="es-ES" dirty="0"/>
              <a:t>se recomienda carne, pescado, huevos, café o </a:t>
            </a:r>
            <a:r>
              <a:rPr lang="es-ES" dirty="0" smtClean="0"/>
              <a:t>alcohol. Excepto </a:t>
            </a:r>
            <a:r>
              <a:rPr lang="es-ES" dirty="0"/>
              <a:t>para fines medicinales. </a:t>
            </a:r>
            <a:endParaRPr lang="es-ES" dirty="0" smtClean="0"/>
          </a:p>
          <a:p>
            <a:r>
              <a:rPr lang="es-ES" b="1" dirty="0" smtClean="0">
                <a:solidFill>
                  <a:srgbClr val="FF0000"/>
                </a:solidFill>
              </a:rPr>
              <a:t>DIETA</a:t>
            </a:r>
            <a:endParaRPr lang="es-ES" b="1" dirty="0" smtClean="0">
              <a:solidFill>
                <a:srgbClr val="FF0000"/>
              </a:solidFill>
            </a:endParaRPr>
          </a:p>
          <a:p>
            <a:endParaRPr lang="es-ES" dirty="0" smtClean="0"/>
          </a:p>
          <a:p>
            <a:r>
              <a:rPr lang="es-ES" dirty="0" smtClean="0"/>
              <a:t>TRADICIÓN ORTODOXA vs AYURVEDA </a:t>
            </a:r>
            <a:r>
              <a:rPr lang="es-ES" dirty="0" smtClean="0"/>
              <a:t>MODERNO. </a:t>
            </a:r>
          </a:p>
          <a:p>
            <a:r>
              <a:rPr lang="es-ES" dirty="0" smtClean="0"/>
              <a:t>AYURVEDA CHILENO Manuel </a:t>
            </a:r>
            <a:r>
              <a:rPr lang="es-ES" dirty="0" err="1" smtClean="0"/>
              <a:t>Lezaeta</a:t>
            </a:r>
            <a:r>
              <a:rPr lang="es-ES" dirty="0" smtClean="0"/>
              <a:t> </a:t>
            </a:r>
            <a:r>
              <a:rPr lang="es-ES" dirty="0" err="1" smtClean="0"/>
              <a:t>Acharán</a:t>
            </a:r>
            <a:r>
              <a:rPr lang="es-ES" dirty="0" smtClean="0"/>
              <a:t> “La Medicina Natural para todos” “Iris de tus ojos refleja tu salud”</a:t>
            </a:r>
            <a:endParaRPr lang="es-ES" dirty="0" smtClean="0"/>
          </a:p>
          <a:p>
            <a:pPr marL="0" indent="0">
              <a:buNone/>
            </a:pPr>
            <a:r>
              <a:rPr lang="es-ES" b="1" dirty="0" smtClean="0"/>
              <a:t> </a:t>
            </a:r>
            <a:endParaRPr lang="es-ES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70353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4535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PLANTAS MEDICINALES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92072"/>
            <a:ext cx="10515600" cy="478489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sz="7200" b="1" dirty="0" smtClean="0"/>
              <a:t>GUÍA DE PLANTAS MEDICINALES. </a:t>
            </a:r>
            <a:r>
              <a:rPr lang="es-ES" sz="7200" b="1" dirty="0" err="1" smtClean="0"/>
              <a:t>Usosegún</a:t>
            </a:r>
            <a:r>
              <a:rPr lang="es-ES" sz="7200" b="1" dirty="0" smtClean="0"/>
              <a:t> Ayurveda. Dr. David </a:t>
            </a:r>
            <a:r>
              <a:rPr lang="es-ES" sz="7200" b="1" dirty="0" err="1" smtClean="0"/>
              <a:t>Frawley</a:t>
            </a:r>
            <a:r>
              <a:rPr lang="es-ES" sz="7200" b="1" dirty="0" smtClean="0"/>
              <a:t> &amp; Dr. </a:t>
            </a:r>
            <a:r>
              <a:rPr lang="es-ES" sz="7200" b="1" dirty="0" err="1" smtClean="0"/>
              <a:t>Vasat</a:t>
            </a:r>
            <a:r>
              <a:rPr lang="es-ES" sz="7200" b="1" dirty="0" smtClean="0"/>
              <a:t> </a:t>
            </a:r>
            <a:r>
              <a:rPr lang="es-ES" sz="7200" b="1" dirty="0" err="1" smtClean="0"/>
              <a:t>Lad</a:t>
            </a:r>
            <a:endParaRPr lang="es-ES" sz="7200" b="1" dirty="0" smtClean="0"/>
          </a:p>
          <a:p>
            <a:pPr marL="0" indent="0">
              <a:buNone/>
            </a:pPr>
            <a:endParaRPr lang="es-ES" sz="7200" b="1" dirty="0"/>
          </a:p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sz="8000" b="1" dirty="0" err="1" smtClean="0">
                <a:solidFill>
                  <a:srgbClr val="FF0000"/>
                </a:solidFill>
              </a:rPr>
              <a:t>Tulsi</a:t>
            </a:r>
            <a:r>
              <a:rPr lang="es-ES" sz="8000" b="1" dirty="0" smtClean="0">
                <a:solidFill>
                  <a:srgbClr val="FF0000"/>
                </a:solidFill>
              </a:rPr>
              <a:t> </a:t>
            </a:r>
            <a:r>
              <a:rPr lang="es-ES" sz="8000" dirty="0" smtClean="0"/>
              <a:t>(</a:t>
            </a:r>
            <a:r>
              <a:rPr lang="es-ES" sz="8000" dirty="0" err="1" smtClean="0"/>
              <a:t>Ocimum</a:t>
            </a:r>
            <a:r>
              <a:rPr lang="es-ES" sz="8000" dirty="0" smtClean="0"/>
              <a:t> </a:t>
            </a:r>
            <a:r>
              <a:rPr lang="es-ES" sz="8000" dirty="0" err="1"/>
              <a:t>Sanctum</a:t>
            </a:r>
            <a:r>
              <a:rPr lang="es-ES" sz="8000" dirty="0" smtClean="0"/>
              <a:t>) </a:t>
            </a:r>
            <a:r>
              <a:rPr lang="es-ES" sz="8000" dirty="0" smtClean="0"/>
              <a:t>“La Incomparable”. </a:t>
            </a:r>
            <a:r>
              <a:rPr lang="es-ES" sz="8000" dirty="0" smtClean="0"/>
              <a:t>Albahaca sagrada</a:t>
            </a:r>
          </a:p>
          <a:p>
            <a:pPr marL="0" indent="0">
              <a:buNone/>
            </a:pPr>
            <a:r>
              <a:rPr lang="es-MX" sz="8000" dirty="0" smtClean="0"/>
              <a:t>TRIPALA. </a:t>
            </a:r>
            <a:r>
              <a:rPr lang="es-MX" sz="8000" dirty="0" err="1" smtClean="0"/>
              <a:t>Emblica</a:t>
            </a:r>
            <a:r>
              <a:rPr lang="es-MX" sz="8000" dirty="0" smtClean="0"/>
              <a:t> </a:t>
            </a:r>
            <a:r>
              <a:rPr lang="es-MX" sz="8000" dirty="0" err="1" smtClean="0"/>
              <a:t>officinalis</a:t>
            </a:r>
            <a:r>
              <a:rPr lang="es-MX" sz="8000" dirty="0" smtClean="0"/>
              <a:t> + </a:t>
            </a:r>
            <a:r>
              <a:rPr lang="es-MX" sz="8000" dirty="0" err="1"/>
              <a:t>Terminalia</a:t>
            </a:r>
            <a:r>
              <a:rPr lang="es-MX" sz="8000" dirty="0"/>
              <a:t> </a:t>
            </a:r>
            <a:r>
              <a:rPr lang="es-MX" sz="8000" dirty="0" err="1"/>
              <a:t>chebul</a:t>
            </a:r>
            <a:r>
              <a:rPr lang="es-MX" sz="8000" dirty="0"/>
              <a:t> +</a:t>
            </a:r>
            <a:r>
              <a:rPr lang="es-MX" sz="8000" dirty="0" smtClean="0"/>
              <a:t> </a:t>
            </a:r>
            <a:r>
              <a:rPr lang="es-MX" sz="8000" dirty="0" err="1"/>
              <a:t>Terminalia</a:t>
            </a:r>
            <a:r>
              <a:rPr lang="es-MX" sz="8000" dirty="0"/>
              <a:t> </a:t>
            </a:r>
            <a:r>
              <a:rPr lang="es-MX" sz="8000" dirty="0" err="1" smtClean="0"/>
              <a:t>bellerica.Tribulus</a:t>
            </a:r>
            <a:r>
              <a:rPr lang="es-MX" sz="8000" dirty="0" smtClean="0"/>
              <a:t> </a:t>
            </a:r>
            <a:r>
              <a:rPr lang="es-MX" sz="8000" dirty="0" err="1" smtClean="0"/>
              <a:t>terrestris</a:t>
            </a:r>
            <a:endParaRPr lang="es-MX" sz="8000" dirty="0" smtClean="0"/>
          </a:p>
          <a:p>
            <a:pPr marL="0" indent="0">
              <a:buNone/>
            </a:pPr>
            <a:r>
              <a:rPr lang="es-MX" sz="8000" dirty="0" err="1" smtClean="0"/>
              <a:t>Shatavari</a:t>
            </a:r>
            <a:r>
              <a:rPr lang="es-MX" sz="8000" dirty="0" smtClean="0"/>
              <a:t> </a:t>
            </a:r>
            <a:r>
              <a:rPr lang="es-MX" sz="8000" dirty="0"/>
              <a:t>(</a:t>
            </a:r>
            <a:r>
              <a:rPr lang="es-MX" sz="8000" dirty="0" err="1"/>
              <a:t>Asparagus</a:t>
            </a:r>
            <a:r>
              <a:rPr lang="es-MX" sz="8000" dirty="0"/>
              <a:t> </a:t>
            </a:r>
            <a:r>
              <a:rPr lang="es-MX" sz="8000" dirty="0" err="1"/>
              <a:t>racemosus</a:t>
            </a:r>
            <a:r>
              <a:rPr lang="es-MX" sz="8000" dirty="0" smtClean="0"/>
              <a:t>)</a:t>
            </a:r>
          </a:p>
          <a:p>
            <a:pPr marL="0" indent="0">
              <a:buNone/>
            </a:pPr>
            <a:r>
              <a:rPr lang="es-ES" sz="8000" dirty="0" err="1" smtClean="0"/>
              <a:t>Guggul</a:t>
            </a:r>
            <a:r>
              <a:rPr lang="es-ES" sz="8000" dirty="0" smtClean="0"/>
              <a:t> </a:t>
            </a:r>
            <a:r>
              <a:rPr lang="es-ES" sz="8000" dirty="0"/>
              <a:t>(</a:t>
            </a:r>
            <a:r>
              <a:rPr lang="es-ES" sz="8000" dirty="0" err="1"/>
              <a:t>Commiphora</a:t>
            </a:r>
            <a:r>
              <a:rPr lang="es-ES" sz="8000" dirty="0"/>
              <a:t> </a:t>
            </a:r>
            <a:r>
              <a:rPr lang="es-ES" sz="8000" dirty="0" err="1"/>
              <a:t>mukul</a:t>
            </a:r>
            <a:r>
              <a:rPr lang="es-ES" sz="8000" dirty="0" smtClean="0"/>
              <a:t>)</a:t>
            </a:r>
          </a:p>
          <a:p>
            <a:pPr marL="0" indent="0">
              <a:buNone/>
            </a:pPr>
            <a:r>
              <a:rPr lang="es-ES" sz="8000" dirty="0" smtClean="0"/>
              <a:t>Moringa Oleífera. </a:t>
            </a:r>
            <a:r>
              <a:rPr lang="es-ES" sz="8000" dirty="0" err="1" smtClean="0"/>
              <a:t>Resedá</a:t>
            </a:r>
            <a:r>
              <a:rPr lang="es-ES" sz="8000" dirty="0" smtClean="0"/>
              <a:t>. </a:t>
            </a:r>
            <a:r>
              <a:rPr lang="es-ES" sz="8000" dirty="0" err="1" smtClean="0"/>
              <a:t>Arbol</a:t>
            </a:r>
            <a:r>
              <a:rPr lang="es-ES" sz="8000" dirty="0" smtClean="0"/>
              <a:t> espárragos</a:t>
            </a:r>
          </a:p>
          <a:p>
            <a:pPr marL="0" indent="0">
              <a:buNone/>
            </a:pPr>
            <a:r>
              <a:rPr lang="es-ES" sz="8000" dirty="0" err="1" smtClean="0"/>
              <a:t>Gymnema</a:t>
            </a:r>
            <a:r>
              <a:rPr lang="es-ES" sz="8000" dirty="0" smtClean="0"/>
              <a:t> silvestre. </a:t>
            </a:r>
            <a:r>
              <a:rPr lang="es-ES" sz="8000" dirty="0" err="1" smtClean="0"/>
              <a:t>Gurmar</a:t>
            </a:r>
            <a:r>
              <a:rPr lang="es-ES" sz="8000" dirty="0" smtClean="0"/>
              <a:t>. Hierba de leche</a:t>
            </a:r>
          </a:p>
          <a:p>
            <a:pPr marL="0" indent="0">
              <a:buNone/>
            </a:pPr>
            <a:r>
              <a:rPr lang="es-ES" sz="8000" b="1" dirty="0" smtClean="0">
                <a:solidFill>
                  <a:srgbClr val="FF0000"/>
                </a:solidFill>
              </a:rPr>
              <a:t>Cúrcuma</a:t>
            </a:r>
          </a:p>
          <a:p>
            <a:pPr marL="0" indent="0">
              <a:buNone/>
            </a:pPr>
            <a:r>
              <a:rPr lang="es-ES" sz="8000" dirty="0" smtClean="0"/>
              <a:t>Centella Asiática (</a:t>
            </a:r>
            <a:r>
              <a:rPr lang="es-ES" sz="8000" dirty="0" err="1" smtClean="0"/>
              <a:t>Gotu</a:t>
            </a:r>
            <a:r>
              <a:rPr lang="es-ES" sz="8000" dirty="0" smtClean="0"/>
              <a:t> </a:t>
            </a:r>
            <a:r>
              <a:rPr lang="es-ES" sz="8000" dirty="0" err="1" smtClean="0"/>
              <a:t>Kola</a:t>
            </a:r>
            <a:r>
              <a:rPr lang="es-ES" sz="8000" dirty="0" smtClean="0"/>
              <a:t>). Hierba del Tigre</a:t>
            </a:r>
          </a:p>
          <a:p>
            <a:pPr marL="0" indent="0">
              <a:buNone/>
            </a:pPr>
            <a:r>
              <a:rPr lang="es-MX" sz="8000" dirty="0" err="1" smtClean="0"/>
              <a:t>Boswellia</a:t>
            </a:r>
            <a:r>
              <a:rPr lang="es-MX" sz="8000" dirty="0" smtClean="0"/>
              <a:t> </a:t>
            </a:r>
            <a:r>
              <a:rPr lang="es-MX" sz="8000" dirty="0" err="1"/>
              <a:t>Serrata</a:t>
            </a:r>
            <a:r>
              <a:rPr lang="es-MX" sz="8000" dirty="0"/>
              <a:t> </a:t>
            </a:r>
            <a:r>
              <a:rPr lang="es-MX" sz="8000" dirty="0" smtClean="0"/>
              <a:t> (balsamífera)</a:t>
            </a:r>
            <a:r>
              <a:rPr lang="es-MX" sz="8000" i="1" dirty="0"/>
              <a:t> </a:t>
            </a:r>
            <a:r>
              <a:rPr lang="es-MX" sz="8000" i="1" dirty="0" err="1"/>
              <a:t>Olibanum</a:t>
            </a:r>
            <a:r>
              <a:rPr lang="es-MX" sz="8000" i="1" dirty="0"/>
              <a:t> </a:t>
            </a:r>
            <a:r>
              <a:rPr lang="es-MX" sz="8000" i="1" dirty="0" smtClean="0"/>
              <a:t>indio, </a:t>
            </a:r>
            <a:r>
              <a:rPr lang="es-MX" sz="8000" i="1" dirty="0"/>
              <a:t>Incienso </a:t>
            </a:r>
            <a:r>
              <a:rPr lang="es-MX" sz="8000" i="1" dirty="0" smtClean="0"/>
              <a:t>indio</a:t>
            </a:r>
            <a:r>
              <a:rPr lang="es-MX" sz="8000" i="1" dirty="0"/>
              <a:t> </a:t>
            </a:r>
            <a:endParaRPr lang="es-MX" sz="8000" dirty="0" smtClean="0"/>
          </a:p>
          <a:p>
            <a:pPr marL="0" indent="0">
              <a:buNone/>
            </a:pPr>
            <a:r>
              <a:rPr lang="es-MX" sz="8000" b="1" dirty="0" err="1" smtClean="0">
                <a:solidFill>
                  <a:srgbClr val="FF0000"/>
                </a:solidFill>
              </a:rPr>
              <a:t>Ashwagandha</a:t>
            </a:r>
            <a:r>
              <a:rPr lang="es-MX" sz="8000" dirty="0" smtClean="0"/>
              <a:t> </a:t>
            </a:r>
            <a:r>
              <a:rPr lang="es-MX" sz="8000" dirty="0"/>
              <a:t>(</a:t>
            </a:r>
            <a:r>
              <a:rPr lang="es-MX" sz="8000" dirty="0" err="1"/>
              <a:t>Withania</a:t>
            </a:r>
            <a:r>
              <a:rPr lang="es-MX" sz="8000" dirty="0"/>
              <a:t> somnífera</a:t>
            </a:r>
            <a:r>
              <a:rPr lang="es-MX" sz="8000" dirty="0" smtClean="0"/>
              <a:t>). </a:t>
            </a:r>
            <a:r>
              <a:rPr lang="es-MX" sz="8000" dirty="0" err="1" smtClean="0"/>
              <a:t>Gingseng</a:t>
            </a:r>
            <a:r>
              <a:rPr lang="es-MX" sz="8000" dirty="0" smtClean="0"/>
              <a:t> indio. Olor a caballo. </a:t>
            </a:r>
          </a:p>
          <a:p>
            <a:pPr marL="0" indent="0">
              <a:buNone/>
            </a:pPr>
            <a:r>
              <a:rPr lang="es-MX" sz="8000" dirty="0" err="1" smtClean="0"/>
              <a:t>Bacopa</a:t>
            </a:r>
            <a:r>
              <a:rPr lang="es-MX" sz="8000" dirty="0" smtClean="0"/>
              <a:t> </a:t>
            </a:r>
            <a:r>
              <a:rPr lang="es-MX" sz="8000" dirty="0" err="1" smtClean="0"/>
              <a:t>Monnieri</a:t>
            </a:r>
            <a:r>
              <a:rPr lang="es-MX" sz="8000" dirty="0" smtClean="0"/>
              <a:t> </a:t>
            </a:r>
          </a:p>
          <a:p>
            <a:pPr marL="0" indent="0">
              <a:buNone/>
            </a:pPr>
            <a:r>
              <a:rPr lang="es-MX" sz="8000" b="1" dirty="0" err="1" smtClean="0">
                <a:solidFill>
                  <a:srgbClr val="FF0000"/>
                </a:solidFill>
              </a:rPr>
              <a:t>Amalaki</a:t>
            </a:r>
            <a:r>
              <a:rPr lang="es-MX" sz="8000" dirty="0" smtClean="0"/>
              <a:t>, fruta grosella. La “</a:t>
            </a:r>
            <a:r>
              <a:rPr lang="es-MX" sz="8000" dirty="0" err="1" smtClean="0"/>
              <a:t>enfermera”I</a:t>
            </a:r>
            <a:endParaRPr lang="es-MX" sz="8000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MX" dirty="0">
                <a:hlinkClick r:id="rId2"/>
              </a:rPr>
              <a:t> </a:t>
            </a:r>
            <a:endParaRPr lang="es-MX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ES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63432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50377"/>
            <a:ext cx="3505200" cy="586853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RUTINAS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37230"/>
            <a:ext cx="9602337" cy="5592171"/>
          </a:xfrm>
        </p:spPr>
        <p:txBody>
          <a:bodyPr>
            <a:normAutofit fontScale="92500" lnSpcReduction="20000"/>
          </a:bodyPr>
          <a:lstStyle/>
          <a:p>
            <a:pPr marL="0" indent="0" fontAlgn="ctr">
              <a:buNone/>
            </a:pPr>
            <a:r>
              <a:rPr lang="es-ES" sz="2400" dirty="0"/>
              <a:t>A</a:t>
            </a:r>
            <a:r>
              <a:rPr lang="es-ES" sz="2400" b="1" dirty="0" smtClean="0"/>
              <a:t>yurveda:</a:t>
            </a:r>
            <a:r>
              <a:rPr lang="es-ES" sz="2400" dirty="0"/>
              <a:t> </a:t>
            </a:r>
            <a:r>
              <a:rPr lang="es-ES" sz="2400" dirty="0" smtClean="0"/>
              <a:t>mantener </a:t>
            </a:r>
            <a:r>
              <a:rPr lang="es-ES" sz="2400" dirty="0"/>
              <a:t>la </a:t>
            </a:r>
            <a:r>
              <a:rPr lang="es-ES" sz="2400" dirty="0" smtClean="0"/>
              <a:t>salud, prevenir enfermedades y tratarlas</a:t>
            </a:r>
            <a:r>
              <a:rPr lang="es-ES" sz="2400" dirty="0" smtClean="0"/>
              <a:t>.</a:t>
            </a:r>
          </a:p>
          <a:p>
            <a:pPr marL="0" indent="0" fontAlgn="ctr">
              <a:buNone/>
            </a:pPr>
            <a:endParaRPr lang="es-ES" sz="2400" dirty="0"/>
          </a:p>
          <a:p>
            <a:pPr marL="0" indent="0" fontAlgn="ctr">
              <a:buNone/>
            </a:pPr>
            <a:r>
              <a:rPr lang="es-ES" sz="2400" dirty="0" smtClean="0"/>
              <a:t>Respetar </a:t>
            </a:r>
            <a:r>
              <a:rPr lang="es-ES" sz="2400" dirty="0"/>
              <a:t>las siguientes rutinas</a:t>
            </a:r>
            <a:r>
              <a:rPr lang="es-ES" sz="2400" dirty="0" smtClean="0"/>
              <a:t>:</a:t>
            </a:r>
          </a:p>
          <a:p>
            <a:pPr marL="0" indent="0" fontAlgn="ctr">
              <a:buNone/>
            </a:pPr>
            <a:endParaRPr lang="es-ES" sz="2400" dirty="0"/>
          </a:p>
          <a:p>
            <a:pPr marL="0" indent="0" fontAlgn="ctr">
              <a:buNone/>
            </a:pPr>
            <a:r>
              <a:rPr lang="es-ES" sz="2400" dirty="0" smtClean="0"/>
              <a:t>	</a:t>
            </a:r>
            <a:r>
              <a:rPr lang="es-ES" sz="2000" dirty="0" err="1" smtClean="0"/>
              <a:t>Dinacharya</a:t>
            </a:r>
            <a:r>
              <a:rPr lang="es-ES" sz="2000" dirty="0" smtClean="0"/>
              <a:t>. </a:t>
            </a:r>
            <a:r>
              <a:rPr lang="es-ES" sz="2000" b="1" dirty="0" smtClean="0"/>
              <a:t>Rutina </a:t>
            </a:r>
            <a:r>
              <a:rPr lang="es-ES" sz="2000" b="1" dirty="0"/>
              <a:t>diaria </a:t>
            </a:r>
            <a:r>
              <a:rPr lang="es-ES" sz="2000" dirty="0"/>
              <a:t>de yoga o meditación</a:t>
            </a:r>
            <a:r>
              <a:rPr lang="es-ES" sz="2000" dirty="0" smtClean="0"/>
              <a:t>. </a:t>
            </a:r>
          </a:p>
          <a:p>
            <a:pPr marL="0" indent="0" fontAlgn="ctr">
              <a:buNone/>
            </a:pPr>
            <a:endParaRPr lang="es-ES" sz="2000" dirty="0"/>
          </a:p>
          <a:p>
            <a:pPr marL="914400" lvl="2" indent="0" fontAlgn="ctr">
              <a:buNone/>
            </a:pPr>
            <a:r>
              <a:rPr lang="es-ES" dirty="0" err="1" smtClean="0"/>
              <a:t>Rutucharya</a:t>
            </a:r>
            <a:r>
              <a:rPr lang="es-ES" dirty="0" smtClean="0"/>
              <a:t>, </a:t>
            </a:r>
            <a:r>
              <a:rPr lang="es-ES" b="1" dirty="0" smtClean="0"/>
              <a:t>rutina </a:t>
            </a:r>
            <a:r>
              <a:rPr lang="es-ES" b="1" dirty="0"/>
              <a:t>estacional </a:t>
            </a:r>
            <a:r>
              <a:rPr lang="es-ES" dirty="0"/>
              <a:t>para superar los cambios climáticos y sus efectos en nuestro organismo</a:t>
            </a:r>
            <a:r>
              <a:rPr lang="es-ES" dirty="0" smtClean="0"/>
              <a:t>.</a:t>
            </a:r>
          </a:p>
          <a:p>
            <a:pPr marL="914400" lvl="2" indent="0" fontAlgn="ctr">
              <a:buNone/>
            </a:pPr>
            <a:endParaRPr lang="es-ES" dirty="0"/>
          </a:p>
          <a:p>
            <a:pPr marL="914400" lvl="2" indent="0" fontAlgn="ctr">
              <a:buNone/>
            </a:pPr>
            <a:r>
              <a:rPr lang="es-ES" dirty="0" err="1" smtClean="0"/>
              <a:t>Sadvitta</a:t>
            </a:r>
            <a:r>
              <a:rPr lang="es-ES" dirty="0" smtClean="0"/>
              <a:t> o </a:t>
            </a:r>
            <a:r>
              <a:rPr lang="es-ES" b="1" dirty="0" smtClean="0"/>
              <a:t>rutina </a:t>
            </a:r>
            <a:r>
              <a:rPr lang="es-ES" b="1" dirty="0"/>
              <a:t>ética</a:t>
            </a:r>
            <a:r>
              <a:rPr lang="es-ES" dirty="0"/>
              <a:t>. </a:t>
            </a:r>
            <a:r>
              <a:rPr lang="es-ES" dirty="0" smtClean="0"/>
              <a:t>Cuál </a:t>
            </a:r>
            <a:r>
              <a:rPr lang="es-ES" dirty="0"/>
              <a:t>es el comportamiento correcto hacia nosotros y los demás</a:t>
            </a:r>
            <a:r>
              <a:rPr lang="es-ES" dirty="0" smtClean="0"/>
              <a:t>.</a:t>
            </a:r>
          </a:p>
          <a:p>
            <a:pPr marL="914400" lvl="2" indent="0" fontAlgn="ctr">
              <a:buNone/>
            </a:pPr>
            <a:endParaRPr lang="es-ES" dirty="0"/>
          </a:p>
          <a:p>
            <a:pPr marL="914400" lvl="2" indent="0" fontAlgn="ctr">
              <a:buNone/>
            </a:pPr>
            <a:r>
              <a:rPr lang="es-ES" dirty="0" err="1"/>
              <a:t>Aahara</a:t>
            </a:r>
            <a:r>
              <a:rPr lang="es-ES" dirty="0"/>
              <a:t> o </a:t>
            </a:r>
            <a:r>
              <a:rPr lang="es-ES" b="1" dirty="0"/>
              <a:t>alimentación</a:t>
            </a:r>
            <a:r>
              <a:rPr lang="es-ES" dirty="0"/>
              <a:t> según nuestra constitución</a:t>
            </a:r>
            <a:r>
              <a:rPr lang="es-ES" dirty="0" smtClean="0"/>
              <a:t>.</a:t>
            </a:r>
          </a:p>
          <a:p>
            <a:pPr marL="914400" lvl="2" indent="0" fontAlgn="ctr">
              <a:buNone/>
            </a:pPr>
            <a:endParaRPr lang="es-ES" dirty="0"/>
          </a:p>
          <a:p>
            <a:pPr marL="914400" lvl="2" indent="0" fontAlgn="ctr">
              <a:buNone/>
            </a:pPr>
            <a:r>
              <a:rPr lang="es-ES" dirty="0" err="1"/>
              <a:t>Nidra</a:t>
            </a:r>
            <a:r>
              <a:rPr lang="es-ES" dirty="0"/>
              <a:t> o </a:t>
            </a:r>
            <a:r>
              <a:rPr lang="es-ES" b="1" dirty="0"/>
              <a:t>sueño</a:t>
            </a:r>
            <a:r>
              <a:rPr lang="es-ES" dirty="0"/>
              <a:t> reparador</a:t>
            </a:r>
            <a:r>
              <a:rPr lang="es-ES" dirty="0" smtClean="0"/>
              <a:t>.</a:t>
            </a:r>
          </a:p>
          <a:p>
            <a:pPr marL="914400" lvl="2" indent="0" fontAlgn="ctr">
              <a:buNone/>
            </a:pPr>
            <a:endParaRPr lang="es-ES" dirty="0"/>
          </a:p>
          <a:p>
            <a:pPr marL="914400" lvl="2" indent="0" fontAlgn="ctr">
              <a:buNone/>
            </a:pPr>
            <a:r>
              <a:rPr lang="es-ES" dirty="0" err="1"/>
              <a:t>Bramayarya</a:t>
            </a:r>
            <a:r>
              <a:rPr lang="es-ES" dirty="0"/>
              <a:t> o </a:t>
            </a:r>
            <a:r>
              <a:rPr lang="es-ES" b="1" dirty="0"/>
              <a:t>vida sexual estable sin excesos</a:t>
            </a:r>
            <a:r>
              <a:rPr lang="es-ES" dirty="0"/>
              <a:t>.</a:t>
            </a:r>
          </a:p>
          <a:p>
            <a:pPr marL="0" indent="0">
              <a:buNone/>
            </a:pPr>
            <a:r>
              <a:rPr lang="es-ES" sz="2000" dirty="0" smtClean="0"/>
              <a:t/>
            </a:r>
            <a:br>
              <a:rPr lang="es-ES" sz="2000" dirty="0" smtClean="0"/>
            </a:b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4025018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	DINACHARYA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41946"/>
            <a:ext cx="10515600" cy="4935017"/>
          </a:xfrm>
        </p:spPr>
        <p:txBody>
          <a:bodyPr>
            <a:noAutofit/>
          </a:bodyPr>
          <a:lstStyle/>
          <a:p>
            <a:r>
              <a:rPr lang="es-ES" b="1" dirty="0" smtClean="0"/>
              <a:t>H</a:t>
            </a:r>
            <a:r>
              <a:rPr lang="es-ES" dirty="0" smtClean="0"/>
              <a:t>ábitos </a:t>
            </a:r>
            <a:r>
              <a:rPr lang="es-ES" dirty="0"/>
              <a:t>y rutinas de bienestar que mantienen nuestro cuerpo y mente en equilibrio, auto regulados y auto establecidos. </a:t>
            </a:r>
            <a:r>
              <a:rPr lang="es-ES" dirty="0"/>
              <a:t>P</a:t>
            </a:r>
            <a:r>
              <a:rPr lang="es-ES" dirty="0" smtClean="0"/>
              <a:t>ermite </a:t>
            </a:r>
            <a:r>
              <a:rPr lang="es-ES" dirty="0"/>
              <a:t>a nuestro cuerpo mantener sus ritmos biológicos en sintonía con los </a:t>
            </a:r>
            <a:r>
              <a:rPr lang="es-ES" b="1" dirty="0"/>
              <a:t>ritmos de la naturaleza</a:t>
            </a:r>
            <a:r>
              <a:rPr lang="es-ES" dirty="0"/>
              <a:t>, nos ayuda a desintoxicar, a mejorar la digestión, nos brinda paz, bienestar y felicidad</a:t>
            </a:r>
            <a:r>
              <a:rPr lang="es-ES" dirty="0" smtClean="0"/>
              <a:t>.</a:t>
            </a:r>
          </a:p>
          <a:p>
            <a:r>
              <a:rPr lang="es-ES" sz="3200" b="1" dirty="0" smtClean="0">
                <a:solidFill>
                  <a:srgbClr val="FF0000"/>
                </a:solidFill>
              </a:rPr>
              <a:t>AYUNO + SILENCIO (desconexión). </a:t>
            </a:r>
          </a:p>
          <a:p>
            <a:pPr marL="0" indent="0">
              <a:buNone/>
            </a:pPr>
            <a:r>
              <a:rPr lang="es-ES" sz="3200" b="1" dirty="0" smtClean="0">
                <a:solidFill>
                  <a:srgbClr val="FF0000"/>
                </a:solidFill>
              </a:rPr>
              <a:t>AUTO ORIENTADO  vs ORIENTADO POR OTROS (enchufados)</a:t>
            </a:r>
            <a:endParaRPr lang="es-ES" dirty="0"/>
          </a:p>
          <a:p>
            <a:pPr marL="0" indent="0">
              <a:buNone/>
            </a:pPr>
            <a:r>
              <a:rPr lang="es-ES" dirty="0" smtClean="0"/>
              <a:t>MADRUGADOR+ LIMPIEZA+ASEO+AGUA TIBIA+MASAJE CORPORAL+GIMNASIA+</a:t>
            </a:r>
          </a:p>
          <a:p>
            <a:pPr marL="0" indent="0">
              <a:buNone/>
            </a:pPr>
            <a:r>
              <a:rPr lang="es-ES" dirty="0" smtClean="0"/>
              <a:t>YOGA MEDITACION RESPIRACIÓN+ DESAYUNO LIGERO+ALMUERZO 12:00+ CENA LIGERA 7:00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3165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01083"/>
            <a:ext cx="10515600" cy="903249"/>
          </a:xfrm>
        </p:spPr>
        <p:txBody>
          <a:bodyPr>
            <a:normAutofit fontScale="90000"/>
          </a:bodyPr>
          <a:lstStyle/>
          <a:p>
            <a:pPr fontAlgn="ctr"/>
            <a:r>
              <a:rPr lang="es-ES" b="1" dirty="0" smtClean="0"/>
              <a:t>Alimentos dieta ayurvédica. Cualidades naturales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60449"/>
            <a:ext cx="10515600" cy="5006085"/>
          </a:xfrm>
        </p:spPr>
        <p:txBody>
          <a:bodyPr>
            <a:normAutofit fontScale="92500" lnSpcReduction="10000"/>
          </a:bodyPr>
          <a:lstStyle/>
          <a:p>
            <a:pPr marL="0" indent="0" fontAlgn="ctr">
              <a:buNone/>
            </a:pPr>
            <a:r>
              <a:rPr lang="es-ES" b="1" dirty="0" err="1" smtClean="0">
                <a:solidFill>
                  <a:srgbClr val="FF0000"/>
                </a:solidFill>
              </a:rPr>
              <a:t>Rajàsicos</a:t>
            </a:r>
            <a:r>
              <a:rPr lang="es-ES" b="1" dirty="0">
                <a:solidFill>
                  <a:srgbClr val="FF0000"/>
                </a:solidFill>
              </a:rPr>
              <a:t>:</a:t>
            </a:r>
            <a:r>
              <a:rPr lang="es-ES" dirty="0"/>
              <a:t> </a:t>
            </a:r>
            <a:r>
              <a:rPr lang="es-ES" dirty="0" smtClean="0"/>
              <a:t>alimentos </a:t>
            </a:r>
            <a:r>
              <a:rPr lang="es-ES" dirty="0"/>
              <a:t>estimulantes que su consumo produce </a:t>
            </a:r>
            <a:r>
              <a:rPr lang="es-ES" dirty="0" smtClean="0"/>
              <a:t>adicción</a:t>
            </a:r>
            <a:r>
              <a:rPr lang="es-ES" dirty="0"/>
              <a:t>, inyectan gran cantidad de energía en corto </a:t>
            </a:r>
            <a:r>
              <a:rPr lang="es-ES" dirty="0" smtClean="0"/>
              <a:t>tiempo. Café</a:t>
            </a:r>
            <a:r>
              <a:rPr lang="es-ES" dirty="0" smtClean="0"/>
              <a:t>, </a:t>
            </a:r>
            <a:r>
              <a:rPr lang="es-ES" dirty="0"/>
              <a:t>harinas blancas, </a:t>
            </a:r>
            <a:r>
              <a:rPr lang="es-ES" dirty="0" smtClean="0"/>
              <a:t>pan</a:t>
            </a:r>
            <a:r>
              <a:rPr lang="es-ES" dirty="0" smtClean="0"/>
              <a:t>, azúcar </a:t>
            </a:r>
            <a:r>
              <a:rPr lang="es-ES" dirty="0" smtClean="0"/>
              <a:t>blanca. </a:t>
            </a:r>
            <a:r>
              <a:rPr lang="es-ES" dirty="0"/>
              <a:t>A</a:t>
            </a:r>
            <a:r>
              <a:rPr lang="es-ES" dirty="0" smtClean="0"/>
              <a:t>limentos salados, condimentados </a:t>
            </a:r>
            <a:r>
              <a:rPr lang="es-ES" dirty="0"/>
              <a:t>y </a:t>
            </a:r>
            <a:r>
              <a:rPr lang="es-ES" dirty="0" smtClean="0"/>
              <a:t>procesados.</a:t>
            </a:r>
          </a:p>
          <a:p>
            <a:pPr marL="0" indent="0" fontAlgn="ctr">
              <a:buNone/>
            </a:pPr>
            <a:r>
              <a:rPr lang="es-ES" dirty="0" smtClean="0"/>
              <a:t> </a:t>
            </a:r>
            <a:endParaRPr lang="es-ES" dirty="0"/>
          </a:p>
          <a:p>
            <a:pPr marL="0" indent="0" fontAlgn="ctr">
              <a:buNone/>
            </a:pPr>
            <a:r>
              <a:rPr lang="es-ES" b="1" dirty="0" err="1" smtClean="0">
                <a:solidFill>
                  <a:srgbClr val="FF0000"/>
                </a:solidFill>
              </a:rPr>
              <a:t>Tamàsicos</a:t>
            </a:r>
            <a:r>
              <a:rPr lang="es-ES" b="1" dirty="0">
                <a:solidFill>
                  <a:srgbClr val="FF0000"/>
                </a:solidFill>
              </a:rPr>
              <a:t>:</a:t>
            </a:r>
            <a:r>
              <a:rPr lang="es-ES" dirty="0"/>
              <a:t> alimentos que nos dejan pesadez en el cuerpo después de su ingestión, requiriendo mucha energía para ser metabolizados. C</a:t>
            </a:r>
            <a:r>
              <a:rPr lang="es-ES" dirty="0" smtClean="0"/>
              <a:t>arnes</a:t>
            </a:r>
            <a:r>
              <a:rPr lang="es-ES" dirty="0"/>
              <a:t>, </a:t>
            </a:r>
            <a:r>
              <a:rPr lang="es-ES" dirty="0" smtClean="0"/>
              <a:t>frituras </a:t>
            </a:r>
            <a:r>
              <a:rPr lang="es-ES" dirty="0"/>
              <a:t>grasas saturadas y grasas </a:t>
            </a:r>
            <a:r>
              <a:rPr lang="es-ES" dirty="0" err="1"/>
              <a:t>trans</a:t>
            </a:r>
            <a:r>
              <a:rPr lang="es-ES" dirty="0" smtClean="0"/>
              <a:t>.</a:t>
            </a:r>
          </a:p>
          <a:p>
            <a:pPr marL="0" indent="0" fontAlgn="ctr">
              <a:buNone/>
            </a:pPr>
            <a:endParaRPr lang="es-ES" dirty="0"/>
          </a:p>
          <a:p>
            <a:pPr marL="0" indent="0" fontAlgn="ctr">
              <a:buNone/>
            </a:pPr>
            <a:r>
              <a:rPr lang="es-ES" b="1" dirty="0" err="1" smtClean="0">
                <a:solidFill>
                  <a:srgbClr val="FF0000"/>
                </a:solidFill>
              </a:rPr>
              <a:t>Sàttvicos</a:t>
            </a:r>
            <a:r>
              <a:rPr lang="es-ES" b="1" dirty="0">
                <a:solidFill>
                  <a:srgbClr val="FF0000"/>
                </a:solidFill>
              </a:rPr>
              <a:t>:</a:t>
            </a:r>
            <a:r>
              <a:rPr lang="es-ES" dirty="0"/>
              <a:t> son aquellos alimentos que nos proporcionan equilibrio, energía necesaria sin grandes requerimientos para su </a:t>
            </a:r>
            <a:r>
              <a:rPr lang="es-ES" dirty="0" smtClean="0"/>
              <a:t>metabolización. Verduras , </a:t>
            </a:r>
            <a:r>
              <a:rPr lang="es-ES" dirty="0"/>
              <a:t>hortalizas, cereales, legumbres, semillas y aceites vegetales de calidad.</a:t>
            </a:r>
          </a:p>
          <a:p>
            <a:pPr marL="0" indent="0">
              <a:buNone/>
            </a:pPr>
            <a:r>
              <a:rPr lang="es-ES" dirty="0" smtClean="0"/>
              <a:t/>
            </a:r>
            <a:br>
              <a:rPr lang="es-ES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26590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961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		EVITAR</a:t>
            </a:r>
            <a:endParaRPr lang="es-MX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398611"/>
              </p:ext>
            </p:extLst>
          </p:nvPr>
        </p:nvGraphicFramePr>
        <p:xfrm>
          <a:off x="94130" y="954742"/>
          <a:ext cx="11362764" cy="54729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4738">
                  <a:extLst>
                    <a:ext uri="{9D8B030D-6E8A-4147-A177-3AD203B41FA5}">
                      <a16:colId xmlns:a16="http://schemas.microsoft.com/office/drawing/2014/main" val="1824841075"/>
                    </a:ext>
                  </a:extLst>
                </a:gridCol>
                <a:gridCol w="871426">
                  <a:extLst>
                    <a:ext uri="{9D8B030D-6E8A-4147-A177-3AD203B41FA5}">
                      <a16:colId xmlns:a16="http://schemas.microsoft.com/office/drawing/2014/main" val="916845328"/>
                    </a:ext>
                  </a:extLst>
                </a:gridCol>
                <a:gridCol w="1095506">
                  <a:extLst>
                    <a:ext uri="{9D8B030D-6E8A-4147-A177-3AD203B41FA5}">
                      <a16:colId xmlns:a16="http://schemas.microsoft.com/office/drawing/2014/main" val="1669512327"/>
                    </a:ext>
                  </a:extLst>
                </a:gridCol>
                <a:gridCol w="921222">
                  <a:extLst>
                    <a:ext uri="{9D8B030D-6E8A-4147-A177-3AD203B41FA5}">
                      <a16:colId xmlns:a16="http://schemas.microsoft.com/office/drawing/2014/main" val="2133101860"/>
                    </a:ext>
                  </a:extLst>
                </a:gridCol>
                <a:gridCol w="846527">
                  <a:extLst>
                    <a:ext uri="{9D8B030D-6E8A-4147-A177-3AD203B41FA5}">
                      <a16:colId xmlns:a16="http://schemas.microsoft.com/office/drawing/2014/main" val="2499284540"/>
                    </a:ext>
                  </a:extLst>
                </a:gridCol>
                <a:gridCol w="1260454">
                  <a:extLst>
                    <a:ext uri="{9D8B030D-6E8A-4147-A177-3AD203B41FA5}">
                      <a16:colId xmlns:a16="http://schemas.microsoft.com/office/drawing/2014/main" val="709228268"/>
                    </a:ext>
                  </a:extLst>
                </a:gridCol>
                <a:gridCol w="746936">
                  <a:extLst>
                    <a:ext uri="{9D8B030D-6E8A-4147-A177-3AD203B41FA5}">
                      <a16:colId xmlns:a16="http://schemas.microsoft.com/office/drawing/2014/main" val="1152444563"/>
                    </a:ext>
                  </a:extLst>
                </a:gridCol>
                <a:gridCol w="849640">
                  <a:extLst>
                    <a:ext uri="{9D8B030D-6E8A-4147-A177-3AD203B41FA5}">
                      <a16:colId xmlns:a16="http://schemas.microsoft.com/office/drawing/2014/main" val="3272365184"/>
                    </a:ext>
                  </a:extLst>
                </a:gridCol>
                <a:gridCol w="1020812">
                  <a:extLst>
                    <a:ext uri="{9D8B030D-6E8A-4147-A177-3AD203B41FA5}">
                      <a16:colId xmlns:a16="http://schemas.microsoft.com/office/drawing/2014/main" val="1385713083"/>
                    </a:ext>
                  </a:extLst>
                </a:gridCol>
                <a:gridCol w="958567">
                  <a:extLst>
                    <a:ext uri="{9D8B030D-6E8A-4147-A177-3AD203B41FA5}">
                      <a16:colId xmlns:a16="http://schemas.microsoft.com/office/drawing/2014/main" val="3125198967"/>
                    </a:ext>
                  </a:extLst>
                </a:gridCol>
                <a:gridCol w="746936">
                  <a:extLst>
                    <a:ext uri="{9D8B030D-6E8A-4147-A177-3AD203B41FA5}">
                      <a16:colId xmlns:a16="http://schemas.microsoft.com/office/drawing/2014/main" val="3502150801"/>
                    </a:ext>
                  </a:extLst>
                </a:gridCol>
              </a:tblGrid>
              <a:tr h="420997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u="none" strike="noStrike" dirty="0">
                          <a:effectLst/>
                        </a:rPr>
                        <a:t>https://static1.squarespace.com/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extLst>
                  <a:ext uri="{0D108BD9-81ED-4DB2-BD59-A6C34878D82A}">
                    <a16:rowId xmlns:a16="http://schemas.microsoft.com/office/drawing/2014/main" val="2904835700"/>
                  </a:ext>
                </a:extLst>
              </a:tr>
              <a:tr h="420997">
                <a:tc>
                  <a:txBody>
                    <a:bodyPr/>
                    <a:lstStyle/>
                    <a:p>
                      <a:pPr algn="l" fontAlgn="b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extLst>
                  <a:ext uri="{0D108BD9-81ED-4DB2-BD59-A6C34878D82A}">
                    <a16:rowId xmlns:a16="http://schemas.microsoft.com/office/drawing/2014/main" val="1231732429"/>
                  </a:ext>
                </a:extLst>
              </a:tr>
              <a:tr h="42099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ALIMENTOS A EVITAR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extLst>
                  <a:ext uri="{0D108BD9-81ED-4DB2-BD59-A6C34878D82A}">
                    <a16:rowId xmlns:a16="http://schemas.microsoft.com/office/drawing/2014/main" val="2676004934"/>
                  </a:ext>
                </a:extLst>
              </a:tr>
              <a:tr h="420997">
                <a:tc>
                  <a:txBody>
                    <a:bodyPr/>
                    <a:lstStyle/>
                    <a:p>
                      <a:pPr algn="l" fontAlgn="b"/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FRUTAS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VERDURAS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GRANOS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LEGUMBRES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LÁCTEOS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SEMILLAS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ACEITE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DULCES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ESPECIAS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extLst>
                  <a:ext uri="{0D108BD9-81ED-4DB2-BD59-A6C34878D82A}">
                    <a16:rowId xmlns:a16="http://schemas.microsoft.com/office/drawing/2014/main" val="1310596134"/>
                  </a:ext>
                </a:extLst>
              </a:tr>
              <a:tr h="420997">
                <a:tc>
                  <a:txBody>
                    <a:bodyPr/>
                    <a:lstStyle/>
                    <a:p>
                      <a:pPr algn="l" fontAlgn="b"/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extLst>
                  <a:ext uri="{0D108BD9-81ED-4DB2-BD59-A6C34878D82A}">
                    <a16:rowId xmlns:a16="http://schemas.microsoft.com/office/drawing/2014/main" val="1415256094"/>
                  </a:ext>
                </a:extLst>
              </a:tr>
              <a:tr h="42099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VATTA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Astringente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Coliflor, repollo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Choclo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Porotos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Leche en polvo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Cabritas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Maiz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Edulcolorantes</a:t>
                      </a:r>
                      <a:endParaRPr lang="es-MX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Picantes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extLst>
                  <a:ext uri="{0D108BD9-81ED-4DB2-BD59-A6C34878D82A}">
                    <a16:rowId xmlns:a16="http://schemas.microsoft.com/office/drawing/2014/main" val="992326388"/>
                  </a:ext>
                </a:extLst>
              </a:tr>
              <a:tr h="420997">
                <a:tc>
                  <a:txBody>
                    <a:bodyPr/>
                    <a:lstStyle/>
                    <a:p>
                      <a:pPr algn="l" fontAlgn="b"/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Frutos secos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cebolla cruda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Frozen yogurt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Azúcar</a:t>
                      </a:r>
                      <a:endParaRPr lang="es-MX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 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extLst>
                  <a:ext uri="{0D108BD9-81ED-4DB2-BD59-A6C34878D82A}">
                    <a16:rowId xmlns:a16="http://schemas.microsoft.com/office/drawing/2014/main" val="1286817959"/>
                  </a:ext>
                </a:extLst>
              </a:tr>
              <a:tr h="420997">
                <a:tc>
                  <a:txBody>
                    <a:bodyPr/>
                    <a:lstStyle/>
                    <a:p>
                      <a:pPr algn="l" fontAlgn="b"/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extLst>
                  <a:ext uri="{0D108BD9-81ED-4DB2-BD59-A6C34878D82A}">
                    <a16:rowId xmlns:a16="http://schemas.microsoft.com/office/drawing/2014/main" val="2086836802"/>
                  </a:ext>
                </a:extLst>
              </a:tr>
              <a:tr h="42099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PITTA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Evita  agrios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Ajos, cebolla, 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arroz centeno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Carne soya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Mantequilla, queso</a:t>
                      </a:r>
                      <a:endParaRPr lang="es-MX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Maní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Maíz, sésamo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Edulcolorantes</a:t>
                      </a:r>
                      <a:endParaRPr lang="es-MX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Sal</a:t>
                      </a:r>
                      <a:endParaRPr lang="es-MX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extLst>
                  <a:ext uri="{0D108BD9-81ED-4DB2-BD59-A6C34878D82A}">
                    <a16:rowId xmlns:a16="http://schemas.microsoft.com/office/drawing/2014/main" val="3401289716"/>
                  </a:ext>
                </a:extLst>
              </a:tr>
              <a:tr h="420997">
                <a:tc>
                  <a:txBody>
                    <a:bodyPr/>
                    <a:lstStyle/>
                    <a:p>
                      <a:pPr algn="l" fontAlgn="b"/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Azúcar</a:t>
                      </a:r>
                      <a:endParaRPr lang="es-MX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extLst>
                  <a:ext uri="{0D108BD9-81ED-4DB2-BD59-A6C34878D82A}">
                    <a16:rowId xmlns:a16="http://schemas.microsoft.com/office/drawing/2014/main" val="3631657688"/>
                  </a:ext>
                </a:extLst>
              </a:tr>
              <a:tr h="420997">
                <a:tc>
                  <a:txBody>
                    <a:bodyPr/>
                    <a:lstStyle/>
                    <a:p>
                      <a:pPr algn="l" fontAlgn="b"/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extLst>
                  <a:ext uri="{0D108BD9-81ED-4DB2-BD59-A6C34878D82A}">
                    <a16:rowId xmlns:a16="http://schemas.microsoft.com/office/drawing/2014/main" val="1705779097"/>
                  </a:ext>
                </a:extLst>
              </a:tr>
              <a:tr h="42099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KAPPA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Plátanos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Paltas aceitunas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Pan blanco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Porotos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Mantequilla, queso</a:t>
                      </a:r>
                      <a:endParaRPr lang="es-MX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Nueces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Evitarlos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Edulcolorantes</a:t>
                      </a:r>
                      <a:endParaRPr lang="es-MX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Sal</a:t>
                      </a:r>
                      <a:endParaRPr lang="es-MX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extLst>
                  <a:ext uri="{0D108BD9-81ED-4DB2-BD59-A6C34878D82A}">
                    <a16:rowId xmlns:a16="http://schemas.microsoft.com/office/drawing/2014/main" val="1176386418"/>
                  </a:ext>
                </a:extLst>
              </a:tr>
              <a:tr h="420997">
                <a:tc>
                  <a:txBody>
                    <a:bodyPr/>
                    <a:lstStyle/>
                    <a:p>
                      <a:pPr algn="l" fontAlgn="b"/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Melones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Pastas, arroz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cremas, leche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maní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>
                          <a:effectLst/>
                        </a:rPr>
                        <a:t>Azúcar</a:t>
                      </a:r>
                      <a:endParaRPr lang="es-MX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/>
                </a:tc>
                <a:extLst>
                  <a:ext uri="{0D108BD9-81ED-4DB2-BD59-A6C34878D82A}">
                    <a16:rowId xmlns:a16="http://schemas.microsoft.com/office/drawing/2014/main" val="3580414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943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2230"/>
          </a:xfrm>
        </p:spPr>
        <p:txBody>
          <a:bodyPr/>
          <a:lstStyle/>
          <a:p>
            <a:r>
              <a:rPr lang="es-MX" dirty="0" smtClean="0"/>
              <a:t>	MASAJE AYURVÉDICO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err="1" smtClean="0"/>
              <a:t>Masoterapeuta</a:t>
            </a:r>
            <a:r>
              <a:rPr lang="es-MX" dirty="0" smtClean="0"/>
              <a:t> explora: </a:t>
            </a:r>
            <a:r>
              <a:rPr lang="es-ES" dirty="0" smtClean="0"/>
              <a:t>PIEL+METABOLISMO+SUEÑO+DIGESTION++</a:t>
            </a:r>
          </a:p>
          <a:p>
            <a:pPr marL="0" indent="0">
              <a:buNone/>
            </a:pPr>
            <a:r>
              <a:rPr lang="es-ES" dirty="0" smtClean="0"/>
              <a:t> </a:t>
            </a:r>
          </a:p>
          <a:p>
            <a:r>
              <a:rPr lang="es-ES" dirty="0" smtClean="0"/>
              <a:t>Uso de aceites TIBIOS para cada </a:t>
            </a:r>
            <a:r>
              <a:rPr lang="es-ES" dirty="0" err="1" smtClean="0"/>
              <a:t>dosha</a:t>
            </a:r>
            <a:r>
              <a:rPr lang="es-MX" dirty="0" smtClean="0"/>
              <a:t>:</a:t>
            </a: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err="1" smtClean="0"/>
              <a:t>Vata</a:t>
            </a:r>
            <a:r>
              <a:rPr lang="es-MX" dirty="0"/>
              <a:t>: Ajonjolí, </a:t>
            </a:r>
            <a:r>
              <a:rPr lang="es-MX" dirty="0" smtClean="0"/>
              <a:t>palta, </a:t>
            </a:r>
            <a:r>
              <a:rPr lang="es-MX" dirty="0"/>
              <a:t>oliva, almendra, ricino, </a:t>
            </a:r>
            <a:r>
              <a:rPr lang="es-MX" dirty="0" err="1"/>
              <a:t>ghee</a:t>
            </a:r>
            <a:r>
              <a:rPr lang="es-MX" dirty="0"/>
              <a:t>, maní, nogal. </a:t>
            </a:r>
            <a:endParaRPr lang="es-MX" dirty="0" smtClean="0"/>
          </a:p>
          <a:p>
            <a:pPr marL="457200" lvl="1" indent="0">
              <a:buNone/>
            </a:pPr>
            <a:r>
              <a:rPr lang="es-MX" sz="2800" dirty="0"/>
              <a:t>	</a:t>
            </a:r>
            <a:r>
              <a:rPr lang="es-MX" sz="2800" dirty="0" err="1" smtClean="0"/>
              <a:t>Pitta</a:t>
            </a:r>
            <a:r>
              <a:rPr lang="es-MX" sz="2800" dirty="0"/>
              <a:t>: Almendra, girasol, oliva, </a:t>
            </a:r>
            <a:r>
              <a:rPr lang="es-MX" sz="2800" dirty="0" err="1"/>
              <a:t>ghee</a:t>
            </a:r>
            <a:r>
              <a:rPr lang="es-MX" sz="2800" dirty="0"/>
              <a:t>. </a:t>
            </a:r>
            <a:endParaRPr lang="es-MX" sz="2800" dirty="0" smtClean="0"/>
          </a:p>
          <a:p>
            <a:pPr marL="457200" lvl="1" indent="0">
              <a:buNone/>
            </a:pPr>
            <a:r>
              <a:rPr lang="es-MX" sz="2800" dirty="0" smtClean="0"/>
              <a:t>	</a:t>
            </a:r>
            <a:r>
              <a:rPr lang="es-MX" sz="2800" dirty="0" err="1" smtClean="0"/>
              <a:t>Kapha</a:t>
            </a:r>
            <a:r>
              <a:rPr lang="es-MX" sz="2800" dirty="0"/>
              <a:t>: Maíz, mostaza, almendra</a:t>
            </a:r>
            <a:r>
              <a:rPr lang="es-MX" sz="2800" dirty="0" smtClean="0"/>
              <a:t>.</a:t>
            </a:r>
          </a:p>
          <a:p>
            <a:pPr marL="457200" lvl="1" indent="0">
              <a:buNone/>
            </a:pPr>
            <a:endParaRPr lang="es-MX" sz="2800" dirty="0"/>
          </a:p>
          <a:p>
            <a:pPr marL="457200" lvl="1" indent="0">
              <a:buNone/>
            </a:pPr>
            <a:r>
              <a:rPr lang="es-MX" sz="2800" dirty="0" smtClean="0"/>
              <a:t>ACEITES DE </a:t>
            </a:r>
            <a:r>
              <a:rPr lang="es-MX" sz="2800" b="1" dirty="0" smtClean="0">
                <a:solidFill>
                  <a:srgbClr val="FF0000"/>
                </a:solidFill>
              </a:rPr>
              <a:t>SÉSAMO</a:t>
            </a:r>
            <a:r>
              <a:rPr lang="es-MX" sz="2800" dirty="0" smtClean="0"/>
              <a:t>, NEEM, BATA, MAHANARAYAN</a:t>
            </a:r>
          </a:p>
          <a:p>
            <a:pPr marL="457200" lvl="1" indent="0">
              <a:buNone/>
            </a:pPr>
            <a:endParaRPr lang="es-MX" sz="2800" dirty="0" smtClean="0"/>
          </a:p>
          <a:p>
            <a:pPr marL="457200" lvl="1" indent="0">
              <a:buNone/>
            </a:pPr>
            <a:r>
              <a:rPr lang="es-ES" sz="4000" b="1" dirty="0" smtClean="0">
                <a:solidFill>
                  <a:srgbClr val="FF0000"/>
                </a:solidFill>
              </a:rPr>
              <a:t>108 </a:t>
            </a:r>
            <a:r>
              <a:rPr lang="es-ES" b="1" dirty="0" smtClean="0"/>
              <a:t>Puntos </a:t>
            </a:r>
            <a:r>
              <a:rPr lang="es-ES" b="1" dirty="0" err="1"/>
              <a:t>marma</a:t>
            </a:r>
            <a:r>
              <a:rPr lang="es-ES" dirty="0"/>
              <a:t> según el </a:t>
            </a:r>
            <a:r>
              <a:rPr lang="es-ES" dirty="0" err="1"/>
              <a:t>Ashtangahridaya</a:t>
            </a:r>
            <a:r>
              <a:rPr lang="es-ES" dirty="0"/>
              <a:t> </a:t>
            </a:r>
            <a:r>
              <a:rPr lang="es-ES" dirty="0" err="1"/>
              <a:t>Samhita</a:t>
            </a:r>
            <a:endParaRPr lang="es-MX" sz="2800" dirty="0" smtClean="0"/>
          </a:p>
        </p:txBody>
      </p:sp>
    </p:spTree>
    <p:extLst>
      <p:ext uri="{BB962C8B-B14F-4D97-AF65-F5344CB8AC3E}">
        <p14:creationId xmlns:p14="http://schemas.microsoft.com/office/powerpoint/2010/main" val="6246067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16723</TotalTime>
  <Words>766</Words>
  <Application>Microsoft Office PowerPoint</Application>
  <PresentationFormat>Panorámica</PresentationFormat>
  <Paragraphs>174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Roboto</vt:lpstr>
      <vt:lpstr>Tema de Office</vt:lpstr>
      <vt:lpstr>AYURVEDA  2ª Parte</vt:lpstr>
      <vt:lpstr>Los remedios ayurvédicos se basan en: </vt:lpstr>
      <vt:lpstr>DIETA AYURVÉDICA</vt:lpstr>
      <vt:lpstr>PLANTAS MEDICINALES</vt:lpstr>
      <vt:lpstr>RUTINAS</vt:lpstr>
      <vt:lpstr> DINACHARYA</vt:lpstr>
      <vt:lpstr>Alimentos dieta ayurvédica. Cualidades naturales </vt:lpstr>
      <vt:lpstr>  EVITAR</vt:lpstr>
      <vt:lpstr> MASAJE AYURVÉDICO</vt:lpstr>
      <vt:lpstr> LIMPIEZA de toxinas (amas)</vt:lpstr>
      <vt:lpstr>AYURVEDA</vt:lpstr>
      <vt:lpstr>OMS   MTC.Medicina tradicional complementaria</vt:lpstr>
      <vt:lpstr>   CHILE  MCA</vt:lpstr>
      <vt:lpstr>AYURVEDA Y POSTMODERNIDAD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AYURVEDA  2ª Parte</dc:title>
  <dc:creator>Fanor Larrain</dc:creator>
  <cp:lastModifiedBy>Fanor Larrain</cp:lastModifiedBy>
  <cp:revision>40</cp:revision>
  <dcterms:created xsi:type="dcterms:W3CDTF">2022-10-13T21:46:51Z</dcterms:created>
  <dcterms:modified xsi:type="dcterms:W3CDTF">2022-10-25T12:31:49Z</dcterms:modified>
</cp:coreProperties>
</file>