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9" r:id="rId4"/>
    <p:sldId id="257" r:id="rId5"/>
    <p:sldId id="258" r:id="rId6"/>
    <p:sldId id="264" r:id="rId7"/>
    <p:sldId id="265" r:id="rId8"/>
    <p:sldId id="261" r:id="rId9"/>
    <p:sldId id="262" r:id="rId10"/>
    <p:sldId id="263" r:id="rId11"/>
    <p:sldId id="266" r:id="rId12"/>
    <p:sldId id="267" r:id="rId13"/>
    <p:sldId id="277" r:id="rId14"/>
    <p:sldId id="268" r:id="rId15"/>
    <p:sldId id="270" r:id="rId16"/>
    <p:sldId id="269" r:id="rId17"/>
    <p:sldId id="271" r:id="rId18"/>
    <p:sldId id="272" r:id="rId19"/>
    <p:sldId id="273" r:id="rId20"/>
    <p:sldId id="274" r:id="rId21"/>
    <p:sldId id="275" r:id="rId22"/>
    <p:sldId id="27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ZZOLO LUECKEL PAOLO E" initials="BLPE" lastIdx="1" clrIdx="0">
    <p:extLst>
      <p:ext uri="{19B8F6BF-5375-455C-9EA6-DF929625EA0E}">
        <p15:presenceInfo xmlns:p15="http://schemas.microsoft.com/office/powerpoint/2012/main" userId="BOZZOLO LUECKEL PAOLO 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8/28/2021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los estilos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8/28/2021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8/28/2021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8/28/2021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8/28/2021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4CC5E3-9476-4932-8721-EFCB339AA975}"/>
              </a:ext>
            </a:extLst>
          </p:cNvPr>
          <p:cNvSpPr>
            <a:spLocks noGrp="1"/>
          </p:cNvSpPr>
          <p:nvPr>
            <p:ph type="ctrTitle"/>
          </p:nvPr>
        </p:nvSpPr>
        <p:spPr>
          <a:xfrm>
            <a:off x="810001" y="1462399"/>
            <a:ext cx="10572000" cy="2971051"/>
          </a:xfrm>
        </p:spPr>
        <p:txBody>
          <a:bodyPr/>
          <a:lstStyle/>
          <a:p>
            <a:pPr algn="ctr"/>
            <a:r>
              <a:rPr lang="ja-JP" altLang="es-CL" dirty="0"/>
              <a:t>魯桂珍</a:t>
            </a:r>
            <a:br>
              <a:rPr lang="es-CL" sz="4400" dirty="0"/>
            </a:br>
            <a:r>
              <a:rPr lang="es-CL" sz="4400" dirty="0"/>
              <a:t>Lu </a:t>
            </a:r>
            <a:r>
              <a:rPr lang="es-CL" sz="4400" dirty="0" err="1"/>
              <a:t>Gwei-djen</a:t>
            </a:r>
            <a:r>
              <a:rPr lang="es-CL" sz="4400" dirty="0"/>
              <a:t> (Lu </a:t>
            </a:r>
            <a:r>
              <a:rPr lang="es-CL" sz="4400" dirty="0" err="1"/>
              <a:t>Guizhen</a:t>
            </a:r>
            <a:r>
              <a:rPr lang="es-CL" sz="4400" dirty="0"/>
              <a:t> 1904-1991), experta de la historia de la ciencia y tecnología en China</a:t>
            </a:r>
            <a:endParaRPr lang="es-CL" dirty="0"/>
          </a:p>
        </p:txBody>
      </p:sp>
      <p:sp>
        <p:nvSpPr>
          <p:cNvPr id="3" name="Subtítulo 2">
            <a:extLst>
              <a:ext uri="{FF2B5EF4-FFF2-40B4-BE49-F238E27FC236}">
                <a16:creationId xmlns:a16="http://schemas.microsoft.com/office/drawing/2014/main" id="{8047FE57-9D37-4D7E-AD65-D9B41CA7DC8A}"/>
              </a:ext>
            </a:extLst>
          </p:cNvPr>
          <p:cNvSpPr>
            <a:spLocks noGrp="1"/>
          </p:cNvSpPr>
          <p:nvPr>
            <p:ph type="subTitle" idx="1"/>
          </p:nvPr>
        </p:nvSpPr>
        <p:spPr>
          <a:xfrm>
            <a:off x="810001" y="5280846"/>
            <a:ext cx="10572000" cy="1119953"/>
          </a:xfrm>
        </p:spPr>
        <p:txBody>
          <a:bodyPr>
            <a:normAutofit fontScale="92500" lnSpcReduction="20000"/>
          </a:bodyPr>
          <a:lstStyle/>
          <a:p>
            <a:pPr algn="ctr"/>
            <a:r>
              <a:rPr lang="es-CL" sz="1800" dirty="0"/>
              <a:t>Expositora: Victoria </a:t>
            </a:r>
            <a:r>
              <a:rPr lang="es-CL" sz="1800" dirty="0" err="1"/>
              <a:t>Lueckel</a:t>
            </a:r>
            <a:endParaRPr lang="es-CL" sz="1800" dirty="0"/>
          </a:p>
          <a:p>
            <a:pPr algn="ctr"/>
            <a:r>
              <a:rPr lang="es-CL" sz="1800" dirty="0"/>
              <a:t>Sinóloga M.A</a:t>
            </a:r>
          </a:p>
          <a:p>
            <a:pPr algn="ctr"/>
            <a:r>
              <a:rPr lang="es-CL" sz="1800" dirty="0"/>
              <a:t>Friedrich Wilhelm </a:t>
            </a:r>
            <a:r>
              <a:rPr lang="es-CL" sz="1800" dirty="0" err="1"/>
              <a:t>Universität</a:t>
            </a:r>
            <a:r>
              <a:rPr lang="es-CL" sz="1800" dirty="0"/>
              <a:t> Bonn, Alemania</a:t>
            </a:r>
          </a:p>
          <a:p>
            <a:endParaRPr lang="es-CL" dirty="0"/>
          </a:p>
        </p:txBody>
      </p:sp>
    </p:spTree>
    <p:extLst>
      <p:ext uri="{BB962C8B-B14F-4D97-AF65-F5344CB8AC3E}">
        <p14:creationId xmlns:p14="http://schemas.microsoft.com/office/powerpoint/2010/main" val="185813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954AD-D2C9-4C0E-96B6-91A3B66642A1}"/>
              </a:ext>
            </a:extLst>
          </p:cNvPr>
          <p:cNvSpPr>
            <a:spLocks noGrp="1"/>
          </p:cNvSpPr>
          <p:nvPr>
            <p:ph type="title"/>
          </p:nvPr>
        </p:nvSpPr>
        <p:spPr/>
        <p:txBody>
          <a:bodyPr/>
          <a:lstStyle/>
          <a:p>
            <a:r>
              <a:rPr lang="es-CL" dirty="0"/>
              <a:t> </a:t>
            </a:r>
          </a:p>
        </p:txBody>
      </p:sp>
      <p:sp>
        <p:nvSpPr>
          <p:cNvPr id="3" name="Marcador de contenido 2">
            <a:extLst>
              <a:ext uri="{FF2B5EF4-FFF2-40B4-BE49-F238E27FC236}">
                <a16:creationId xmlns:a16="http://schemas.microsoft.com/office/drawing/2014/main" id="{D3E981F2-EB67-4A81-9863-DF8789933BC7}"/>
              </a:ext>
            </a:extLst>
          </p:cNvPr>
          <p:cNvSpPr>
            <a:spLocks noGrp="1"/>
          </p:cNvSpPr>
          <p:nvPr>
            <p:ph idx="1"/>
          </p:nvPr>
        </p:nvSpPr>
        <p:spPr>
          <a:xfrm>
            <a:off x="818712" y="2222287"/>
            <a:ext cx="7265114" cy="4470061"/>
          </a:xfrm>
        </p:spPr>
        <p:txBody>
          <a:bodyPr>
            <a:normAutofit/>
          </a:bodyPr>
          <a:lstStyle/>
          <a:p>
            <a:r>
              <a:rPr lang="es-MX" sz="2000" dirty="0"/>
              <a:t>A pesar de contraer fiebre tifoidea, en 1937 hizo una peligrosa partida durante el bombardeo japonés de </a:t>
            </a:r>
            <a:r>
              <a:rPr lang="es-MX" sz="2000" dirty="0" err="1"/>
              <a:t>Shanghai</a:t>
            </a:r>
            <a:r>
              <a:rPr lang="es-MX" sz="2000" dirty="0"/>
              <a:t> a Cambridge, Inglaterra, donde estudió un doctorado en bioquímica con la Dra. </a:t>
            </a:r>
            <a:r>
              <a:rPr lang="es-MX" sz="2000" dirty="0" err="1"/>
              <a:t>Dorothy</a:t>
            </a:r>
            <a:r>
              <a:rPr lang="es-MX" sz="2000" dirty="0"/>
              <a:t> Needham (1896-1987) en el Instituto Sir William Dunn como estudiante de investigación en </a:t>
            </a:r>
            <a:r>
              <a:rPr lang="es-MX" sz="2000" dirty="0" err="1"/>
              <a:t>Newnham</a:t>
            </a:r>
            <a:r>
              <a:rPr lang="es-MX" sz="2000" dirty="0"/>
              <a:t> </a:t>
            </a:r>
            <a:r>
              <a:rPr lang="es-MX" sz="2000" dirty="0" err="1"/>
              <a:t>College</a:t>
            </a:r>
            <a:r>
              <a:rPr lang="es-MX" sz="2000" dirty="0"/>
              <a:t>.</a:t>
            </a:r>
            <a:endParaRPr lang="es-CL" sz="2000" dirty="0"/>
          </a:p>
        </p:txBody>
      </p:sp>
      <p:pic>
        <p:nvPicPr>
          <p:cNvPr id="5" name="Imagen 4" descr="Un castillo en un parque&#10;&#10;Descripción generada automáticamente">
            <a:extLst>
              <a:ext uri="{FF2B5EF4-FFF2-40B4-BE49-F238E27FC236}">
                <a16:creationId xmlns:a16="http://schemas.microsoft.com/office/drawing/2014/main" id="{8D8C0C4C-75D8-409C-AFE6-DE4434E7061A}"/>
              </a:ext>
            </a:extLst>
          </p:cNvPr>
          <p:cNvPicPr>
            <a:picLocks noChangeAspect="1"/>
          </p:cNvPicPr>
          <p:nvPr/>
        </p:nvPicPr>
        <p:blipFill>
          <a:blip r:embed="rId2"/>
          <a:stretch>
            <a:fillRect/>
          </a:stretch>
        </p:blipFill>
        <p:spPr>
          <a:xfrm>
            <a:off x="8290890" y="3034748"/>
            <a:ext cx="3429000" cy="2590800"/>
          </a:xfrm>
          <a:prstGeom prst="rect">
            <a:avLst/>
          </a:prstGeom>
        </p:spPr>
      </p:pic>
    </p:spTree>
    <p:extLst>
      <p:ext uri="{BB962C8B-B14F-4D97-AF65-F5344CB8AC3E}">
        <p14:creationId xmlns:p14="http://schemas.microsoft.com/office/powerpoint/2010/main" val="394233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61F13-776A-4A62-9C45-1CBC51CF10EE}"/>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37E13055-E169-44A0-8F14-9640510B5312}"/>
              </a:ext>
            </a:extLst>
          </p:cNvPr>
          <p:cNvSpPr>
            <a:spLocks noGrp="1"/>
          </p:cNvSpPr>
          <p:nvPr>
            <p:ph idx="1"/>
          </p:nvPr>
        </p:nvSpPr>
        <p:spPr/>
        <p:txBody>
          <a:bodyPr/>
          <a:lstStyle/>
          <a:p>
            <a:r>
              <a:rPr lang="es-MX" dirty="0"/>
              <a:t>El Instituto de Bioquímica Sir William Dunn de la Universidad de Cambridge fue un instituto de investigación dotado del patrimonio de Sir William Dunn, que fue el origen del Departamento de Bioquímica de Cambridge. Creado para Frederick </a:t>
            </a:r>
            <a:r>
              <a:rPr lang="es-MX" dirty="0" err="1"/>
              <a:t>Gowland</a:t>
            </a:r>
            <a:r>
              <a:rPr lang="es-MX" dirty="0"/>
              <a:t> Hopkins, se inauguró en 1924 y estimuló el crecimiento de la escuela de bioquímica de Hopkins. La escuela de Hopkins dominó la disciplina de la bioquímica desde la década de 1920 hasta los años de entreguerras y fue la fuente de muchos líderes de la próxima generación de bioquímicos, y el legado de Dunn inauguró un período de rápida expansión para la bioquímica.</a:t>
            </a:r>
            <a:endParaRPr lang="es-CL" dirty="0"/>
          </a:p>
        </p:txBody>
      </p:sp>
    </p:spTree>
    <p:extLst>
      <p:ext uri="{BB962C8B-B14F-4D97-AF65-F5344CB8AC3E}">
        <p14:creationId xmlns:p14="http://schemas.microsoft.com/office/powerpoint/2010/main" val="66025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59F95-EF27-4616-B12F-867C864CF6D8}"/>
              </a:ext>
            </a:extLst>
          </p:cNvPr>
          <p:cNvSpPr>
            <a:spLocks noGrp="1"/>
          </p:cNvSpPr>
          <p:nvPr>
            <p:ph type="title"/>
          </p:nvPr>
        </p:nvSpPr>
        <p:spPr>
          <a:xfrm>
            <a:off x="810000" y="447188"/>
            <a:ext cx="5933700" cy="970450"/>
          </a:xfrm>
        </p:spPr>
        <p:txBody>
          <a:bodyPr>
            <a:normAutofit/>
          </a:bodyPr>
          <a:lstStyle/>
          <a:p>
            <a:r>
              <a:rPr lang="es-CL" dirty="0"/>
              <a:t> </a:t>
            </a:r>
          </a:p>
        </p:txBody>
      </p:sp>
      <p:sp>
        <p:nvSpPr>
          <p:cNvPr id="3" name="Marcador de contenido 2">
            <a:extLst>
              <a:ext uri="{FF2B5EF4-FFF2-40B4-BE49-F238E27FC236}">
                <a16:creationId xmlns:a16="http://schemas.microsoft.com/office/drawing/2014/main" id="{C869D828-954A-4DDF-A628-973421655865}"/>
              </a:ext>
            </a:extLst>
          </p:cNvPr>
          <p:cNvSpPr>
            <a:spLocks noGrp="1"/>
          </p:cNvSpPr>
          <p:nvPr>
            <p:ph idx="1"/>
          </p:nvPr>
        </p:nvSpPr>
        <p:spPr>
          <a:xfrm>
            <a:off x="818712" y="2222287"/>
            <a:ext cx="5924988" cy="3636511"/>
          </a:xfrm>
        </p:spPr>
        <p:txBody>
          <a:bodyPr>
            <a:normAutofit/>
          </a:bodyPr>
          <a:lstStyle/>
          <a:p>
            <a:r>
              <a:rPr lang="es-MX" sz="2400" dirty="0" err="1"/>
              <a:t>Dorothy</a:t>
            </a:r>
            <a:r>
              <a:rPr lang="es-MX" sz="2400" dirty="0"/>
              <a:t> Mary </a:t>
            </a:r>
            <a:r>
              <a:rPr lang="es-MX" sz="2400" dirty="0" err="1"/>
              <a:t>Moyle</a:t>
            </a:r>
            <a:r>
              <a:rPr lang="es-MX" sz="2400" dirty="0"/>
              <a:t> Needham FRS (22 de septiembre de 1896 - 22 de diciembre de 1987) fue una bioquímica inglesa conocida por su trabajo sobre la bioquímica de los músculos. Estaba casada con el bioquímico Joseph Needham.</a:t>
            </a:r>
            <a:endParaRPr lang="es-CL" sz="2400" dirty="0"/>
          </a:p>
        </p:txBody>
      </p:sp>
      <p:sp>
        <p:nvSpPr>
          <p:cNvPr id="17" name="Rectangle 10">
            <a:extLst>
              <a:ext uri="{FF2B5EF4-FFF2-40B4-BE49-F238E27FC236}">
                <a16:creationId xmlns:a16="http://schemas.microsoft.com/office/drawing/2014/main" id="{B009BA3C-DDED-42D6-A353-3D3996DD7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0" y="0"/>
            <a:ext cx="46451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36CF0E3A-B5A8-4A26-BA7F-A25F865FD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Imagen que contiene texto, foto, viejo, hombre&#10;&#10;Descripción generada automáticamente">
            <a:extLst>
              <a:ext uri="{FF2B5EF4-FFF2-40B4-BE49-F238E27FC236}">
                <a16:creationId xmlns:a16="http://schemas.microsoft.com/office/drawing/2014/main" id="{6A461205-F575-4E3B-9DF7-30356E13786C}"/>
              </a:ext>
            </a:extLst>
          </p:cNvPr>
          <p:cNvPicPr>
            <a:picLocks noChangeAspect="1"/>
          </p:cNvPicPr>
          <p:nvPr/>
        </p:nvPicPr>
        <p:blipFill rotWithShape="1">
          <a:blip r:embed="rId2"/>
          <a:srcRect l="14583" r="1" b="1"/>
          <a:stretch/>
        </p:blipFill>
        <p:spPr>
          <a:xfrm>
            <a:off x="8507487" y="1258529"/>
            <a:ext cx="2735071" cy="4330205"/>
          </a:xfrm>
          <a:prstGeom prst="rect">
            <a:avLst/>
          </a:prstGeom>
        </p:spPr>
      </p:pic>
    </p:spTree>
    <p:extLst>
      <p:ext uri="{BB962C8B-B14F-4D97-AF65-F5344CB8AC3E}">
        <p14:creationId xmlns:p14="http://schemas.microsoft.com/office/powerpoint/2010/main" val="307697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A888D-8D27-472A-9094-6FF7A453CD09}"/>
              </a:ext>
            </a:extLst>
          </p:cNvPr>
          <p:cNvSpPr>
            <a:spLocks noGrp="1"/>
          </p:cNvSpPr>
          <p:nvPr>
            <p:ph type="title"/>
          </p:nvPr>
        </p:nvSpPr>
        <p:spPr/>
        <p:txBody>
          <a:bodyPr/>
          <a:lstStyle/>
          <a:p>
            <a:r>
              <a:rPr lang="es-CL" dirty="0"/>
              <a:t> </a:t>
            </a:r>
          </a:p>
        </p:txBody>
      </p:sp>
      <p:pic>
        <p:nvPicPr>
          <p:cNvPr id="5" name="Marcador de contenido 4" descr="Texto, Carta&#10;&#10;Descripción generada automáticamente">
            <a:extLst>
              <a:ext uri="{FF2B5EF4-FFF2-40B4-BE49-F238E27FC236}">
                <a16:creationId xmlns:a16="http://schemas.microsoft.com/office/drawing/2014/main" id="{8E18FA8C-8C23-4B4A-9B52-01303B0C7173}"/>
              </a:ext>
            </a:extLst>
          </p:cNvPr>
          <p:cNvPicPr>
            <a:picLocks noGrp="1" noChangeAspect="1"/>
          </p:cNvPicPr>
          <p:nvPr>
            <p:ph idx="1"/>
          </p:nvPr>
        </p:nvPicPr>
        <p:blipFill>
          <a:blip r:embed="rId2"/>
          <a:stretch>
            <a:fillRect/>
          </a:stretch>
        </p:blipFill>
        <p:spPr>
          <a:xfrm>
            <a:off x="3324328" y="447188"/>
            <a:ext cx="5262658" cy="6213985"/>
          </a:xfrm>
        </p:spPr>
      </p:pic>
    </p:spTree>
    <p:extLst>
      <p:ext uri="{BB962C8B-B14F-4D97-AF65-F5344CB8AC3E}">
        <p14:creationId xmlns:p14="http://schemas.microsoft.com/office/powerpoint/2010/main" val="1893362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65603-89EB-4AAE-9F7E-1A5C2B330B97}"/>
              </a:ext>
            </a:extLst>
          </p:cNvPr>
          <p:cNvSpPr>
            <a:spLocks noGrp="1"/>
          </p:cNvSpPr>
          <p:nvPr>
            <p:ph type="title"/>
          </p:nvPr>
        </p:nvSpPr>
        <p:spPr/>
        <p:txBody>
          <a:bodyPr/>
          <a:lstStyle/>
          <a:p>
            <a:r>
              <a:rPr lang="es-CL" dirty="0"/>
              <a:t> </a:t>
            </a:r>
          </a:p>
        </p:txBody>
      </p:sp>
      <p:sp>
        <p:nvSpPr>
          <p:cNvPr id="3" name="Marcador de contenido 2">
            <a:extLst>
              <a:ext uri="{FF2B5EF4-FFF2-40B4-BE49-F238E27FC236}">
                <a16:creationId xmlns:a16="http://schemas.microsoft.com/office/drawing/2014/main" id="{EFC190B9-AB65-4CC2-986E-A06196007775}"/>
              </a:ext>
            </a:extLst>
          </p:cNvPr>
          <p:cNvSpPr>
            <a:spLocks noGrp="1"/>
          </p:cNvSpPr>
          <p:nvPr>
            <p:ph idx="1"/>
          </p:nvPr>
        </p:nvSpPr>
        <p:spPr>
          <a:xfrm>
            <a:off x="818712" y="3578087"/>
            <a:ext cx="10554574" cy="2716696"/>
          </a:xfrm>
        </p:spPr>
        <p:txBody>
          <a:bodyPr/>
          <a:lstStyle/>
          <a:p>
            <a:endParaRPr lang="es-MX" dirty="0"/>
          </a:p>
          <a:p>
            <a:r>
              <a:rPr lang="es-MX" dirty="0"/>
              <a:t>Fue aquí donde conoció al Dr. Joseph Needham (1900-1994), comenzando una relación con él que duraría el resto de su vida, inspirándolo a aprender chino y a comenzar su investigación sobre la historia de la ciencia, la tecnología y la medicina en China.</a:t>
            </a:r>
            <a:endParaRPr lang="es-CL" dirty="0"/>
          </a:p>
        </p:txBody>
      </p:sp>
      <p:pic>
        <p:nvPicPr>
          <p:cNvPr id="5" name="Imagen 4" descr="Imagen en blanco y negro de una persona&#10;&#10;Descripción generada automáticamente">
            <a:extLst>
              <a:ext uri="{FF2B5EF4-FFF2-40B4-BE49-F238E27FC236}">
                <a16:creationId xmlns:a16="http://schemas.microsoft.com/office/drawing/2014/main" id="{9C837DB5-E8B6-46F9-8619-443104550C8B}"/>
              </a:ext>
            </a:extLst>
          </p:cNvPr>
          <p:cNvPicPr>
            <a:picLocks noChangeAspect="1"/>
          </p:cNvPicPr>
          <p:nvPr/>
        </p:nvPicPr>
        <p:blipFill>
          <a:blip r:embed="rId2"/>
          <a:stretch>
            <a:fillRect/>
          </a:stretch>
        </p:blipFill>
        <p:spPr>
          <a:xfrm>
            <a:off x="4535763" y="2126728"/>
            <a:ext cx="2487889" cy="2306369"/>
          </a:xfrm>
          <a:prstGeom prst="rect">
            <a:avLst/>
          </a:prstGeom>
        </p:spPr>
      </p:pic>
    </p:spTree>
    <p:extLst>
      <p:ext uri="{BB962C8B-B14F-4D97-AF65-F5344CB8AC3E}">
        <p14:creationId xmlns:p14="http://schemas.microsoft.com/office/powerpoint/2010/main" val="2720035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Imagen en blanco y negro de un hombre con uniforme militar&#10;&#10;Descripción generada automáticamente con confianza media">
            <a:extLst>
              <a:ext uri="{FF2B5EF4-FFF2-40B4-BE49-F238E27FC236}">
                <a16:creationId xmlns:a16="http://schemas.microsoft.com/office/drawing/2014/main" id="{07A33A54-BE2C-482C-BC2C-467958B42356}"/>
              </a:ext>
            </a:extLst>
          </p:cNvPr>
          <p:cNvPicPr>
            <a:picLocks noChangeAspect="1"/>
          </p:cNvPicPr>
          <p:nvPr/>
        </p:nvPicPr>
        <p:blipFill rotWithShape="1">
          <a:blip r:embed="rId2">
            <a:duotone>
              <a:schemeClr val="accent1">
                <a:shade val="45000"/>
                <a:satMod val="135000"/>
              </a:schemeClr>
              <a:prstClr val="white"/>
            </a:duotone>
          </a:blip>
          <a:srcRect t="960" r="1" b="8929"/>
          <a:stretch/>
        </p:blipFill>
        <p:spPr>
          <a:xfrm>
            <a:off x="6108700" y="-1"/>
            <a:ext cx="6094450" cy="6858001"/>
          </a:xfrm>
          <a:prstGeom prst="rect">
            <a:avLst/>
          </a:prstGeom>
        </p:spPr>
      </p:pic>
      <p:sp>
        <p:nvSpPr>
          <p:cNvPr id="10" name="Freeform 16">
            <a:extLst>
              <a:ext uri="{FF2B5EF4-FFF2-40B4-BE49-F238E27FC236}">
                <a16:creationId xmlns:a16="http://schemas.microsoft.com/office/drawing/2014/main" id="{8977846B-3E2A-49C0-873D-DADC1D674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1584EF4-C43D-41CA-9977-80B2696EC324}"/>
              </a:ext>
            </a:extLst>
          </p:cNvPr>
          <p:cNvSpPr>
            <a:spLocks noGrp="1"/>
          </p:cNvSpPr>
          <p:nvPr>
            <p:ph type="title"/>
          </p:nvPr>
        </p:nvSpPr>
        <p:spPr>
          <a:xfrm>
            <a:off x="810000" y="447188"/>
            <a:ext cx="5070100" cy="1559412"/>
          </a:xfrm>
        </p:spPr>
        <p:txBody>
          <a:bodyPr>
            <a:normAutofit/>
          </a:bodyPr>
          <a:lstStyle/>
          <a:p>
            <a:r>
              <a:rPr lang="es-CL" dirty="0"/>
              <a:t> </a:t>
            </a:r>
          </a:p>
        </p:txBody>
      </p:sp>
      <p:sp>
        <p:nvSpPr>
          <p:cNvPr id="3" name="Marcador de contenido 2">
            <a:extLst>
              <a:ext uri="{FF2B5EF4-FFF2-40B4-BE49-F238E27FC236}">
                <a16:creationId xmlns:a16="http://schemas.microsoft.com/office/drawing/2014/main" id="{508F7C91-2331-4B3F-93DC-09EA1465D511}"/>
              </a:ext>
            </a:extLst>
          </p:cNvPr>
          <p:cNvSpPr>
            <a:spLocks noGrp="1"/>
          </p:cNvSpPr>
          <p:nvPr>
            <p:ph idx="1"/>
          </p:nvPr>
        </p:nvSpPr>
        <p:spPr>
          <a:xfrm>
            <a:off x="818712" y="2413000"/>
            <a:ext cx="5055923" cy="3632200"/>
          </a:xfrm>
        </p:spPr>
        <p:txBody>
          <a:bodyPr>
            <a:normAutofit/>
          </a:bodyPr>
          <a:lstStyle/>
          <a:p>
            <a:r>
              <a:rPr lang="es-CL" dirty="0"/>
              <a:t>Tres científicos chinos llegaron a trabajar con Needham en 1937: Lu </a:t>
            </a:r>
            <a:r>
              <a:rPr lang="es-CL" dirty="0" err="1"/>
              <a:t>Gwei-djen</a:t>
            </a:r>
            <a:r>
              <a:rPr lang="es-CL" dirty="0"/>
              <a:t> (</a:t>
            </a:r>
            <a:r>
              <a:rPr lang="ja-JP" altLang="es-CL" dirty="0"/>
              <a:t>鲁桂珍</a:t>
            </a:r>
            <a:r>
              <a:rPr lang="es-CL" altLang="ja-JP" dirty="0"/>
              <a:t>)</a:t>
            </a:r>
            <a:r>
              <a:rPr lang="es-CL" dirty="0"/>
              <a:t>, Wang Ying-</a:t>
            </a:r>
            <a:r>
              <a:rPr lang="es-CL" dirty="0" err="1"/>
              <a:t>lai</a:t>
            </a:r>
            <a:r>
              <a:rPr lang="es-CL" dirty="0"/>
              <a:t> (</a:t>
            </a:r>
            <a:r>
              <a:rPr lang="ja-JP" altLang="es-CL" dirty="0"/>
              <a:t>王 應 睞</a:t>
            </a:r>
            <a:r>
              <a:rPr lang="es-CL" altLang="ja-JP" dirty="0"/>
              <a:t>) </a:t>
            </a:r>
            <a:r>
              <a:rPr lang="es-CL" dirty="0"/>
              <a:t>y Chen Shi-</a:t>
            </a:r>
            <a:r>
              <a:rPr lang="es-CL" dirty="0" err="1"/>
              <a:t>zhang</a:t>
            </a:r>
            <a:r>
              <a:rPr lang="es-CL" dirty="0"/>
              <a:t> (</a:t>
            </a:r>
            <a:r>
              <a:rPr lang="ja-JP" altLang="es-CL" dirty="0"/>
              <a:t>沈 詩 章</a:t>
            </a:r>
            <a:r>
              <a:rPr lang="es-CL" altLang="ja-JP" dirty="0"/>
              <a:t>). </a:t>
            </a:r>
            <a:r>
              <a:rPr lang="es-CL" dirty="0"/>
              <a:t>Lu (1904-1991), hija de un farmacéutico </a:t>
            </a:r>
            <a:r>
              <a:rPr lang="es-CL" dirty="0" err="1"/>
              <a:t>nanjingese</a:t>
            </a:r>
            <a:r>
              <a:rPr lang="es-CL" dirty="0"/>
              <a:t>, enseñó chino a Needham, lo que despertó su interés por el antiguo pasado tecnológico y científico de China. Luego prosiguió y dominó el estudio del chino clásico en privado con Gustav </a:t>
            </a:r>
            <a:r>
              <a:rPr lang="es-CL" dirty="0" err="1"/>
              <a:t>Haloun</a:t>
            </a:r>
            <a:r>
              <a:rPr lang="es-CL" dirty="0"/>
              <a:t>. </a:t>
            </a:r>
          </a:p>
        </p:txBody>
      </p:sp>
    </p:spTree>
    <p:extLst>
      <p:ext uri="{BB962C8B-B14F-4D97-AF65-F5344CB8AC3E}">
        <p14:creationId xmlns:p14="http://schemas.microsoft.com/office/powerpoint/2010/main" val="427181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E8C19EF2-0AFB-4734-839C-AA27400DB002}"/>
              </a:ext>
            </a:extLst>
          </p:cNvPr>
          <p:cNvSpPr>
            <a:spLocks noGrp="1"/>
          </p:cNvSpPr>
          <p:nvPr>
            <p:ph type="title"/>
          </p:nvPr>
        </p:nvSpPr>
        <p:spPr>
          <a:xfrm>
            <a:off x="451515" y="1734857"/>
            <a:ext cx="3765483" cy="3388287"/>
          </a:xfrm>
        </p:spPr>
        <p:txBody>
          <a:bodyPr anchor="ctr">
            <a:normAutofit/>
          </a:bodyPr>
          <a:lstStyle/>
          <a:p>
            <a:endParaRPr lang="es-CL"/>
          </a:p>
        </p:txBody>
      </p:sp>
      <p:sp>
        <p:nvSpPr>
          <p:cNvPr id="3" name="Marcador de contenido 2">
            <a:extLst>
              <a:ext uri="{FF2B5EF4-FFF2-40B4-BE49-F238E27FC236}">
                <a16:creationId xmlns:a16="http://schemas.microsoft.com/office/drawing/2014/main" id="{E927116D-10D9-42AE-9E99-30418AFDE1D3}"/>
              </a:ext>
            </a:extLst>
          </p:cNvPr>
          <p:cNvSpPr>
            <a:spLocks noGrp="1"/>
          </p:cNvSpPr>
          <p:nvPr>
            <p:ph idx="1"/>
          </p:nvPr>
        </p:nvSpPr>
        <p:spPr>
          <a:xfrm>
            <a:off x="6008068" y="978993"/>
            <a:ext cx="5365218" cy="4900014"/>
          </a:xfrm>
          <a:effectLst/>
        </p:spPr>
        <p:txBody>
          <a:bodyPr>
            <a:normAutofit/>
          </a:bodyPr>
          <a:lstStyle/>
          <a:p>
            <a:r>
              <a:rPr lang="es-MX" sz="2000" dirty="0"/>
              <a:t>Habiendo recibido su doctorado en 1939 sobre la deficiencia de vitamina B1, pasó los años de la Segunda Guerra Mundial en los EE. UU., Continuando su investigación sobre las deficiencias de vitamina (B y E) como investigadora en el Instituto de Bioquímica Experimental de la Universidad de California, Berkeley y Harriman. Laboratorio de Investigación, San Francisco, de 1939 a 1941.</a:t>
            </a:r>
            <a:endParaRPr lang="es-CL" sz="2000" dirty="0"/>
          </a:p>
        </p:txBody>
      </p:sp>
      <p:pic>
        <p:nvPicPr>
          <p:cNvPr id="9" name="Imagen 8" descr="Un edificio de ladrillo&#10;&#10;Descripción generada automáticamente">
            <a:extLst>
              <a:ext uri="{FF2B5EF4-FFF2-40B4-BE49-F238E27FC236}">
                <a16:creationId xmlns:a16="http://schemas.microsoft.com/office/drawing/2014/main" id="{F816886D-6469-4B0A-A236-58727E853CB3}"/>
              </a:ext>
            </a:extLst>
          </p:cNvPr>
          <p:cNvPicPr>
            <a:picLocks noChangeAspect="1"/>
          </p:cNvPicPr>
          <p:nvPr/>
        </p:nvPicPr>
        <p:blipFill>
          <a:blip r:embed="rId2"/>
          <a:stretch>
            <a:fillRect/>
          </a:stretch>
        </p:blipFill>
        <p:spPr>
          <a:xfrm>
            <a:off x="520067" y="2479561"/>
            <a:ext cx="3696931" cy="1898878"/>
          </a:xfrm>
          <a:prstGeom prst="rect">
            <a:avLst/>
          </a:prstGeom>
        </p:spPr>
      </p:pic>
    </p:spTree>
    <p:extLst>
      <p:ext uri="{BB962C8B-B14F-4D97-AF65-F5344CB8AC3E}">
        <p14:creationId xmlns:p14="http://schemas.microsoft.com/office/powerpoint/2010/main" val="199911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98F6C-4B95-4B35-B257-D2169C6E57D4}"/>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A961C2BB-9B4A-4A94-905A-4EA12F3C0AEA}"/>
              </a:ext>
            </a:extLst>
          </p:cNvPr>
          <p:cNvSpPr>
            <a:spLocks noGrp="1"/>
          </p:cNvSpPr>
          <p:nvPr>
            <p:ph idx="1"/>
          </p:nvPr>
        </p:nvSpPr>
        <p:spPr/>
        <p:txBody>
          <a:bodyPr/>
          <a:lstStyle/>
          <a:p>
            <a:r>
              <a:rPr lang="es-MX" dirty="0"/>
              <a:t>Se mudó al Hospital </a:t>
            </a:r>
            <a:r>
              <a:rPr lang="es-MX" dirty="0" err="1"/>
              <a:t>Hillman</a:t>
            </a:r>
            <a:r>
              <a:rPr lang="es-MX" dirty="0"/>
              <a:t>, Birmingham, Alabama, de 1941 a 1942, y luego a la International </a:t>
            </a:r>
            <a:r>
              <a:rPr lang="es-MX" dirty="0" err="1"/>
              <a:t>Cancer</a:t>
            </a:r>
            <a:r>
              <a:rPr lang="es-MX" dirty="0"/>
              <a:t> </a:t>
            </a:r>
            <a:r>
              <a:rPr lang="es-MX" dirty="0" err="1"/>
              <a:t>Research</a:t>
            </a:r>
            <a:r>
              <a:rPr lang="es-MX" dirty="0"/>
              <a:t> </a:t>
            </a:r>
            <a:r>
              <a:rPr lang="es-MX" dirty="0" err="1"/>
              <a:t>Foundation</a:t>
            </a:r>
            <a:r>
              <a:rPr lang="es-MX" dirty="0"/>
              <a:t>, Filadelfia, de 1942 a 1945.</a:t>
            </a:r>
          </a:p>
          <a:p>
            <a:r>
              <a:rPr lang="es-MX" dirty="0"/>
              <a:t>En 1945, Needham la incorporó en Chongqing como consultora de nutrición en la oficina de Cooperación y en 1948 se trasladó a París para trabajar en la Secretaría de Ciencias Naturales de la UNESCO.</a:t>
            </a:r>
            <a:endParaRPr lang="es-CL" dirty="0"/>
          </a:p>
        </p:txBody>
      </p:sp>
    </p:spTree>
    <p:extLst>
      <p:ext uri="{BB962C8B-B14F-4D97-AF65-F5344CB8AC3E}">
        <p14:creationId xmlns:p14="http://schemas.microsoft.com/office/powerpoint/2010/main" val="2064973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6539D1-AD8D-46EE-9BD9-E8939AEAAED8}"/>
              </a:ext>
            </a:extLst>
          </p:cNvPr>
          <p:cNvSpPr>
            <a:spLocks noGrp="1"/>
          </p:cNvSpPr>
          <p:nvPr>
            <p:ph type="title"/>
          </p:nvPr>
        </p:nvSpPr>
        <p:spPr>
          <a:xfrm>
            <a:off x="810000" y="447188"/>
            <a:ext cx="10571998" cy="970450"/>
          </a:xfrm>
        </p:spPr>
        <p:txBody>
          <a:bodyPr>
            <a:normAutofit/>
          </a:bodyPr>
          <a:lstStyle/>
          <a:p>
            <a:endParaRPr lang="es-CL"/>
          </a:p>
        </p:txBody>
      </p:sp>
      <p:pic>
        <p:nvPicPr>
          <p:cNvPr id="5" name="Imagen 4" descr="Diagrama&#10;&#10;Descripción generada automáticamente con confianza media">
            <a:extLst>
              <a:ext uri="{FF2B5EF4-FFF2-40B4-BE49-F238E27FC236}">
                <a16:creationId xmlns:a16="http://schemas.microsoft.com/office/drawing/2014/main" id="{2B9F5E73-C317-4108-9F4B-A56A416D6876}"/>
              </a:ext>
            </a:extLst>
          </p:cNvPr>
          <p:cNvPicPr>
            <a:picLocks noChangeAspect="1"/>
          </p:cNvPicPr>
          <p:nvPr/>
        </p:nvPicPr>
        <p:blipFill>
          <a:blip r:embed="rId2"/>
          <a:stretch>
            <a:fillRect/>
          </a:stretch>
        </p:blipFill>
        <p:spPr>
          <a:xfrm>
            <a:off x="459491" y="2849098"/>
            <a:ext cx="3871208" cy="2979015"/>
          </a:xfrm>
          <a:prstGeom prst="roundRect">
            <a:avLst>
              <a:gd name="adj" fmla="val 3876"/>
            </a:avLst>
          </a:prstGeom>
          <a:ln>
            <a:solidFill>
              <a:schemeClr val="accent1"/>
            </a:solidFill>
          </a:ln>
          <a:effectLst/>
        </p:spPr>
      </p:pic>
      <p:sp>
        <p:nvSpPr>
          <p:cNvPr id="3" name="Marcador de contenido 2">
            <a:extLst>
              <a:ext uri="{FF2B5EF4-FFF2-40B4-BE49-F238E27FC236}">
                <a16:creationId xmlns:a16="http://schemas.microsoft.com/office/drawing/2014/main" id="{6FF27A5A-30FE-470C-969D-F1B5D8E0D295}"/>
              </a:ext>
            </a:extLst>
          </p:cNvPr>
          <p:cNvSpPr>
            <a:spLocks noGrp="1"/>
          </p:cNvSpPr>
          <p:nvPr>
            <p:ph idx="1"/>
          </p:nvPr>
        </p:nvSpPr>
        <p:spPr>
          <a:xfrm>
            <a:off x="4330699" y="2413000"/>
            <a:ext cx="7052733" cy="3632200"/>
          </a:xfrm>
        </p:spPr>
        <p:txBody>
          <a:bodyPr>
            <a:normAutofit/>
          </a:bodyPr>
          <a:lstStyle/>
          <a:p>
            <a:r>
              <a:rPr lang="es-MX" sz="2000" dirty="0"/>
              <a:t>Desde 1947 en adelante, fue Investigadora de la </a:t>
            </a:r>
            <a:r>
              <a:rPr lang="es-MX" sz="2000" dirty="0" err="1"/>
              <a:t>Wellcome</a:t>
            </a:r>
            <a:r>
              <a:rPr lang="es-MX" sz="2000" dirty="0"/>
              <a:t> Medical </a:t>
            </a:r>
            <a:r>
              <a:rPr lang="es-MX" sz="2000" dirty="0" err="1"/>
              <a:t>Foundation</a:t>
            </a:r>
            <a:r>
              <a:rPr lang="es-MX" sz="2000" dirty="0"/>
              <a:t>, trabajando con el Dr. Joseph Needham en Cambridge en el proyecto 'Ciencia y Civilización en China'.</a:t>
            </a:r>
            <a:endParaRPr lang="es-CL" sz="2000" dirty="0"/>
          </a:p>
        </p:txBody>
      </p:sp>
    </p:spTree>
    <p:extLst>
      <p:ext uri="{BB962C8B-B14F-4D97-AF65-F5344CB8AC3E}">
        <p14:creationId xmlns:p14="http://schemas.microsoft.com/office/powerpoint/2010/main" val="2202660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F1245-BE14-4FA0-9BC0-6CE92790A197}"/>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7FC86287-F511-4837-847E-571BB5850373}"/>
              </a:ext>
            </a:extLst>
          </p:cNvPr>
          <p:cNvSpPr>
            <a:spLocks noGrp="1"/>
          </p:cNvSpPr>
          <p:nvPr>
            <p:ph idx="1"/>
          </p:nvPr>
        </p:nvSpPr>
        <p:spPr>
          <a:xfrm>
            <a:off x="818712" y="1519311"/>
            <a:ext cx="10554574" cy="3516923"/>
          </a:xfrm>
        </p:spPr>
        <p:txBody>
          <a:bodyPr>
            <a:normAutofit/>
          </a:bodyPr>
          <a:lstStyle/>
          <a:p>
            <a:r>
              <a:rPr lang="es-MX" sz="2000" dirty="0"/>
              <a:t>Finalmente, en 1957, se mudó a Cambridge, que sería su hogar por el resto de su vida. Aquí, financiada en gran parte por </a:t>
            </a:r>
            <a:r>
              <a:rPr lang="es-MX" sz="2000" dirty="0" err="1"/>
              <a:t>Wellcome</a:t>
            </a:r>
            <a:r>
              <a:rPr lang="es-MX" sz="2000" dirty="0"/>
              <a:t> Trust, colaboró ​​con Joseph Needham en muchos temas, principalmente médicos, como la historia de la medicina forense, la </a:t>
            </a:r>
            <a:r>
              <a:rPr lang="es-MX" sz="2000" dirty="0" err="1"/>
              <a:t>variolación</a:t>
            </a:r>
            <a:r>
              <a:rPr lang="es-MX" sz="2000" dirty="0"/>
              <a:t> y la vacunación en China, entre otros.</a:t>
            </a:r>
            <a:endParaRPr lang="es-CL" sz="2000" dirty="0"/>
          </a:p>
        </p:txBody>
      </p:sp>
      <p:pic>
        <p:nvPicPr>
          <p:cNvPr id="7" name="Imagen 6">
            <a:extLst>
              <a:ext uri="{FF2B5EF4-FFF2-40B4-BE49-F238E27FC236}">
                <a16:creationId xmlns:a16="http://schemas.microsoft.com/office/drawing/2014/main" id="{533A26D5-BE7F-4B50-963A-995FE1EEBC6E}"/>
              </a:ext>
            </a:extLst>
          </p:cNvPr>
          <p:cNvPicPr>
            <a:picLocks noChangeAspect="1"/>
          </p:cNvPicPr>
          <p:nvPr/>
        </p:nvPicPr>
        <p:blipFill>
          <a:blip r:embed="rId2"/>
          <a:stretch>
            <a:fillRect/>
          </a:stretch>
        </p:blipFill>
        <p:spPr>
          <a:xfrm>
            <a:off x="5002823" y="4260752"/>
            <a:ext cx="1905000" cy="2400300"/>
          </a:xfrm>
          <a:prstGeom prst="rect">
            <a:avLst/>
          </a:prstGeom>
        </p:spPr>
      </p:pic>
    </p:spTree>
    <p:extLst>
      <p:ext uri="{BB962C8B-B14F-4D97-AF65-F5344CB8AC3E}">
        <p14:creationId xmlns:p14="http://schemas.microsoft.com/office/powerpoint/2010/main" val="897921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579B27-7521-4C92-9919-0E000611B1A7}"/>
              </a:ext>
            </a:extLst>
          </p:cNvPr>
          <p:cNvSpPr>
            <a:spLocks noGrp="1"/>
          </p:cNvSpPr>
          <p:nvPr>
            <p:ph type="title"/>
          </p:nvPr>
        </p:nvSpPr>
        <p:spPr>
          <a:xfrm>
            <a:off x="810000" y="447188"/>
            <a:ext cx="10571998" cy="970450"/>
          </a:xfrm>
        </p:spPr>
        <p:txBody>
          <a:bodyPr>
            <a:normAutofit/>
          </a:bodyPr>
          <a:lstStyle/>
          <a:p>
            <a:endParaRPr lang="es-CL"/>
          </a:p>
        </p:txBody>
      </p:sp>
      <p:sp>
        <p:nvSpPr>
          <p:cNvPr id="3" name="Marcador de contenido 2">
            <a:extLst>
              <a:ext uri="{FF2B5EF4-FFF2-40B4-BE49-F238E27FC236}">
                <a16:creationId xmlns:a16="http://schemas.microsoft.com/office/drawing/2014/main" id="{917C80A0-444A-4425-B603-AAE867192390}"/>
              </a:ext>
            </a:extLst>
          </p:cNvPr>
          <p:cNvSpPr>
            <a:spLocks noGrp="1"/>
          </p:cNvSpPr>
          <p:nvPr>
            <p:ph idx="1"/>
          </p:nvPr>
        </p:nvSpPr>
        <p:spPr>
          <a:xfrm>
            <a:off x="818713" y="2413000"/>
            <a:ext cx="7199220" cy="3632200"/>
          </a:xfrm>
        </p:spPr>
        <p:txBody>
          <a:bodyPr>
            <a:normAutofit/>
          </a:bodyPr>
          <a:lstStyle/>
          <a:p>
            <a:r>
              <a:rPr lang="es-CL" sz="2000" dirty="0"/>
              <a:t>Lu </a:t>
            </a:r>
            <a:r>
              <a:rPr lang="es-CL" sz="2000" dirty="0" err="1"/>
              <a:t>Gwei-djen</a:t>
            </a:r>
            <a:r>
              <a:rPr lang="es-CL" sz="2000" dirty="0"/>
              <a:t> o </a:t>
            </a:r>
            <a:r>
              <a:rPr lang="es-CL" sz="2000" dirty="0" err="1"/>
              <a:t>Lǔ</a:t>
            </a:r>
            <a:r>
              <a:rPr lang="es-CL" sz="2000" dirty="0"/>
              <a:t> </a:t>
            </a:r>
            <a:r>
              <a:rPr lang="es-CL" sz="2000" dirty="0" err="1"/>
              <a:t>Guìzhēn</a:t>
            </a:r>
            <a:r>
              <a:rPr lang="es-CL" sz="2000" dirty="0"/>
              <a:t> nació el 22 de julio 1904 en Nanjing, China, y falleció 28 de noviembre de 1991 en Cambridge, Inglaterra.</a:t>
            </a:r>
          </a:p>
          <a:p>
            <a:r>
              <a:rPr lang="es-MX" sz="2000" dirty="0"/>
              <a:t>Experta de la historia de la ciencia y tecnología en China.</a:t>
            </a:r>
          </a:p>
          <a:p>
            <a:r>
              <a:rPr lang="es-MX" sz="2000" dirty="0"/>
              <a:t>Doctora en nutriología.</a:t>
            </a:r>
            <a:endParaRPr lang="es-CL" sz="2000" dirty="0"/>
          </a:p>
        </p:txBody>
      </p:sp>
      <p:pic>
        <p:nvPicPr>
          <p:cNvPr id="5" name="Imagen 4" descr="Foto en blanco y negro de un joven&#10;&#10;Descripción generada automáticamente">
            <a:extLst>
              <a:ext uri="{FF2B5EF4-FFF2-40B4-BE49-F238E27FC236}">
                <a16:creationId xmlns:a16="http://schemas.microsoft.com/office/drawing/2014/main" id="{0013131D-6BA1-4F42-8377-F8933ABB7364}"/>
              </a:ext>
            </a:extLst>
          </p:cNvPr>
          <p:cNvPicPr>
            <a:picLocks noChangeAspect="1"/>
          </p:cNvPicPr>
          <p:nvPr/>
        </p:nvPicPr>
        <p:blipFill rotWithShape="1">
          <a:blip r:embed="rId2"/>
          <a:srcRect t="6723" r="1" b="7095"/>
          <a:stretch/>
        </p:blipFill>
        <p:spPr>
          <a:xfrm>
            <a:off x="8466138" y="2413000"/>
            <a:ext cx="2915860" cy="362836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862841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Escala de tiempo&#10;&#10;Descripción generada automáticamente">
            <a:extLst>
              <a:ext uri="{FF2B5EF4-FFF2-40B4-BE49-F238E27FC236}">
                <a16:creationId xmlns:a16="http://schemas.microsoft.com/office/drawing/2014/main" id="{627E86BD-7294-4A6F-B8F8-A3A1E6CB6B82}"/>
              </a:ext>
            </a:extLst>
          </p:cNvPr>
          <p:cNvPicPr>
            <a:picLocks noChangeAspect="1"/>
          </p:cNvPicPr>
          <p:nvPr/>
        </p:nvPicPr>
        <p:blipFill rotWithShape="1">
          <a:blip r:embed="rId2">
            <a:alphaModFix amt="40000"/>
          </a:blip>
          <a:srcRect t="7344" b="7429"/>
          <a:stretch/>
        </p:blipFill>
        <p:spPr>
          <a:xfrm>
            <a:off x="20" y="14078"/>
            <a:ext cx="12191980" cy="6857990"/>
          </a:xfrm>
          <a:prstGeom prst="rect">
            <a:avLst/>
          </a:prstGeom>
        </p:spPr>
      </p:pic>
      <p:sp>
        <p:nvSpPr>
          <p:cNvPr id="2" name="Título 1">
            <a:extLst>
              <a:ext uri="{FF2B5EF4-FFF2-40B4-BE49-F238E27FC236}">
                <a16:creationId xmlns:a16="http://schemas.microsoft.com/office/drawing/2014/main" id="{4784F0C4-C240-403D-B0C3-EC2F67B0BCCB}"/>
              </a:ext>
            </a:extLst>
          </p:cNvPr>
          <p:cNvSpPr>
            <a:spLocks noGrp="1"/>
          </p:cNvSpPr>
          <p:nvPr>
            <p:ph type="title"/>
          </p:nvPr>
        </p:nvSpPr>
        <p:spPr>
          <a:xfrm>
            <a:off x="810000" y="447188"/>
            <a:ext cx="10571998" cy="970450"/>
          </a:xfrm>
        </p:spPr>
        <p:txBody>
          <a:bodyPr>
            <a:normAutofit/>
          </a:bodyPr>
          <a:lstStyle/>
          <a:p>
            <a:r>
              <a:rPr lang="es-CL" dirty="0"/>
              <a:t> </a:t>
            </a:r>
          </a:p>
        </p:txBody>
      </p:sp>
      <p:sp>
        <p:nvSpPr>
          <p:cNvPr id="3" name="Marcador de contenido 2">
            <a:extLst>
              <a:ext uri="{FF2B5EF4-FFF2-40B4-BE49-F238E27FC236}">
                <a16:creationId xmlns:a16="http://schemas.microsoft.com/office/drawing/2014/main" id="{B0D00251-70AA-46E5-B949-E44ABBB01A81}"/>
              </a:ext>
            </a:extLst>
          </p:cNvPr>
          <p:cNvSpPr>
            <a:spLocks noGrp="1"/>
          </p:cNvSpPr>
          <p:nvPr>
            <p:ph idx="1"/>
          </p:nvPr>
        </p:nvSpPr>
        <p:spPr>
          <a:xfrm>
            <a:off x="818712" y="2222287"/>
            <a:ext cx="10554574" cy="3636511"/>
          </a:xfrm>
        </p:spPr>
        <p:txBody>
          <a:bodyPr>
            <a:normAutofit/>
          </a:bodyPr>
          <a:lstStyle/>
          <a:p>
            <a:r>
              <a:rPr lang="es-MX" sz="2400" dirty="0"/>
              <a:t>En particular, ayudó al Dr. Needham con la investigación de siete volúmenes de la serie </a:t>
            </a:r>
            <a:r>
              <a:rPr lang="es-MX" sz="2400" dirty="0" err="1"/>
              <a:t>Science</a:t>
            </a:r>
            <a:r>
              <a:rPr lang="es-MX" sz="2400" dirty="0"/>
              <a:t> and Civilization in China, publicando con él varios artículos y la monografía Celestial </a:t>
            </a:r>
            <a:r>
              <a:rPr lang="es-MX" sz="2400" dirty="0" err="1"/>
              <a:t>Lancets</a:t>
            </a:r>
            <a:r>
              <a:rPr lang="es-MX" sz="2400" dirty="0"/>
              <a:t>: A </a:t>
            </a:r>
            <a:r>
              <a:rPr lang="es-MX" sz="2400" dirty="0" err="1"/>
              <a:t>History</a:t>
            </a:r>
            <a:r>
              <a:rPr lang="es-MX" sz="2400" dirty="0"/>
              <a:t> and </a:t>
            </a:r>
            <a:r>
              <a:rPr lang="es-MX" sz="2400" dirty="0" err="1"/>
              <a:t>Rationale</a:t>
            </a:r>
            <a:r>
              <a:rPr lang="es-MX" sz="2400" dirty="0"/>
              <a:t> </a:t>
            </a:r>
            <a:r>
              <a:rPr lang="es-MX" sz="2400" dirty="0" err="1"/>
              <a:t>of</a:t>
            </a:r>
            <a:r>
              <a:rPr lang="es-MX" sz="2400" dirty="0"/>
              <a:t> </a:t>
            </a:r>
            <a:r>
              <a:rPr lang="es-MX" sz="2400" dirty="0" err="1"/>
              <a:t>Acupuncture</a:t>
            </a:r>
            <a:r>
              <a:rPr lang="es-MX" sz="2400" dirty="0"/>
              <a:t>.</a:t>
            </a:r>
            <a:endParaRPr lang="es-CL" sz="2400" dirty="0"/>
          </a:p>
        </p:txBody>
      </p:sp>
    </p:spTree>
    <p:extLst>
      <p:ext uri="{BB962C8B-B14F-4D97-AF65-F5344CB8AC3E}">
        <p14:creationId xmlns:p14="http://schemas.microsoft.com/office/powerpoint/2010/main" val="2820855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0D0427-02A1-4FCC-A96A-C32F7D542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64A01B2C-270B-4617-9CE3-8AB51AC0D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15FBF94C-A3DF-48C0-B4F2-2572854B8321}"/>
              </a:ext>
            </a:extLst>
          </p:cNvPr>
          <p:cNvSpPr>
            <a:spLocks noGrp="1"/>
          </p:cNvSpPr>
          <p:nvPr>
            <p:ph type="title"/>
          </p:nvPr>
        </p:nvSpPr>
        <p:spPr>
          <a:xfrm>
            <a:off x="810001" y="447188"/>
            <a:ext cx="3413084" cy="1559412"/>
          </a:xfrm>
        </p:spPr>
        <p:txBody>
          <a:bodyPr>
            <a:normAutofit/>
          </a:bodyPr>
          <a:lstStyle/>
          <a:p>
            <a:r>
              <a:rPr lang="es-CL" sz="3200" dirty="0"/>
              <a:t> </a:t>
            </a:r>
          </a:p>
        </p:txBody>
      </p:sp>
      <p:sp>
        <p:nvSpPr>
          <p:cNvPr id="3" name="Marcador de contenido 2">
            <a:extLst>
              <a:ext uri="{FF2B5EF4-FFF2-40B4-BE49-F238E27FC236}">
                <a16:creationId xmlns:a16="http://schemas.microsoft.com/office/drawing/2014/main" id="{347A6450-040A-4AC2-AB42-952B8493E99D}"/>
              </a:ext>
            </a:extLst>
          </p:cNvPr>
          <p:cNvSpPr>
            <a:spLocks noGrp="1"/>
          </p:cNvSpPr>
          <p:nvPr>
            <p:ph idx="1"/>
          </p:nvPr>
        </p:nvSpPr>
        <p:spPr>
          <a:xfrm>
            <a:off x="154745" y="958640"/>
            <a:ext cx="4068340" cy="5086560"/>
          </a:xfrm>
        </p:spPr>
        <p:txBody>
          <a:bodyPr>
            <a:normAutofit/>
          </a:bodyPr>
          <a:lstStyle/>
          <a:p>
            <a:r>
              <a:rPr lang="es-MX" sz="2000" dirty="0"/>
              <a:t>Tras el fallecimiento de </a:t>
            </a:r>
            <a:r>
              <a:rPr lang="es-MX" sz="2000" dirty="0" err="1"/>
              <a:t>Dorothy</a:t>
            </a:r>
            <a:r>
              <a:rPr lang="es-MX" sz="2000" dirty="0"/>
              <a:t> Needham en 1987, el Dr. Lu y Joseph Needham se casaron en 1989. Lamentablemente, apenas se les concedieron dos años de vida matrimonial ella murió el 28 de noviembre de 1991 de bronconeumonía. </a:t>
            </a:r>
            <a:endParaRPr lang="es-CL" sz="2000" dirty="0"/>
          </a:p>
        </p:txBody>
      </p:sp>
      <p:sp>
        <p:nvSpPr>
          <p:cNvPr id="14" name="Rounded Rectangle 17">
            <a:extLst>
              <a:ext uri="{FF2B5EF4-FFF2-40B4-BE49-F238E27FC236}">
                <a16:creationId xmlns:a16="http://schemas.microsoft.com/office/drawing/2014/main" id="{3960A255-5D7F-455B-9869-0536C927E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Foto en blanco y negro de una pareja posando para una foto&#10;&#10;Descripción generada automáticamente con confianza media">
            <a:extLst>
              <a:ext uri="{FF2B5EF4-FFF2-40B4-BE49-F238E27FC236}">
                <a16:creationId xmlns:a16="http://schemas.microsoft.com/office/drawing/2014/main" id="{B87FDE2A-4DB6-419E-854A-D5F56019DD77}"/>
              </a:ext>
            </a:extLst>
          </p:cNvPr>
          <p:cNvPicPr>
            <a:picLocks noChangeAspect="1"/>
          </p:cNvPicPr>
          <p:nvPr/>
        </p:nvPicPr>
        <p:blipFill>
          <a:blip r:embed="rId2"/>
          <a:stretch>
            <a:fillRect/>
          </a:stretch>
        </p:blipFill>
        <p:spPr>
          <a:xfrm>
            <a:off x="5703968" y="1258529"/>
            <a:ext cx="5438328" cy="4330205"/>
          </a:xfrm>
          <a:prstGeom prst="rect">
            <a:avLst/>
          </a:prstGeom>
        </p:spPr>
      </p:pic>
    </p:spTree>
    <p:extLst>
      <p:ext uri="{BB962C8B-B14F-4D97-AF65-F5344CB8AC3E}">
        <p14:creationId xmlns:p14="http://schemas.microsoft.com/office/powerpoint/2010/main" val="397106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E4DB92-3C0E-47B0-9B84-BEA677FF7822}"/>
              </a:ext>
            </a:extLst>
          </p:cNvPr>
          <p:cNvSpPr>
            <a:spLocks noGrp="1"/>
          </p:cNvSpPr>
          <p:nvPr>
            <p:ph type="title"/>
          </p:nvPr>
        </p:nvSpPr>
        <p:spPr/>
        <p:txBody>
          <a:bodyPr/>
          <a:lstStyle/>
          <a:p>
            <a:r>
              <a:rPr lang="es-CL" dirty="0"/>
              <a:t> </a:t>
            </a:r>
          </a:p>
        </p:txBody>
      </p:sp>
      <p:sp>
        <p:nvSpPr>
          <p:cNvPr id="3" name="Marcador de contenido 2">
            <a:extLst>
              <a:ext uri="{FF2B5EF4-FFF2-40B4-BE49-F238E27FC236}">
                <a16:creationId xmlns:a16="http://schemas.microsoft.com/office/drawing/2014/main" id="{C27497B3-F8CC-4595-AF5E-936299CA8F92}"/>
              </a:ext>
            </a:extLst>
          </p:cNvPr>
          <p:cNvSpPr>
            <a:spLocks noGrp="1"/>
          </p:cNvSpPr>
          <p:nvPr>
            <p:ph idx="1"/>
          </p:nvPr>
        </p:nvSpPr>
        <p:spPr>
          <a:xfrm>
            <a:off x="4582912" y="1864827"/>
            <a:ext cx="6799086" cy="4993174"/>
          </a:xfrm>
        </p:spPr>
        <p:txBody>
          <a:bodyPr>
            <a:normAutofit/>
          </a:bodyPr>
          <a:lstStyle/>
          <a:p>
            <a:r>
              <a:rPr lang="es-MX" sz="2400" dirty="0"/>
              <a:t>Supongamos que no hubiera habido Lu </a:t>
            </a:r>
            <a:r>
              <a:rPr lang="es-MX" sz="2400" dirty="0" err="1"/>
              <a:t>Gwei-Djen</a:t>
            </a:r>
            <a:r>
              <a:rPr lang="es-MX" sz="2400" dirty="0"/>
              <a:t>, no habría Li </a:t>
            </a:r>
            <a:r>
              <a:rPr lang="es-MX" sz="2400" dirty="0" err="1"/>
              <a:t>Yuese</a:t>
            </a:r>
            <a:r>
              <a:rPr lang="es-MX" sz="2400" dirty="0"/>
              <a:t> (el nombre chino de Joseph), solo el bioquímico Joseph Needham.</a:t>
            </a:r>
            <a:endParaRPr lang="es-CL" sz="2400" dirty="0"/>
          </a:p>
        </p:txBody>
      </p:sp>
      <p:pic>
        <p:nvPicPr>
          <p:cNvPr id="5" name="Imagen 4" descr="Un par de personas sentadas en un sofá&#10;&#10;Descripción generada automáticamente con confianza media">
            <a:extLst>
              <a:ext uri="{FF2B5EF4-FFF2-40B4-BE49-F238E27FC236}">
                <a16:creationId xmlns:a16="http://schemas.microsoft.com/office/drawing/2014/main" id="{F1C3C6A8-60DB-414E-9F05-977278D6EE3E}"/>
              </a:ext>
            </a:extLst>
          </p:cNvPr>
          <p:cNvPicPr>
            <a:picLocks noChangeAspect="1"/>
          </p:cNvPicPr>
          <p:nvPr/>
        </p:nvPicPr>
        <p:blipFill>
          <a:blip r:embed="rId2"/>
          <a:stretch>
            <a:fillRect/>
          </a:stretch>
        </p:blipFill>
        <p:spPr>
          <a:xfrm>
            <a:off x="0" y="0"/>
            <a:ext cx="4582912" cy="6858000"/>
          </a:xfrm>
          <a:prstGeom prst="rect">
            <a:avLst/>
          </a:prstGeom>
        </p:spPr>
      </p:pic>
    </p:spTree>
    <p:extLst>
      <p:ext uri="{BB962C8B-B14F-4D97-AF65-F5344CB8AC3E}">
        <p14:creationId xmlns:p14="http://schemas.microsoft.com/office/powerpoint/2010/main" val="2595950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0F5B9-E725-4306-B126-4B5D60F2D66B}"/>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727E8743-4286-496A-ACFA-BEE97238365D}"/>
              </a:ext>
            </a:extLst>
          </p:cNvPr>
          <p:cNvSpPr>
            <a:spLocks noGrp="1"/>
          </p:cNvSpPr>
          <p:nvPr>
            <p:ph idx="1"/>
          </p:nvPr>
        </p:nvSpPr>
        <p:spPr/>
        <p:txBody>
          <a:bodyPr>
            <a:normAutofit/>
          </a:bodyPr>
          <a:lstStyle/>
          <a:p>
            <a:pPr marL="0" indent="0" algn="ctr">
              <a:buNone/>
            </a:pPr>
            <a:r>
              <a:rPr lang="es-CL" sz="2800" dirty="0"/>
              <a:t>Gracias por su atención.</a:t>
            </a:r>
          </a:p>
          <a:p>
            <a:pPr marL="0" indent="0" algn="ctr">
              <a:buNone/>
            </a:pPr>
            <a:endParaRPr lang="es-CL" sz="2800" dirty="0"/>
          </a:p>
          <a:p>
            <a:pPr marL="0" indent="0" algn="ctr">
              <a:buNone/>
            </a:pPr>
            <a:endParaRPr lang="es-CL" sz="2800" dirty="0"/>
          </a:p>
          <a:p>
            <a:pPr marL="0" indent="0" algn="ctr">
              <a:buNone/>
            </a:pPr>
            <a:endParaRPr lang="es-CL" sz="2800" dirty="0"/>
          </a:p>
          <a:p>
            <a:pPr marL="0" indent="0" algn="ctr">
              <a:buNone/>
            </a:pPr>
            <a:r>
              <a:rPr lang="es-CL" sz="2000" dirty="0"/>
              <a:t>victorialueckel@gmail.com</a:t>
            </a:r>
          </a:p>
        </p:txBody>
      </p:sp>
    </p:spTree>
    <p:extLst>
      <p:ext uri="{BB962C8B-B14F-4D97-AF65-F5344CB8AC3E}">
        <p14:creationId xmlns:p14="http://schemas.microsoft.com/office/powerpoint/2010/main" val="259722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991F5-2DF4-4E4E-981D-8E9D29004B68}"/>
              </a:ext>
            </a:extLst>
          </p:cNvPr>
          <p:cNvSpPr>
            <a:spLocks noGrp="1"/>
          </p:cNvSpPr>
          <p:nvPr>
            <p:ph type="title"/>
          </p:nvPr>
        </p:nvSpPr>
        <p:spPr>
          <a:xfrm>
            <a:off x="810000" y="447188"/>
            <a:ext cx="5359921" cy="970450"/>
          </a:xfrm>
        </p:spPr>
        <p:txBody>
          <a:bodyPr>
            <a:normAutofit/>
          </a:bodyPr>
          <a:lstStyle/>
          <a:p>
            <a:endParaRPr lang="es-CL"/>
          </a:p>
        </p:txBody>
      </p:sp>
      <p:sp>
        <p:nvSpPr>
          <p:cNvPr id="3" name="Marcador de contenido 2">
            <a:extLst>
              <a:ext uri="{FF2B5EF4-FFF2-40B4-BE49-F238E27FC236}">
                <a16:creationId xmlns:a16="http://schemas.microsoft.com/office/drawing/2014/main" id="{12BC0473-8CDC-48F1-9000-428001C0179E}"/>
              </a:ext>
            </a:extLst>
          </p:cNvPr>
          <p:cNvSpPr>
            <a:spLocks noGrp="1"/>
          </p:cNvSpPr>
          <p:nvPr>
            <p:ph idx="1"/>
          </p:nvPr>
        </p:nvSpPr>
        <p:spPr>
          <a:xfrm>
            <a:off x="818712" y="2222287"/>
            <a:ext cx="5359921" cy="4445799"/>
          </a:xfrm>
        </p:spPr>
        <p:txBody>
          <a:bodyPr>
            <a:normAutofit/>
          </a:bodyPr>
          <a:lstStyle/>
          <a:p>
            <a:r>
              <a:rPr lang="es-MX" sz="2000" dirty="0"/>
              <a:t>Lu </a:t>
            </a:r>
            <a:r>
              <a:rPr lang="es-MX" sz="2000" dirty="0" err="1"/>
              <a:t>Guizhen</a:t>
            </a:r>
            <a:r>
              <a:rPr lang="es-MX" sz="2000" dirty="0"/>
              <a:t>, hija de un boticario y alumna del colegio </a:t>
            </a:r>
            <a:r>
              <a:rPr lang="es-MX" sz="2000" dirty="0" err="1"/>
              <a:t>Ginling</a:t>
            </a:r>
            <a:r>
              <a:rPr lang="es-MX" sz="2000" dirty="0"/>
              <a:t> en Nanjing. </a:t>
            </a:r>
          </a:p>
          <a:p>
            <a:r>
              <a:rPr lang="es-MX" sz="2000" dirty="0"/>
              <a:t>El colegio </a:t>
            </a:r>
            <a:r>
              <a:rPr lang="es-MX" sz="2000" dirty="0" err="1"/>
              <a:t>Ginling</a:t>
            </a:r>
            <a:r>
              <a:rPr lang="es-MX" sz="2000" dirty="0"/>
              <a:t> fue la primera universidad en China en conceder grados de estudios a las mujeres. Fue fundada por un grupo de mujeres americanas.</a:t>
            </a:r>
          </a:p>
          <a:p>
            <a:r>
              <a:rPr lang="es-MX" sz="2000" dirty="0"/>
              <a:t>Lu tenía un amplio </a:t>
            </a:r>
            <a:r>
              <a:rPr lang="es-MX" sz="2000" dirty="0" err="1"/>
              <a:t>curriculum</a:t>
            </a:r>
            <a:r>
              <a:rPr lang="es-MX" sz="2000" dirty="0"/>
              <a:t> que incluía la zoología y bioquímica.</a:t>
            </a:r>
          </a:p>
        </p:txBody>
      </p:sp>
      <p:sp>
        <p:nvSpPr>
          <p:cNvPr id="16" name="Rectangle 9">
            <a:extLst>
              <a:ext uri="{FF2B5EF4-FFF2-40B4-BE49-F238E27FC236}">
                <a16:creationId xmlns:a16="http://schemas.microsoft.com/office/drawing/2014/main" id="{2550FEC4-B5DD-4289-A5C7-9EA1C9F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898" y="0"/>
            <a:ext cx="571305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7">
            <a:extLst>
              <a:ext uri="{FF2B5EF4-FFF2-40B4-BE49-F238E27FC236}">
                <a16:creationId xmlns:a16="http://schemas.microsoft.com/office/drawing/2014/main" id="{EAF37F7B-10DB-42C1-B6DF-52912D0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Foto en blanco y negro de un grupo de personas en una tienda&#10;&#10;Descripción generada automáticamente">
            <a:extLst>
              <a:ext uri="{FF2B5EF4-FFF2-40B4-BE49-F238E27FC236}">
                <a16:creationId xmlns:a16="http://schemas.microsoft.com/office/drawing/2014/main" id="{FE12D77D-B062-4AD5-B652-8B2277958FCB}"/>
              </a:ext>
            </a:extLst>
          </p:cNvPr>
          <p:cNvPicPr>
            <a:picLocks noChangeAspect="1"/>
          </p:cNvPicPr>
          <p:nvPr/>
        </p:nvPicPr>
        <p:blipFill rotWithShape="1">
          <a:blip r:embed="rId2"/>
          <a:srcRect l="24689" r="33054" b="-1"/>
          <a:stretch/>
        </p:blipFill>
        <p:spPr>
          <a:xfrm>
            <a:off x="7410517" y="1258529"/>
            <a:ext cx="3832042" cy="4330205"/>
          </a:xfrm>
          <a:prstGeom prst="rect">
            <a:avLst/>
          </a:prstGeom>
        </p:spPr>
      </p:pic>
    </p:spTree>
    <p:extLst>
      <p:ext uri="{BB962C8B-B14F-4D97-AF65-F5344CB8AC3E}">
        <p14:creationId xmlns:p14="http://schemas.microsoft.com/office/powerpoint/2010/main" val="185868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Imagen en blanco y negro de un tanque de guerra&#10;&#10;Descripción generada automáticamente con confianza media">
            <a:extLst>
              <a:ext uri="{FF2B5EF4-FFF2-40B4-BE49-F238E27FC236}">
                <a16:creationId xmlns:a16="http://schemas.microsoft.com/office/drawing/2014/main" id="{11BA82FC-64D9-4A06-A8E0-018740F930C9}"/>
              </a:ext>
            </a:extLst>
          </p:cNvPr>
          <p:cNvPicPr>
            <a:picLocks noChangeAspect="1"/>
          </p:cNvPicPr>
          <p:nvPr/>
        </p:nvPicPr>
        <p:blipFill rotWithShape="1">
          <a:blip r:embed="rId2"/>
          <a:srcRect t="10359"/>
          <a:stretch/>
        </p:blipFill>
        <p:spPr>
          <a:xfrm>
            <a:off x="20" y="10"/>
            <a:ext cx="12191980" cy="6857989"/>
          </a:xfrm>
          <a:prstGeom prst="rect">
            <a:avLst/>
          </a:prstGeom>
        </p:spPr>
      </p:pic>
      <p:sp>
        <p:nvSpPr>
          <p:cNvPr id="10" name="Freeform 6">
            <a:extLst>
              <a:ext uri="{FF2B5EF4-FFF2-40B4-BE49-F238E27FC236}">
                <a16:creationId xmlns:a16="http://schemas.microsoft.com/office/drawing/2014/main" id="{71EF51DA-176E-42D7-B891-7F1A205B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06897" y="336390"/>
            <a:ext cx="6332416" cy="5838454"/>
          </a:xfrm>
          <a:custGeom>
            <a:avLst/>
            <a:gdLst/>
            <a:ahLst/>
            <a:cxnLst/>
            <a:rect l="l" t="t" r="r" b="b"/>
            <a:pathLst>
              <a:path w="6332416" h="5838454">
                <a:moveTo>
                  <a:pt x="63624" y="0"/>
                </a:moveTo>
                <a:lnTo>
                  <a:pt x="82337" y="0"/>
                </a:lnTo>
                <a:lnTo>
                  <a:pt x="6250080" y="0"/>
                </a:lnTo>
                <a:lnTo>
                  <a:pt x="6268793" y="0"/>
                </a:lnTo>
                <a:lnTo>
                  <a:pt x="6283763" y="5614"/>
                </a:lnTo>
                <a:lnTo>
                  <a:pt x="6294991" y="11228"/>
                </a:lnTo>
                <a:lnTo>
                  <a:pt x="6309961" y="16842"/>
                </a:lnTo>
                <a:lnTo>
                  <a:pt x="6317446" y="28069"/>
                </a:lnTo>
                <a:lnTo>
                  <a:pt x="6324931" y="36490"/>
                </a:lnTo>
                <a:lnTo>
                  <a:pt x="6332416" y="47718"/>
                </a:lnTo>
                <a:lnTo>
                  <a:pt x="6332416" y="61752"/>
                </a:lnTo>
                <a:lnTo>
                  <a:pt x="6332416" y="2646984"/>
                </a:lnTo>
                <a:lnTo>
                  <a:pt x="6332416" y="2661018"/>
                </a:lnTo>
                <a:lnTo>
                  <a:pt x="6332416" y="2913585"/>
                </a:lnTo>
                <a:lnTo>
                  <a:pt x="6332416" y="2927620"/>
                </a:lnTo>
                <a:lnTo>
                  <a:pt x="6332416" y="5512851"/>
                </a:lnTo>
                <a:lnTo>
                  <a:pt x="6332416" y="5526886"/>
                </a:lnTo>
                <a:lnTo>
                  <a:pt x="6324931" y="5538114"/>
                </a:lnTo>
                <a:lnTo>
                  <a:pt x="6317446" y="5546534"/>
                </a:lnTo>
                <a:lnTo>
                  <a:pt x="6309961" y="5557762"/>
                </a:lnTo>
                <a:lnTo>
                  <a:pt x="6294991" y="5563376"/>
                </a:lnTo>
                <a:lnTo>
                  <a:pt x="6283763" y="5568990"/>
                </a:lnTo>
                <a:lnTo>
                  <a:pt x="6268793" y="5574604"/>
                </a:lnTo>
                <a:lnTo>
                  <a:pt x="6250080" y="5574604"/>
                </a:lnTo>
                <a:lnTo>
                  <a:pt x="1657955" y="5574604"/>
                </a:lnTo>
                <a:lnTo>
                  <a:pt x="1328610" y="5821613"/>
                </a:lnTo>
                <a:lnTo>
                  <a:pt x="1317382" y="5827227"/>
                </a:lnTo>
                <a:lnTo>
                  <a:pt x="1302412" y="5832840"/>
                </a:lnTo>
                <a:lnTo>
                  <a:pt x="1287442" y="5838454"/>
                </a:lnTo>
                <a:lnTo>
                  <a:pt x="1272472" y="5838454"/>
                </a:lnTo>
                <a:lnTo>
                  <a:pt x="1257501" y="5838454"/>
                </a:lnTo>
                <a:lnTo>
                  <a:pt x="1242531" y="5832840"/>
                </a:lnTo>
                <a:lnTo>
                  <a:pt x="1227561" y="5827227"/>
                </a:lnTo>
                <a:lnTo>
                  <a:pt x="1216333" y="5821613"/>
                </a:lnTo>
                <a:lnTo>
                  <a:pt x="886988" y="5574604"/>
                </a:lnTo>
                <a:lnTo>
                  <a:pt x="82337" y="5574604"/>
                </a:lnTo>
                <a:lnTo>
                  <a:pt x="63624" y="5574604"/>
                </a:lnTo>
                <a:lnTo>
                  <a:pt x="48654" y="5568990"/>
                </a:lnTo>
                <a:lnTo>
                  <a:pt x="37426" y="5563376"/>
                </a:lnTo>
                <a:lnTo>
                  <a:pt x="22456" y="5557762"/>
                </a:lnTo>
                <a:lnTo>
                  <a:pt x="14971" y="5546534"/>
                </a:lnTo>
                <a:lnTo>
                  <a:pt x="7485" y="5538114"/>
                </a:lnTo>
                <a:lnTo>
                  <a:pt x="0" y="5526886"/>
                </a:lnTo>
                <a:lnTo>
                  <a:pt x="0" y="5512851"/>
                </a:lnTo>
                <a:lnTo>
                  <a:pt x="0" y="2927620"/>
                </a:lnTo>
                <a:lnTo>
                  <a:pt x="0" y="2913585"/>
                </a:lnTo>
                <a:lnTo>
                  <a:pt x="0" y="2661018"/>
                </a:lnTo>
                <a:lnTo>
                  <a:pt x="0" y="2646984"/>
                </a:lnTo>
                <a:lnTo>
                  <a:pt x="0" y="61752"/>
                </a:lnTo>
                <a:lnTo>
                  <a:pt x="0" y="47718"/>
                </a:lnTo>
                <a:lnTo>
                  <a:pt x="7485" y="36490"/>
                </a:lnTo>
                <a:lnTo>
                  <a:pt x="14971" y="28069"/>
                </a:lnTo>
                <a:lnTo>
                  <a:pt x="22456" y="16842"/>
                </a:lnTo>
                <a:lnTo>
                  <a:pt x="37426" y="11228"/>
                </a:lnTo>
                <a:lnTo>
                  <a:pt x="48654" y="5614"/>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6242DA02-A1F7-4E9C-BCEE-04300ADC289A}"/>
              </a:ext>
            </a:extLst>
          </p:cNvPr>
          <p:cNvSpPr>
            <a:spLocks noGrp="1"/>
          </p:cNvSpPr>
          <p:nvPr>
            <p:ph type="title"/>
          </p:nvPr>
        </p:nvSpPr>
        <p:spPr>
          <a:xfrm>
            <a:off x="5723468" y="651932"/>
            <a:ext cx="5706532" cy="1354667"/>
          </a:xfrm>
        </p:spPr>
        <p:txBody>
          <a:bodyPr>
            <a:normAutofit/>
          </a:bodyPr>
          <a:lstStyle/>
          <a:p>
            <a:r>
              <a:rPr lang="es-CL" dirty="0"/>
              <a:t> </a:t>
            </a:r>
          </a:p>
        </p:txBody>
      </p:sp>
      <p:sp>
        <p:nvSpPr>
          <p:cNvPr id="3" name="Marcador de contenido 2">
            <a:extLst>
              <a:ext uri="{FF2B5EF4-FFF2-40B4-BE49-F238E27FC236}">
                <a16:creationId xmlns:a16="http://schemas.microsoft.com/office/drawing/2014/main" id="{A7586247-942E-4848-84DE-D70B2EBBAACD}"/>
              </a:ext>
            </a:extLst>
          </p:cNvPr>
          <p:cNvSpPr>
            <a:spLocks noGrp="1"/>
          </p:cNvSpPr>
          <p:nvPr>
            <p:ph idx="1"/>
          </p:nvPr>
        </p:nvSpPr>
        <p:spPr>
          <a:xfrm>
            <a:off x="5723467" y="970671"/>
            <a:ext cx="5706533" cy="4642729"/>
          </a:xfrm>
        </p:spPr>
        <p:txBody>
          <a:bodyPr>
            <a:normAutofit/>
          </a:bodyPr>
          <a:lstStyle/>
          <a:p>
            <a:r>
              <a:rPr lang="es-MX" dirty="0" err="1"/>
              <a:t>Ginling</a:t>
            </a:r>
            <a:r>
              <a:rPr lang="es-MX" dirty="0"/>
              <a:t> </a:t>
            </a:r>
            <a:r>
              <a:rPr lang="es-MX" dirty="0" err="1"/>
              <a:t>College</a:t>
            </a:r>
            <a:r>
              <a:rPr lang="es-MX" dirty="0"/>
              <a:t> fue fundado en 1913 con el telón de fondo del Movimiento del Evangelio Social y el Movimiento de Estudiantes Voluntarios en los Estados Unidos, y la creciente demanda de educación de mujeres impulsada por la Revolución China de 1911. </a:t>
            </a:r>
            <a:endParaRPr lang="es-MX" baseline="30000" dirty="0"/>
          </a:p>
          <a:p>
            <a:r>
              <a:rPr lang="es-MX" dirty="0" err="1"/>
              <a:t>Ginling</a:t>
            </a:r>
            <a:r>
              <a:rPr lang="es-MX" dirty="0"/>
              <a:t> </a:t>
            </a:r>
            <a:r>
              <a:rPr lang="es-MX" dirty="0" err="1"/>
              <a:t>College</a:t>
            </a:r>
            <a:r>
              <a:rPr lang="es-MX" dirty="0"/>
              <a:t> abrió oficialmente en 1915 con seis profesores y once estudiantes. Todas las materias se impartieron en inglés, excepto los clásicos chinos.</a:t>
            </a:r>
            <a:endParaRPr lang="es-CL" dirty="0"/>
          </a:p>
        </p:txBody>
      </p:sp>
    </p:spTree>
    <p:extLst>
      <p:ext uri="{BB962C8B-B14F-4D97-AF65-F5344CB8AC3E}">
        <p14:creationId xmlns:p14="http://schemas.microsoft.com/office/powerpoint/2010/main" val="248559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A088-611D-4C58-B552-83BF53DC3DBA}"/>
              </a:ext>
            </a:extLst>
          </p:cNvPr>
          <p:cNvSpPr>
            <a:spLocks noGrp="1"/>
          </p:cNvSpPr>
          <p:nvPr>
            <p:ph type="title"/>
          </p:nvPr>
        </p:nvSpPr>
        <p:spPr/>
        <p:txBody>
          <a:bodyPr/>
          <a:lstStyle/>
          <a:p>
            <a:r>
              <a:rPr lang="es-CL" dirty="0"/>
              <a:t> </a:t>
            </a:r>
          </a:p>
        </p:txBody>
      </p:sp>
      <p:sp>
        <p:nvSpPr>
          <p:cNvPr id="3" name="Marcador de contenido 2">
            <a:extLst>
              <a:ext uri="{FF2B5EF4-FFF2-40B4-BE49-F238E27FC236}">
                <a16:creationId xmlns:a16="http://schemas.microsoft.com/office/drawing/2014/main" id="{BEEC4CDB-E195-46DF-B939-959C8B40E25B}"/>
              </a:ext>
            </a:extLst>
          </p:cNvPr>
          <p:cNvSpPr>
            <a:spLocks noGrp="1"/>
          </p:cNvSpPr>
          <p:nvPr>
            <p:ph idx="1"/>
          </p:nvPr>
        </p:nvSpPr>
        <p:spPr>
          <a:xfrm>
            <a:off x="239151" y="2110154"/>
            <a:ext cx="11830929" cy="2291325"/>
          </a:xfrm>
        </p:spPr>
        <p:txBody>
          <a:bodyPr>
            <a:normAutofit/>
          </a:bodyPr>
          <a:lstStyle/>
          <a:p>
            <a:r>
              <a:rPr lang="es-MX" sz="2000" dirty="0"/>
              <a:t>Más tarde, realizó prácticas como patóloga química en el colegio médico </a:t>
            </a:r>
            <a:r>
              <a:rPr lang="es-MX" sz="2000" dirty="0" err="1"/>
              <a:t>Peking</a:t>
            </a:r>
            <a:r>
              <a:rPr lang="es-MX" sz="2000" dirty="0"/>
              <a:t> </a:t>
            </a:r>
            <a:r>
              <a:rPr lang="es-MX" sz="2000" dirty="0" err="1"/>
              <a:t>Union</a:t>
            </a:r>
            <a:r>
              <a:rPr lang="es-MX" sz="2000" dirty="0"/>
              <a:t>.</a:t>
            </a:r>
          </a:p>
          <a:p>
            <a:r>
              <a:rPr lang="es-CL" sz="2000" dirty="0"/>
              <a:t>El Hospital </a:t>
            </a:r>
            <a:r>
              <a:rPr lang="es-CL" sz="2000" dirty="0" err="1"/>
              <a:t>Peking</a:t>
            </a:r>
            <a:r>
              <a:rPr lang="es-CL" sz="2000" dirty="0"/>
              <a:t> </a:t>
            </a:r>
            <a:r>
              <a:rPr lang="es-CL" sz="2000" dirty="0" err="1"/>
              <a:t>Union</a:t>
            </a:r>
            <a:r>
              <a:rPr lang="es-CL" sz="2000" dirty="0"/>
              <a:t> Medical </a:t>
            </a:r>
            <a:r>
              <a:rPr lang="es-CL" sz="2000" dirty="0" err="1"/>
              <a:t>College</a:t>
            </a:r>
            <a:r>
              <a:rPr lang="es-CL" sz="2000" dirty="0"/>
              <a:t> , también conocido como Beijing </a:t>
            </a:r>
            <a:r>
              <a:rPr lang="es-CL" sz="2000" dirty="0" err="1"/>
              <a:t>Xiehe</a:t>
            </a:r>
            <a:r>
              <a:rPr lang="es-CL" sz="2000" dirty="0"/>
              <a:t> Hospital (  (</a:t>
            </a:r>
            <a:r>
              <a:rPr lang="ja-JP" altLang="es-CL" sz="2000" dirty="0"/>
              <a:t>北京 协和 医院</a:t>
            </a:r>
            <a:r>
              <a:rPr lang="es-CL" altLang="ja-JP" sz="2000" dirty="0"/>
              <a:t>), </a:t>
            </a:r>
            <a:r>
              <a:rPr lang="es-CL" sz="2000" dirty="0"/>
              <a:t>es un hospital general de renombre en Beijing , China. Fue fundada en 1921 por la Fundación Rockefeller y está afiliada tanto al </a:t>
            </a:r>
            <a:r>
              <a:rPr lang="es-CL" sz="2000" dirty="0" err="1"/>
              <a:t>Peking</a:t>
            </a:r>
            <a:r>
              <a:rPr lang="es-CL" sz="2000" dirty="0"/>
              <a:t> </a:t>
            </a:r>
            <a:r>
              <a:rPr lang="es-CL" sz="2000" dirty="0" err="1"/>
              <a:t>Union</a:t>
            </a:r>
            <a:r>
              <a:rPr lang="es-CL" sz="2000" dirty="0"/>
              <a:t> Medical </a:t>
            </a:r>
            <a:r>
              <a:rPr lang="es-CL" sz="2000" dirty="0" err="1"/>
              <a:t>College</a:t>
            </a:r>
            <a:r>
              <a:rPr lang="es-CL" sz="2000" dirty="0"/>
              <a:t> (PUMC) como a la Academia China de Ciencias Médicas (CAMS). Durante la Revolución Cultural, pasó a llamarse "Hospital Antiimperialista".</a:t>
            </a:r>
          </a:p>
        </p:txBody>
      </p:sp>
      <p:pic>
        <p:nvPicPr>
          <p:cNvPr id="5" name="Imagen 4" descr="Imagen en blanco y negro de una casa&#10;&#10;Descripción generada automáticamente con confianza media">
            <a:extLst>
              <a:ext uri="{FF2B5EF4-FFF2-40B4-BE49-F238E27FC236}">
                <a16:creationId xmlns:a16="http://schemas.microsoft.com/office/drawing/2014/main" id="{A1E24758-D35A-4A41-B983-D75A0C1C3E9A}"/>
              </a:ext>
            </a:extLst>
          </p:cNvPr>
          <p:cNvPicPr>
            <a:picLocks noChangeAspect="1"/>
          </p:cNvPicPr>
          <p:nvPr/>
        </p:nvPicPr>
        <p:blipFill rotWithShape="1">
          <a:blip r:embed="rId2"/>
          <a:srcRect l="590" r="-590" b="9882"/>
          <a:stretch/>
        </p:blipFill>
        <p:spPr>
          <a:xfrm>
            <a:off x="2058572" y="4515729"/>
            <a:ext cx="8661010" cy="2291325"/>
          </a:xfrm>
          <a:prstGeom prst="rect">
            <a:avLst/>
          </a:prstGeom>
        </p:spPr>
      </p:pic>
    </p:spTree>
    <p:extLst>
      <p:ext uri="{BB962C8B-B14F-4D97-AF65-F5344CB8AC3E}">
        <p14:creationId xmlns:p14="http://schemas.microsoft.com/office/powerpoint/2010/main" val="80427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368495-9DAB-419C-A025-584C2DDDDA43}"/>
              </a:ext>
            </a:extLst>
          </p:cNvPr>
          <p:cNvSpPr>
            <a:spLocks noGrp="1"/>
          </p:cNvSpPr>
          <p:nvPr>
            <p:ph type="title"/>
          </p:nvPr>
        </p:nvSpPr>
        <p:spPr>
          <a:xfrm>
            <a:off x="810000" y="447188"/>
            <a:ext cx="10571998" cy="970450"/>
          </a:xfrm>
        </p:spPr>
        <p:txBody>
          <a:bodyPr>
            <a:normAutofit/>
          </a:bodyPr>
          <a:lstStyle/>
          <a:p>
            <a:r>
              <a:rPr lang="es-CL" dirty="0"/>
              <a:t> </a:t>
            </a:r>
          </a:p>
        </p:txBody>
      </p:sp>
      <p:sp>
        <p:nvSpPr>
          <p:cNvPr id="3" name="Marcador de contenido 2">
            <a:extLst>
              <a:ext uri="{FF2B5EF4-FFF2-40B4-BE49-F238E27FC236}">
                <a16:creationId xmlns:a16="http://schemas.microsoft.com/office/drawing/2014/main" id="{7CE41ECA-16B8-4FA7-89C1-F26157EEFBE2}"/>
              </a:ext>
            </a:extLst>
          </p:cNvPr>
          <p:cNvSpPr>
            <a:spLocks noGrp="1"/>
          </p:cNvSpPr>
          <p:nvPr>
            <p:ph idx="1"/>
          </p:nvPr>
        </p:nvSpPr>
        <p:spPr>
          <a:xfrm>
            <a:off x="818713" y="2413000"/>
            <a:ext cx="7199220" cy="3632200"/>
          </a:xfrm>
        </p:spPr>
        <p:txBody>
          <a:bodyPr>
            <a:normAutofit/>
          </a:bodyPr>
          <a:lstStyle/>
          <a:p>
            <a:r>
              <a:rPr lang="es-MX" sz="2000" dirty="0"/>
              <a:t>En 1928 se mudó a </a:t>
            </a:r>
            <a:r>
              <a:rPr lang="es-MX" sz="2000" dirty="0" err="1"/>
              <a:t>Shanghai</a:t>
            </a:r>
            <a:r>
              <a:rPr lang="es-MX" sz="2000" dirty="0"/>
              <a:t>, donde ocupó puestos de profesora de bioquímica en el </a:t>
            </a:r>
            <a:r>
              <a:rPr lang="es-MX" sz="2000" dirty="0" err="1"/>
              <a:t>Woman's</a:t>
            </a:r>
            <a:r>
              <a:rPr lang="es-MX" sz="2000" dirty="0"/>
              <a:t> Christian </a:t>
            </a:r>
            <a:r>
              <a:rPr lang="es-MX" sz="2000" dirty="0" err="1"/>
              <a:t>College</a:t>
            </a:r>
            <a:r>
              <a:rPr lang="es-MX" sz="2000" dirty="0"/>
              <a:t> y luego en la St. </a:t>
            </a:r>
            <a:r>
              <a:rPr lang="es-MX" sz="2000" dirty="0" err="1"/>
              <a:t>John's</a:t>
            </a:r>
            <a:r>
              <a:rPr lang="es-MX" sz="2000" dirty="0"/>
              <a:t> </a:t>
            </a:r>
            <a:r>
              <a:rPr lang="es-MX" sz="2000" dirty="0" err="1"/>
              <a:t>University</a:t>
            </a:r>
            <a:r>
              <a:rPr lang="es-MX" sz="2000" dirty="0"/>
              <a:t>.</a:t>
            </a:r>
          </a:p>
          <a:p>
            <a:r>
              <a:rPr lang="es-MX" sz="2000" dirty="0"/>
              <a:t>St. </a:t>
            </a:r>
            <a:r>
              <a:rPr lang="es-MX" sz="2000" dirty="0" err="1"/>
              <a:t>John's</a:t>
            </a:r>
            <a:r>
              <a:rPr lang="es-MX" sz="2000" dirty="0"/>
              <a:t> </a:t>
            </a:r>
            <a:r>
              <a:rPr lang="es-MX" sz="2000" dirty="0" err="1"/>
              <a:t>University</a:t>
            </a:r>
            <a:r>
              <a:rPr lang="es-MX" sz="2000" dirty="0"/>
              <a:t> (SJU) era una universidad anglicana en </a:t>
            </a:r>
            <a:r>
              <a:rPr lang="es-MX" sz="2000" dirty="0" err="1"/>
              <a:t>Shanghai</a:t>
            </a:r>
            <a:r>
              <a:rPr lang="es-MX" sz="2000" dirty="0"/>
              <a:t>. Fundada en 1879 por misioneros estadounidenses, fue una de las universidades más antiguas y prestigiosas de China, a menudo considerada como la Harvard de China. </a:t>
            </a:r>
          </a:p>
          <a:p>
            <a:pPr marL="0" indent="0">
              <a:buNone/>
            </a:pPr>
            <a:endParaRPr lang="es-CL" dirty="0"/>
          </a:p>
        </p:txBody>
      </p:sp>
      <p:pic>
        <p:nvPicPr>
          <p:cNvPr id="5" name="Imagen 4" descr="Foto en blanco y negro de un grupo de personas en una tienda&#10;&#10;Descripción generada automáticamente">
            <a:extLst>
              <a:ext uri="{FF2B5EF4-FFF2-40B4-BE49-F238E27FC236}">
                <a16:creationId xmlns:a16="http://schemas.microsoft.com/office/drawing/2014/main" id="{9136E861-265A-4198-8FF8-82377C96339F}"/>
              </a:ext>
            </a:extLst>
          </p:cNvPr>
          <p:cNvPicPr>
            <a:picLocks noChangeAspect="1"/>
          </p:cNvPicPr>
          <p:nvPr/>
        </p:nvPicPr>
        <p:blipFill rotWithShape="1">
          <a:blip r:embed="rId2"/>
          <a:srcRect l="20540" r="26421" b="1"/>
          <a:stretch/>
        </p:blipFill>
        <p:spPr>
          <a:xfrm>
            <a:off x="8457427" y="1988931"/>
            <a:ext cx="2915860" cy="3628362"/>
          </a:xfrm>
          <a:prstGeom prst="roundRect">
            <a:avLst>
              <a:gd name="adj" fmla="val 3876"/>
            </a:avLst>
          </a:prstGeom>
          <a:ln>
            <a:solidFill>
              <a:schemeClr val="accent1"/>
            </a:solidFill>
          </a:ln>
          <a:effectLst/>
        </p:spPr>
      </p:pic>
      <p:sp>
        <p:nvSpPr>
          <p:cNvPr id="6" name="CuadroTexto 5">
            <a:extLst>
              <a:ext uri="{FF2B5EF4-FFF2-40B4-BE49-F238E27FC236}">
                <a16:creationId xmlns:a16="http://schemas.microsoft.com/office/drawing/2014/main" id="{3EF0EF10-161C-4258-903B-66EF98B1E417}"/>
              </a:ext>
            </a:extLst>
          </p:cNvPr>
          <p:cNvSpPr txBox="1"/>
          <p:nvPr/>
        </p:nvSpPr>
        <p:spPr>
          <a:xfrm>
            <a:off x="8457427" y="5751443"/>
            <a:ext cx="3283999" cy="923330"/>
          </a:xfrm>
          <a:prstGeom prst="rect">
            <a:avLst/>
          </a:prstGeom>
          <a:noFill/>
        </p:spPr>
        <p:txBody>
          <a:bodyPr wrap="square" rtlCol="0">
            <a:spAutoFit/>
          </a:bodyPr>
          <a:lstStyle/>
          <a:p>
            <a:r>
              <a:rPr lang="en-US" dirty="0"/>
              <a:t>Medical faculty of </a:t>
            </a:r>
            <a:r>
              <a:rPr lang="en-US" i="1" dirty="0"/>
              <a:t>Women's Christian</a:t>
            </a:r>
            <a:r>
              <a:rPr lang="en-US" dirty="0"/>
              <a:t> Medical </a:t>
            </a:r>
            <a:r>
              <a:rPr lang="en-US" i="1" dirty="0"/>
              <a:t>College</a:t>
            </a:r>
            <a:r>
              <a:rPr lang="en-US" dirty="0"/>
              <a:t>, </a:t>
            </a:r>
            <a:r>
              <a:rPr lang="en-US" i="1" dirty="0"/>
              <a:t>Shanghai</a:t>
            </a:r>
            <a:r>
              <a:rPr lang="en-US" dirty="0"/>
              <a:t>, China, ca.1925. </a:t>
            </a:r>
            <a:endParaRPr lang="es-CL" dirty="0"/>
          </a:p>
        </p:txBody>
      </p:sp>
    </p:spTree>
    <p:extLst>
      <p:ext uri="{BB962C8B-B14F-4D97-AF65-F5344CB8AC3E}">
        <p14:creationId xmlns:p14="http://schemas.microsoft.com/office/powerpoint/2010/main" val="411369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Foto en blanco y negro de una iglesia&#10;&#10;Descripción generada automáticamente">
            <a:extLst>
              <a:ext uri="{FF2B5EF4-FFF2-40B4-BE49-F238E27FC236}">
                <a16:creationId xmlns:a16="http://schemas.microsoft.com/office/drawing/2014/main" id="{863219AC-9630-4D08-A5D8-A6B3FE82CBF3}"/>
              </a:ext>
            </a:extLst>
          </p:cNvPr>
          <p:cNvPicPr>
            <a:picLocks noChangeAspect="1"/>
          </p:cNvPicPr>
          <p:nvPr/>
        </p:nvPicPr>
        <p:blipFill rotWithShape="1">
          <a:blip r:embed="rId2">
            <a:alphaModFix amt="40000"/>
          </a:blip>
          <a:srcRect t="8163"/>
          <a:stretch/>
        </p:blipFill>
        <p:spPr>
          <a:xfrm>
            <a:off x="20" y="10"/>
            <a:ext cx="12191980" cy="6857990"/>
          </a:xfrm>
          <a:prstGeom prst="rect">
            <a:avLst/>
          </a:prstGeom>
        </p:spPr>
      </p:pic>
      <p:sp>
        <p:nvSpPr>
          <p:cNvPr id="2" name="Título 1">
            <a:extLst>
              <a:ext uri="{FF2B5EF4-FFF2-40B4-BE49-F238E27FC236}">
                <a16:creationId xmlns:a16="http://schemas.microsoft.com/office/drawing/2014/main" id="{4B834681-C144-4726-B140-957823BF7EF5}"/>
              </a:ext>
            </a:extLst>
          </p:cNvPr>
          <p:cNvSpPr>
            <a:spLocks noGrp="1"/>
          </p:cNvSpPr>
          <p:nvPr>
            <p:ph type="title"/>
          </p:nvPr>
        </p:nvSpPr>
        <p:spPr>
          <a:xfrm>
            <a:off x="810000" y="447188"/>
            <a:ext cx="10571998" cy="970450"/>
          </a:xfrm>
        </p:spPr>
        <p:txBody>
          <a:bodyPr>
            <a:normAutofit/>
          </a:bodyPr>
          <a:lstStyle/>
          <a:p>
            <a:r>
              <a:rPr lang="es-CL" dirty="0"/>
              <a:t> </a:t>
            </a:r>
          </a:p>
        </p:txBody>
      </p:sp>
      <p:sp>
        <p:nvSpPr>
          <p:cNvPr id="3" name="Marcador de contenido 2">
            <a:extLst>
              <a:ext uri="{FF2B5EF4-FFF2-40B4-BE49-F238E27FC236}">
                <a16:creationId xmlns:a16="http://schemas.microsoft.com/office/drawing/2014/main" id="{582E9656-2BBF-475A-9CF1-C83296BED92D}"/>
              </a:ext>
            </a:extLst>
          </p:cNvPr>
          <p:cNvSpPr>
            <a:spLocks noGrp="1"/>
          </p:cNvSpPr>
          <p:nvPr>
            <p:ph idx="1"/>
          </p:nvPr>
        </p:nvSpPr>
        <p:spPr>
          <a:xfrm>
            <a:off x="818712" y="2222287"/>
            <a:ext cx="10554574" cy="3636511"/>
          </a:xfrm>
        </p:spPr>
        <p:txBody>
          <a:bodyPr>
            <a:normAutofit/>
          </a:bodyPr>
          <a:lstStyle/>
          <a:p>
            <a:r>
              <a:rPr lang="es-MX" sz="2000" dirty="0"/>
              <a:t>Después de la fundación de la República Popular China, el gobierno comunista cerró la universidad en 1952. La mayoría de sus profesores, estudiantes y colecciones de bibliotecas fueron transferidos a la Universidad Normal del Este de China. </a:t>
            </a:r>
            <a:endParaRPr lang="es-CL" sz="2000" dirty="0"/>
          </a:p>
        </p:txBody>
      </p:sp>
    </p:spTree>
    <p:extLst>
      <p:ext uri="{BB962C8B-B14F-4D97-AF65-F5344CB8AC3E}">
        <p14:creationId xmlns:p14="http://schemas.microsoft.com/office/powerpoint/2010/main" val="417030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E28659-A125-4F50-959B-6E83FD3C98A5}"/>
              </a:ext>
            </a:extLst>
          </p:cNvPr>
          <p:cNvSpPr>
            <a:spLocks noGrp="1"/>
          </p:cNvSpPr>
          <p:nvPr>
            <p:ph type="title"/>
          </p:nvPr>
        </p:nvSpPr>
        <p:spPr>
          <a:xfrm>
            <a:off x="810000" y="447188"/>
            <a:ext cx="10571998" cy="970450"/>
          </a:xfrm>
        </p:spPr>
        <p:txBody>
          <a:bodyPr>
            <a:normAutofit/>
          </a:bodyPr>
          <a:lstStyle/>
          <a:p>
            <a:r>
              <a:rPr lang="es-CL" dirty="0"/>
              <a:t> </a:t>
            </a:r>
          </a:p>
        </p:txBody>
      </p:sp>
      <p:pic>
        <p:nvPicPr>
          <p:cNvPr id="11" name="Imagen 10" descr="Imagen en blanco y negro de un puente&#10;&#10;Descripción generada automáticamente">
            <a:extLst>
              <a:ext uri="{FF2B5EF4-FFF2-40B4-BE49-F238E27FC236}">
                <a16:creationId xmlns:a16="http://schemas.microsoft.com/office/drawing/2014/main" id="{817B8E6B-CE25-42F5-A1E9-1B98B982C0B9}"/>
              </a:ext>
            </a:extLst>
          </p:cNvPr>
          <p:cNvPicPr>
            <a:picLocks noChangeAspect="1"/>
          </p:cNvPicPr>
          <p:nvPr/>
        </p:nvPicPr>
        <p:blipFill rotWithShape="1">
          <a:blip r:embed="rId2"/>
          <a:srcRect l="13966" r="26227" b="2"/>
          <a:stretch/>
        </p:blipFill>
        <p:spPr>
          <a:xfrm>
            <a:off x="960438" y="2485748"/>
            <a:ext cx="2913062" cy="3555614"/>
          </a:xfrm>
          <a:prstGeom prst="roundRect">
            <a:avLst>
              <a:gd name="adj" fmla="val 3876"/>
            </a:avLst>
          </a:prstGeom>
          <a:ln>
            <a:solidFill>
              <a:schemeClr val="accent1"/>
            </a:solidFill>
          </a:ln>
          <a:effectLst/>
        </p:spPr>
      </p:pic>
      <p:sp>
        <p:nvSpPr>
          <p:cNvPr id="3" name="Marcador de contenido 2">
            <a:extLst>
              <a:ext uri="{FF2B5EF4-FFF2-40B4-BE49-F238E27FC236}">
                <a16:creationId xmlns:a16="http://schemas.microsoft.com/office/drawing/2014/main" id="{D897011A-88D8-4855-8B93-6EE2561EC2DE}"/>
              </a:ext>
            </a:extLst>
          </p:cNvPr>
          <p:cNvSpPr>
            <a:spLocks noGrp="1"/>
          </p:cNvSpPr>
          <p:nvPr>
            <p:ph idx="1"/>
          </p:nvPr>
        </p:nvSpPr>
        <p:spPr>
          <a:xfrm>
            <a:off x="4330699" y="2413000"/>
            <a:ext cx="7528366" cy="4445000"/>
          </a:xfrm>
        </p:spPr>
        <p:txBody>
          <a:bodyPr>
            <a:normAutofit/>
          </a:bodyPr>
          <a:lstStyle/>
          <a:p>
            <a:r>
              <a:rPr lang="es-MX" sz="2000" dirty="0"/>
              <a:t>En 1933, se dedicó a la enseñanza en el instituto Henry Lester. En este instituto trabajó en el estudio de la deficiencia de vitamina B1, con </a:t>
            </a:r>
            <a:r>
              <a:rPr lang="es-MX" sz="2000" dirty="0" err="1"/>
              <a:t>Benjamin</a:t>
            </a:r>
            <a:r>
              <a:rPr lang="es-MX" sz="2000" dirty="0"/>
              <a:t> Platt, trabajo del cual realizaría numerosas publicaciones científicas.</a:t>
            </a:r>
          </a:p>
          <a:p>
            <a:r>
              <a:rPr lang="es-MX" sz="2000" dirty="0"/>
              <a:t>El establecimiento del Instituto Henry Lester de Investigación Médica fundó Henry Lester, un terrateniente y filántropo millonario británico cuyo nombre está íntimamente asociado con la historia temprana de </a:t>
            </a:r>
            <a:r>
              <a:rPr lang="es-MX" sz="2000" dirty="0" err="1"/>
              <a:t>Shanghai</a:t>
            </a:r>
            <a:r>
              <a:rPr lang="es-MX" sz="2000" dirty="0"/>
              <a:t>. </a:t>
            </a:r>
          </a:p>
          <a:p>
            <a:pPr marL="0" indent="0">
              <a:buNone/>
            </a:pPr>
            <a:endParaRPr lang="es-CL" sz="1700" dirty="0"/>
          </a:p>
        </p:txBody>
      </p:sp>
    </p:spTree>
    <p:extLst>
      <p:ext uri="{BB962C8B-B14F-4D97-AF65-F5344CB8AC3E}">
        <p14:creationId xmlns:p14="http://schemas.microsoft.com/office/powerpoint/2010/main" val="359520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9A6E2D-7F63-4263-9FAE-A9286E4CB270}"/>
              </a:ext>
            </a:extLst>
          </p:cNvPr>
          <p:cNvSpPr>
            <a:spLocks noGrp="1"/>
          </p:cNvSpPr>
          <p:nvPr>
            <p:ph type="title"/>
          </p:nvPr>
        </p:nvSpPr>
        <p:spPr/>
        <p:txBody>
          <a:bodyPr/>
          <a:lstStyle/>
          <a:p>
            <a:r>
              <a:rPr lang="es-CL" dirty="0"/>
              <a:t> </a:t>
            </a:r>
          </a:p>
        </p:txBody>
      </p:sp>
      <p:sp>
        <p:nvSpPr>
          <p:cNvPr id="3" name="Marcador de contenido 2">
            <a:extLst>
              <a:ext uri="{FF2B5EF4-FFF2-40B4-BE49-F238E27FC236}">
                <a16:creationId xmlns:a16="http://schemas.microsoft.com/office/drawing/2014/main" id="{BF86BD60-8A50-491D-9B54-B9988AA6D8B8}"/>
              </a:ext>
            </a:extLst>
          </p:cNvPr>
          <p:cNvSpPr>
            <a:spLocks noGrp="1"/>
          </p:cNvSpPr>
          <p:nvPr>
            <p:ph idx="1"/>
          </p:nvPr>
        </p:nvSpPr>
        <p:spPr/>
        <p:txBody>
          <a:bodyPr/>
          <a:lstStyle/>
          <a:p>
            <a:r>
              <a:rPr lang="es-MX" dirty="0"/>
              <a:t>El instituto de investigación médica se ha construido íntegramente con fines de investigación donde un equipo de médicos y científicos tenía algunas sedes. </a:t>
            </a:r>
          </a:p>
          <a:p>
            <a:endParaRPr lang="es-MX" dirty="0"/>
          </a:p>
          <a:p>
            <a:r>
              <a:rPr lang="es-MX" dirty="0" err="1"/>
              <a:t>Benjamin</a:t>
            </a:r>
            <a:r>
              <a:rPr lang="es-MX" dirty="0"/>
              <a:t> Platt, fisiólogo inglés que trabajaba en el Instituto Henry Lester en </a:t>
            </a:r>
            <a:r>
              <a:rPr lang="es-MX" dirty="0" err="1"/>
              <a:t>Shanghai</a:t>
            </a:r>
            <a:r>
              <a:rPr lang="es-MX" dirty="0"/>
              <a:t> a principios de la década de 1930. </a:t>
            </a:r>
          </a:p>
        </p:txBody>
      </p:sp>
      <p:pic>
        <p:nvPicPr>
          <p:cNvPr id="5" name="Imagen 4" descr="Imagen en blanco y negro de un grupo de personas en un barco&#10;&#10;Descripción generada automáticamente con confianza media">
            <a:extLst>
              <a:ext uri="{FF2B5EF4-FFF2-40B4-BE49-F238E27FC236}">
                <a16:creationId xmlns:a16="http://schemas.microsoft.com/office/drawing/2014/main" id="{0BC1C6DA-7BCD-4511-95FD-97EAC976D3C9}"/>
              </a:ext>
            </a:extLst>
          </p:cNvPr>
          <p:cNvPicPr>
            <a:picLocks noChangeAspect="1"/>
          </p:cNvPicPr>
          <p:nvPr/>
        </p:nvPicPr>
        <p:blipFill>
          <a:blip r:embed="rId2"/>
          <a:stretch>
            <a:fillRect/>
          </a:stretch>
        </p:blipFill>
        <p:spPr>
          <a:xfrm>
            <a:off x="8007045" y="4675425"/>
            <a:ext cx="3071772" cy="2182575"/>
          </a:xfrm>
          <a:prstGeom prst="rect">
            <a:avLst/>
          </a:prstGeom>
        </p:spPr>
      </p:pic>
    </p:spTree>
    <p:extLst>
      <p:ext uri="{BB962C8B-B14F-4D97-AF65-F5344CB8AC3E}">
        <p14:creationId xmlns:p14="http://schemas.microsoft.com/office/powerpoint/2010/main" val="5026657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TM03457503[[fn=Citable]]</Template>
  <TotalTime>2458</TotalTime>
  <Words>1229</Words>
  <Application>Microsoft Office PowerPoint</Application>
  <PresentationFormat>Panorámica</PresentationFormat>
  <Paragraphs>56</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ＭＳ ゴシック</vt:lpstr>
      <vt:lpstr>Century Gothic</vt:lpstr>
      <vt:lpstr>Wingdings 2</vt:lpstr>
      <vt:lpstr>Citable</vt:lpstr>
      <vt:lpstr>魯桂珍 Lu Gwei-djen (Lu Guizhen 1904-1991), experta de la historia de la ciencia y tecnología en China</vt:lpstr>
      <vt:lpstr>Presentación de PowerPoint</vt:lpstr>
      <vt:lpstr>Presentación de PowerPoint</vt:lpstr>
      <vt:lpstr> </vt:lpstr>
      <vt:lpstr> </vt:lpstr>
      <vt:lpstr> </vt:lpstr>
      <vt:lpstr> </vt:lpstr>
      <vt:lpstr> </vt:lpstr>
      <vt:lpstr> </vt:lpstr>
      <vt:lpstr> </vt:lpstr>
      <vt:lpstr>Presentación de PowerPoint</vt:lpstr>
      <vt:lpstr> </vt:lpstr>
      <vt:lpstr> </vt:lpstr>
      <vt:lpstr> </vt:lpstr>
      <vt:lpstr> </vt:lpstr>
      <vt:lpstr>Presentación de PowerPoint</vt:lpstr>
      <vt:lpstr>Presentación de PowerPoint</vt:lpstr>
      <vt:lpstr>Presentación de PowerPoint</vt:lpstr>
      <vt:lpstr>Presentación de PowerPoint</vt:lpstr>
      <vt:lpstr> </vt:lpstr>
      <vt:lpstr> </vt:lpstr>
      <vt:lpstr>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 Gwei-djen (Lu Guizhen 1904-1991), experta de la historia de la ciencia y tecnología en China</dc:title>
  <dc:creator>BOZZOLO LUECKEL PAOLO E</dc:creator>
  <cp:lastModifiedBy>Waleska Moyano</cp:lastModifiedBy>
  <cp:revision>26</cp:revision>
  <dcterms:created xsi:type="dcterms:W3CDTF">2021-07-24T01:11:33Z</dcterms:created>
  <dcterms:modified xsi:type="dcterms:W3CDTF">2021-08-29T03:15:34Z</dcterms:modified>
</cp:coreProperties>
</file>