
<file path=[Content_Types].xml><?xml version="1.0" encoding="utf-8"?>
<Types xmlns="http://schemas.openxmlformats.org/package/2006/content-types">
  <Default Extension="bmp" ContentType="image/bmp"/>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sldIdLst>
    <p:sldId id="256" r:id="rId2"/>
    <p:sldId id="257" r:id="rId3"/>
    <p:sldId id="263" r:id="rId4"/>
    <p:sldId id="258" r:id="rId5"/>
    <p:sldId id="277" r:id="rId6"/>
    <p:sldId id="259" r:id="rId7"/>
    <p:sldId id="268" r:id="rId8"/>
    <p:sldId id="273" r:id="rId9"/>
    <p:sldId id="274" r:id="rId10"/>
    <p:sldId id="278" r:id="rId11"/>
    <p:sldId id="276" r:id="rId12"/>
    <p:sldId id="260" r:id="rId13"/>
    <p:sldId id="270" r:id="rId14"/>
    <p:sldId id="271" r:id="rId15"/>
    <p:sldId id="261" r:id="rId16"/>
    <p:sldId id="264" r:id="rId17"/>
    <p:sldId id="265" r:id="rId18"/>
    <p:sldId id="267" r:id="rId19"/>
    <p:sldId id="262" r:id="rId20"/>
    <p:sldId id="266" r:id="rId21"/>
    <p:sldId id="279" r:id="rId22"/>
    <p:sldId id="272" r:id="rId23"/>
    <p:sldId id="275" r:id="rId24"/>
    <p:sldId id="281"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DDA51639-B2D6-4652-B8C3-1B4C224A7BAF}" type="datetimeFigureOut">
              <a:rPr lang="en-US" smtClean="0"/>
              <a:t>8/18/2021</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494522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D11A6AA8-A04B-4104-9AE2-BD48D340E27F}" type="datetimeFigureOut">
              <a:rPr lang="en-US" smtClean="0"/>
              <a:t>8/18/2021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393359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B4E0BF79-FAC6-4A96-8DE1-F7B82E2E1652}" type="datetimeFigureOut">
              <a:rPr lang="en-US" smtClean="0"/>
              <a:t>8/18/2021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906606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lvl1pPr>
              <a:defRPr sz="1800"/>
            </a:lvl1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82FF5DD9-2C52-442D-92E2-8072C0C3D7CD}" type="datetimeFigureOut">
              <a:rPr lang="en-US" smtClean="0"/>
              <a:t>8/18/2021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59915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C44961B7-6B89-48AB-966F-622E2788EECC}" type="datetimeFigureOut">
              <a:rPr lang="en-US" smtClean="0"/>
              <a:t>8/18/2021</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456843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DBD3D6FB-79CC-4683-A046-BBE785BA1BED}" type="datetimeFigureOut">
              <a:rPr lang="en-US" smtClean="0"/>
              <a:t>8/18/2021</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465573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9512B3E8-48F1-4B23-8498-D8A04A81EC9C}" type="datetimeFigureOut">
              <a:rPr lang="en-US" smtClean="0"/>
              <a:t>8/18/2021</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490485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10B90D90-AA62-404D-A741-635B4370F9CB}" type="datetimeFigureOut">
              <a:rPr lang="en-US" smtClean="0"/>
              <a:t>8/18/2021</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37718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A57002E4-6836-46D1-9DBB-3C27C0DD3A89}" type="datetimeFigureOut">
              <a:rPr lang="en-US" smtClean="0"/>
              <a:t>8/18/2021</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883477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chemeClr val="tx2"/>
                </a:solidFill>
              </a:defRPr>
            </a:lvl1pPr>
          </a:lstStyle>
          <a:p>
            <a:fld id="{1CF131DD-A141-4471-BCF9-C6073EDD7E20}" type="datetimeFigureOut">
              <a:rPr lang="en-US" smtClean="0"/>
              <a:t>8/18/2021</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smtClean="0"/>
              <a:pPr/>
              <a:t>‹Nº›</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5256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AB334A90-EB03-42F3-8859-2C2B2724C058}" type="datetimeFigureOut">
              <a:rPr lang="en-US" smtClean="0"/>
              <a:t>8/18/2021</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789675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CBC48EC7-AF6A-48D3-8284-14BACBEBDD84}" type="datetimeFigureOut">
              <a:rPr lang="en-US" smtClean="0"/>
              <a:t>8/18/2021</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278070767"/>
      </p:ext>
    </p:extLst>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2.b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youtube.com/watch?v=Vr3YMoFGPr8" TargetMode="External"/><Relationship Id="rId2" Type="http://schemas.openxmlformats.org/officeDocument/2006/relationships/hyperlink" Target="https://www.youtube.com/watch?v=jClurY0h0O8"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orienteymediterraneo.com/poesia-completa-60-poemas-de-li-qingzhao-novedad-noviembre-2010/" TargetMode="External"/><Relationship Id="rId2" Type="http://schemas.openxmlformats.org/officeDocument/2006/relationships/hyperlink" Target="https://de.wikipedia.org/wiki/Li_Qingzha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58ED5F-78D1-4EFD-B745-BFFB77869475}"/>
              </a:ext>
            </a:extLst>
          </p:cNvPr>
          <p:cNvSpPr>
            <a:spLocks noGrp="1"/>
          </p:cNvSpPr>
          <p:nvPr>
            <p:ph type="ctrTitle"/>
          </p:nvPr>
        </p:nvSpPr>
        <p:spPr/>
        <p:txBody>
          <a:bodyPr/>
          <a:lstStyle/>
          <a:p>
            <a:r>
              <a:rPr lang="es-CL" sz="4000" dirty="0"/>
              <a:t>La dramática vida de </a:t>
            </a:r>
            <a:r>
              <a:rPr lang="es-CL" sz="4000" dirty="0" err="1"/>
              <a:t>li</a:t>
            </a:r>
            <a:r>
              <a:rPr lang="es-CL" sz="4000" dirty="0"/>
              <a:t> </a:t>
            </a:r>
            <a:r>
              <a:rPr lang="es-CL" sz="4000" dirty="0" err="1"/>
              <a:t>Qingzhao</a:t>
            </a:r>
            <a:r>
              <a:rPr lang="es-CL" sz="4000" dirty="0"/>
              <a:t> </a:t>
            </a:r>
            <a:r>
              <a:rPr lang="ja-JP" altLang="es-CL" sz="4000" dirty="0"/>
              <a:t>李清照</a:t>
            </a:r>
            <a:r>
              <a:rPr lang="es-CL" sz="4000" dirty="0"/>
              <a:t> (1084-1155)</a:t>
            </a:r>
          </a:p>
        </p:txBody>
      </p:sp>
      <p:sp>
        <p:nvSpPr>
          <p:cNvPr id="3" name="Subtítulo 2">
            <a:extLst>
              <a:ext uri="{FF2B5EF4-FFF2-40B4-BE49-F238E27FC236}">
                <a16:creationId xmlns:a16="http://schemas.microsoft.com/office/drawing/2014/main" id="{0036F194-8860-42AF-B820-F5E45106484B}"/>
              </a:ext>
            </a:extLst>
          </p:cNvPr>
          <p:cNvSpPr>
            <a:spLocks noGrp="1"/>
          </p:cNvSpPr>
          <p:nvPr>
            <p:ph type="subTitle" idx="1"/>
          </p:nvPr>
        </p:nvSpPr>
        <p:spPr>
          <a:xfrm>
            <a:off x="1562100" y="4280452"/>
            <a:ext cx="9070848" cy="858811"/>
          </a:xfrm>
        </p:spPr>
        <p:txBody>
          <a:bodyPr>
            <a:normAutofit/>
          </a:bodyPr>
          <a:lstStyle/>
          <a:p>
            <a:pPr algn="ctr"/>
            <a:r>
              <a:rPr lang="es-CL" sz="1600" dirty="0"/>
              <a:t>Expositora: Victoria </a:t>
            </a:r>
            <a:r>
              <a:rPr lang="es-CL" sz="1600" dirty="0" err="1"/>
              <a:t>Lueckel</a:t>
            </a:r>
            <a:endParaRPr lang="es-CL" sz="1600" dirty="0"/>
          </a:p>
          <a:p>
            <a:pPr algn="ctr"/>
            <a:r>
              <a:rPr lang="es-CL" sz="1600" dirty="0"/>
              <a:t>Sinóloga M.A</a:t>
            </a:r>
          </a:p>
          <a:p>
            <a:pPr algn="ctr"/>
            <a:r>
              <a:rPr lang="es-CL" sz="1600" dirty="0"/>
              <a:t>Friedrich Wilhelm </a:t>
            </a:r>
            <a:r>
              <a:rPr lang="es-CL" sz="1600" dirty="0" err="1"/>
              <a:t>Universität</a:t>
            </a:r>
            <a:r>
              <a:rPr lang="es-CL" sz="1600" dirty="0"/>
              <a:t> Bonn, Alemania</a:t>
            </a:r>
          </a:p>
          <a:p>
            <a:endParaRPr lang="es-CL" dirty="0"/>
          </a:p>
        </p:txBody>
      </p:sp>
    </p:spTree>
    <p:extLst>
      <p:ext uri="{BB962C8B-B14F-4D97-AF65-F5344CB8AC3E}">
        <p14:creationId xmlns:p14="http://schemas.microsoft.com/office/powerpoint/2010/main" val="3469428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45E33BD7-7E4A-463D-A94A-90181597A4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57945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F308BC4-80BB-4838-92B8-AB3DA0B0A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9451" y="237744"/>
            <a:ext cx="5377852"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25" name="Rectangle 24">
            <a:extLst>
              <a:ext uri="{FF2B5EF4-FFF2-40B4-BE49-F238E27FC236}">
                <a16:creationId xmlns:a16="http://schemas.microsoft.com/office/drawing/2014/main" id="{E8A5174C-92C7-4240-908A-FFAE04F49E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14041" y="374904"/>
            <a:ext cx="5106102" cy="6108192"/>
          </a:xfrm>
          <a:prstGeom prst="rect">
            <a:avLst/>
          </a:prstGeom>
          <a:solidFill>
            <a:schemeClr val="bg2"/>
          </a:solidFill>
          <a:ln w="6350" cap="sq" cmpd="sng" algn="ctr">
            <a:noFill/>
            <a:prstDash val="solid"/>
            <a:miter lim="800000"/>
          </a:ln>
          <a:effectLst/>
        </p:spPr>
      </p:sp>
      <p:sp>
        <p:nvSpPr>
          <p:cNvPr id="2" name="Título 1">
            <a:extLst>
              <a:ext uri="{FF2B5EF4-FFF2-40B4-BE49-F238E27FC236}">
                <a16:creationId xmlns:a16="http://schemas.microsoft.com/office/drawing/2014/main" id="{55912FD1-6FF2-4A50-B63A-E3433D462F33}"/>
              </a:ext>
            </a:extLst>
          </p:cNvPr>
          <p:cNvSpPr>
            <a:spLocks noGrp="1"/>
          </p:cNvSpPr>
          <p:nvPr>
            <p:ph type="title"/>
          </p:nvPr>
        </p:nvSpPr>
        <p:spPr>
          <a:xfrm>
            <a:off x="7064082" y="642594"/>
            <a:ext cx="4472921" cy="1371600"/>
          </a:xfrm>
        </p:spPr>
        <p:txBody>
          <a:bodyPr>
            <a:normAutofit/>
          </a:bodyPr>
          <a:lstStyle/>
          <a:p>
            <a:br>
              <a:rPr lang="es-CL" sz="1600" dirty="0"/>
            </a:br>
            <a:br>
              <a:rPr lang="es-CL" sz="1600" dirty="0"/>
            </a:br>
            <a:br>
              <a:rPr lang="es-CL" sz="1600" dirty="0"/>
            </a:br>
            <a:br>
              <a:rPr lang="es-CL" sz="1600" dirty="0"/>
            </a:br>
            <a:endParaRPr lang="es-CL" sz="1600" dirty="0"/>
          </a:p>
        </p:txBody>
      </p:sp>
      <p:pic>
        <p:nvPicPr>
          <p:cNvPr id="4" name="Imagen 3" descr="Imagen que contiene parado, mujer, llevar, sostener&#10;&#10;Descripción generada automáticamente">
            <a:extLst>
              <a:ext uri="{FF2B5EF4-FFF2-40B4-BE49-F238E27FC236}">
                <a16:creationId xmlns:a16="http://schemas.microsoft.com/office/drawing/2014/main" id="{70318D5A-47E5-4B1B-A80D-A9A9FBD64934}"/>
              </a:ext>
            </a:extLst>
          </p:cNvPr>
          <p:cNvPicPr>
            <a:picLocks noChangeAspect="1"/>
          </p:cNvPicPr>
          <p:nvPr/>
        </p:nvPicPr>
        <p:blipFill rotWithShape="1">
          <a:blip r:embed="rId2"/>
          <a:srcRect b="8821"/>
          <a:stretch/>
        </p:blipFill>
        <p:spPr>
          <a:xfrm>
            <a:off x="729238" y="233265"/>
            <a:ext cx="2332440" cy="3424336"/>
          </a:xfrm>
          <a:prstGeom prst="rect">
            <a:avLst/>
          </a:prstGeom>
        </p:spPr>
      </p:pic>
      <p:sp>
        <p:nvSpPr>
          <p:cNvPr id="27" name="Rectangle 26">
            <a:extLst>
              <a:ext uri="{FF2B5EF4-FFF2-40B4-BE49-F238E27FC236}">
                <a16:creationId xmlns:a16="http://schemas.microsoft.com/office/drawing/2014/main" id="{2B83C316-5844-4C19-B388-5DBEE733C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92243" y="239052"/>
            <a:ext cx="2722671" cy="24749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E18B9C1-F5AA-4D71-B9E4-0DFA86A73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3264" y="4154694"/>
            <a:ext cx="3324388" cy="2470041"/>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Marcador de contenido 4" descr="Un dibujo de una persona&#10;&#10;Descripción generada automáticamente con confianza baja">
            <a:extLst>
              <a:ext uri="{FF2B5EF4-FFF2-40B4-BE49-F238E27FC236}">
                <a16:creationId xmlns:a16="http://schemas.microsoft.com/office/drawing/2014/main" id="{3BF184FE-E1C0-4EC7-82AC-45173E9013CF}"/>
              </a:ext>
            </a:extLst>
          </p:cNvPr>
          <p:cNvPicPr>
            <a:picLocks noChangeAspect="1"/>
          </p:cNvPicPr>
          <p:nvPr/>
        </p:nvPicPr>
        <p:blipFill>
          <a:blip r:embed="rId3"/>
          <a:stretch>
            <a:fillRect/>
          </a:stretch>
        </p:blipFill>
        <p:spPr>
          <a:xfrm>
            <a:off x="4467660" y="2874858"/>
            <a:ext cx="1171836" cy="3749878"/>
          </a:xfrm>
          <a:prstGeom prst="rect">
            <a:avLst/>
          </a:prstGeom>
        </p:spPr>
      </p:pic>
      <p:sp>
        <p:nvSpPr>
          <p:cNvPr id="9" name="Content Placeholder 8">
            <a:extLst>
              <a:ext uri="{FF2B5EF4-FFF2-40B4-BE49-F238E27FC236}">
                <a16:creationId xmlns:a16="http://schemas.microsoft.com/office/drawing/2014/main" id="{35EDCD30-4753-4CC5-A827-2ED03BA2008A}"/>
              </a:ext>
            </a:extLst>
          </p:cNvPr>
          <p:cNvSpPr>
            <a:spLocks noGrp="1"/>
          </p:cNvSpPr>
          <p:nvPr>
            <p:ph idx="1"/>
          </p:nvPr>
        </p:nvSpPr>
        <p:spPr>
          <a:xfrm>
            <a:off x="7064082" y="2103120"/>
            <a:ext cx="4472922" cy="3931920"/>
          </a:xfrm>
        </p:spPr>
        <p:txBody>
          <a:bodyPr>
            <a:normAutofit/>
          </a:bodyPr>
          <a:lstStyle/>
          <a:p>
            <a:r>
              <a:rPr lang="en-US" sz="2400" dirty="0"/>
              <a:t>Las </a:t>
            </a:r>
            <a:r>
              <a:rPr lang="en-US" sz="2400" dirty="0" err="1"/>
              <a:t>mujeres</a:t>
            </a:r>
            <a:r>
              <a:rPr lang="en-US" sz="2400" dirty="0"/>
              <a:t> </a:t>
            </a:r>
            <a:r>
              <a:rPr lang="en-US" sz="2400" dirty="0" err="1"/>
              <a:t>durante</a:t>
            </a:r>
            <a:r>
              <a:rPr lang="en-US" sz="2400" dirty="0"/>
              <a:t> </a:t>
            </a:r>
            <a:r>
              <a:rPr lang="en-US" sz="2400" dirty="0" err="1"/>
              <a:t>el</a:t>
            </a:r>
            <a:r>
              <a:rPr lang="en-US" sz="2400" dirty="0"/>
              <a:t> </a:t>
            </a:r>
            <a:r>
              <a:rPr lang="en-US" sz="2400" dirty="0" err="1"/>
              <a:t>periodo</a:t>
            </a:r>
            <a:r>
              <a:rPr lang="en-US" sz="2400" dirty="0"/>
              <a:t> Song </a:t>
            </a:r>
            <a:r>
              <a:rPr lang="en-US" sz="2400" dirty="0" err="1"/>
              <a:t>usaban</a:t>
            </a:r>
            <a:r>
              <a:rPr lang="en-US" sz="2400" dirty="0"/>
              <a:t> </a:t>
            </a:r>
            <a:r>
              <a:rPr lang="en-US" sz="2400" dirty="0" err="1"/>
              <a:t>vestidos</a:t>
            </a:r>
            <a:r>
              <a:rPr lang="en-US" sz="2400" dirty="0"/>
              <a:t> largos, </a:t>
            </a:r>
            <a:r>
              <a:rPr lang="en-US" sz="2400" dirty="0" err="1"/>
              <a:t>blusas</a:t>
            </a:r>
            <a:r>
              <a:rPr lang="en-US" sz="2400" dirty="0"/>
              <a:t> </a:t>
            </a:r>
            <a:r>
              <a:rPr lang="en-US" sz="2400" dirty="0" err="1"/>
              <a:t>largas</a:t>
            </a:r>
            <a:r>
              <a:rPr lang="en-US" sz="2400" dirty="0"/>
              <a:t> hasta </a:t>
            </a:r>
            <a:r>
              <a:rPr lang="en-US" sz="2400" dirty="0" err="1"/>
              <a:t>debajo</a:t>
            </a:r>
            <a:r>
              <a:rPr lang="en-US" sz="2400" dirty="0"/>
              <a:t> de las </a:t>
            </a:r>
            <a:r>
              <a:rPr lang="en-US" sz="2400" dirty="0" err="1"/>
              <a:t>rodillas</a:t>
            </a:r>
            <a:r>
              <a:rPr lang="en-US" sz="2400" dirty="0"/>
              <a:t>. </a:t>
            </a:r>
          </a:p>
        </p:txBody>
      </p:sp>
    </p:spTree>
    <p:extLst>
      <p:ext uri="{BB962C8B-B14F-4D97-AF65-F5344CB8AC3E}">
        <p14:creationId xmlns:p14="http://schemas.microsoft.com/office/powerpoint/2010/main" val="3399037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5D28456-E73F-4C84-B532-EEF0ED1ED829}"/>
              </a:ext>
            </a:extLst>
          </p:cNvPr>
          <p:cNvSpPr>
            <a:spLocks noGrp="1"/>
          </p:cNvSpPr>
          <p:nvPr>
            <p:ph idx="1"/>
          </p:nvPr>
        </p:nvSpPr>
        <p:spPr/>
        <p:txBody>
          <a:bodyPr/>
          <a:lstStyle/>
          <a:p>
            <a:r>
              <a:rPr lang="es-CL"/>
              <a:t> </a:t>
            </a:r>
            <a:endParaRPr lang="es-CL" dirty="0"/>
          </a:p>
        </p:txBody>
      </p:sp>
      <p:sp>
        <p:nvSpPr>
          <p:cNvPr id="5" name="CuadroTexto 4">
            <a:extLst>
              <a:ext uri="{FF2B5EF4-FFF2-40B4-BE49-F238E27FC236}">
                <a16:creationId xmlns:a16="http://schemas.microsoft.com/office/drawing/2014/main" id="{9E6A463D-61DC-425F-ABFB-E1A5655A7427}"/>
              </a:ext>
            </a:extLst>
          </p:cNvPr>
          <p:cNvSpPr txBox="1"/>
          <p:nvPr/>
        </p:nvSpPr>
        <p:spPr>
          <a:xfrm>
            <a:off x="812867" y="1281357"/>
            <a:ext cx="6488265" cy="5262979"/>
          </a:xfrm>
          <a:prstGeom prst="rect">
            <a:avLst/>
          </a:prstGeom>
          <a:noFill/>
        </p:spPr>
        <p:txBody>
          <a:bodyPr wrap="square">
            <a:spAutoFit/>
          </a:bodyPr>
          <a:lstStyle/>
          <a:p>
            <a:endParaRPr lang="es-CL" sz="2400" dirty="0"/>
          </a:p>
          <a:p>
            <a:r>
              <a:rPr lang="es-CL" sz="2400" dirty="0"/>
              <a:t>Zhao murió en 1129 de camino a un puesto oficial. La muerte de su esposo fue un golpe cruel del que Li nunca se recuperó. Entonces dependía de ella mantener a salvo lo que quedaba de su colección. Li describió su vida de casada y la confusión de su huida en un Epílogo de la obra publicada póstumamente de su marido, </a:t>
            </a:r>
            <a:r>
              <a:rPr lang="es-CL" sz="2400" dirty="0" err="1"/>
              <a:t>Jīn</a:t>
            </a:r>
            <a:r>
              <a:rPr lang="es-CL" sz="2400" dirty="0"/>
              <a:t> </a:t>
            </a:r>
            <a:r>
              <a:rPr lang="es-CL" sz="2400" dirty="0" err="1"/>
              <a:t>Shí</a:t>
            </a:r>
            <a:r>
              <a:rPr lang="es-CL" sz="2400" dirty="0"/>
              <a:t> </a:t>
            </a:r>
            <a:r>
              <a:rPr lang="es-CL" sz="2400" dirty="0" err="1"/>
              <a:t>Lù</a:t>
            </a:r>
            <a:r>
              <a:rPr lang="es-CL" sz="2400" dirty="0"/>
              <a:t> (</a:t>
            </a:r>
            <a:r>
              <a:rPr lang="ja-JP" altLang="es-CL" sz="2400" dirty="0"/>
              <a:t>金石 錄</a:t>
            </a:r>
            <a:r>
              <a:rPr lang="es-CL" altLang="ja-JP" sz="2400" dirty="0"/>
              <a:t>). </a:t>
            </a:r>
            <a:r>
              <a:rPr lang="es-CL" sz="2400" dirty="0"/>
              <a:t>Su poesía anterior retrata sus días despreocupados como mujer de la alta sociedad, y está marcada por su elegancia.</a:t>
            </a:r>
          </a:p>
          <a:p>
            <a:r>
              <a:rPr lang="es-CL" sz="2400" dirty="0"/>
              <a:t> </a:t>
            </a:r>
          </a:p>
        </p:txBody>
      </p:sp>
      <p:sp>
        <p:nvSpPr>
          <p:cNvPr id="7" name="Título 6">
            <a:extLst>
              <a:ext uri="{FF2B5EF4-FFF2-40B4-BE49-F238E27FC236}">
                <a16:creationId xmlns:a16="http://schemas.microsoft.com/office/drawing/2014/main" id="{A729E390-2AF6-487F-ABA5-526949D0F1AC}"/>
              </a:ext>
            </a:extLst>
          </p:cNvPr>
          <p:cNvSpPr>
            <a:spLocks noGrp="1"/>
          </p:cNvSpPr>
          <p:nvPr>
            <p:ph type="title"/>
          </p:nvPr>
        </p:nvSpPr>
        <p:spPr bwMode="auto">
          <a:xfrm>
            <a:off x="1066799" y="822959"/>
            <a:ext cx="8921263" cy="916797"/>
          </a:xfrm>
        </p:spPr>
        <p:txBody>
          <a:bodyPr>
            <a:normAutofit fontScale="90000"/>
          </a:bodyPr>
          <a:lstStyle/>
          <a:p>
            <a:pPr algn="ctr"/>
            <a:r>
              <a:rPr lang="ja-JP" altLang="es-CL" sz="6600" dirty="0">
                <a:solidFill>
                  <a:schemeClr val="tx1">
                    <a:lumMod val="95000"/>
                  </a:schemeClr>
                </a:solidFill>
              </a:rPr>
              <a:t>趙明誠</a:t>
            </a:r>
            <a:r>
              <a:rPr lang="ja-JP" altLang="es-CL" sz="6600" dirty="0"/>
              <a:t> </a:t>
            </a:r>
            <a:endParaRPr lang="es-CL" sz="6600" dirty="0"/>
          </a:p>
        </p:txBody>
      </p:sp>
      <p:pic>
        <p:nvPicPr>
          <p:cNvPr id="4" name="Imagen 3" descr="Hombre con uniforme blanco&#10;&#10;Descripción generada automáticamente con confianza media">
            <a:extLst>
              <a:ext uri="{FF2B5EF4-FFF2-40B4-BE49-F238E27FC236}">
                <a16:creationId xmlns:a16="http://schemas.microsoft.com/office/drawing/2014/main" id="{31BC5359-6374-4864-9A58-24DA9183E054}"/>
              </a:ext>
            </a:extLst>
          </p:cNvPr>
          <p:cNvPicPr>
            <a:picLocks noChangeAspect="1"/>
          </p:cNvPicPr>
          <p:nvPr/>
        </p:nvPicPr>
        <p:blipFill>
          <a:blip r:embed="rId2"/>
          <a:stretch>
            <a:fillRect/>
          </a:stretch>
        </p:blipFill>
        <p:spPr>
          <a:xfrm>
            <a:off x="7792533" y="2570922"/>
            <a:ext cx="3100754" cy="3100754"/>
          </a:xfrm>
          <a:prstGeom prst="rect">
            <a:avLst/>
          </a:prstGeom>
        </p:spPr>
      </p:pic>
    </p:spTree>
    <p:extLst>
      <p:ext uri="{BB962C8B-B14F-4D97-AF65-F5344CB8AC3E}">
        <p14:creationId xmlns:p14="http://schemas.microsoft.com/office/powerpoint/2010/main" val="497396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 name="Rectangle 11">
            <a:extLst>
              <a:ext uri="{FF2B5EF4-FFF2-40B4-BE49-F238E27FC236}">
                <a16:creationId xmlns:a16="http://schemas.microsoft.com/office/drawing/2014/main" id="{E9603FDC-97A3-4133-8BBA-FBF76F8D7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4393" y="237744"/>
            <a:ext cx="7652977"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21" name="Rectangle 13">
            <a:extLst>
              <a:ext uri="{FF2B5EF4-FFF2-40B4-BE49-F238E27FC236}">
                <a16:creationId xmlns:a16="http://schemas.microsoft.com/office/drawing/2014/main" id="{6DBDB63B-9A0A-47CB-A777-1781C6FD34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553" y="374904"/>
            <a:ext cx="7340156"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A66D6347-7229-425B-BEB8-D2D7A09EFDBC}"/>
              </a:ext>
            </a:extLst>
          </p:cNvPr>
          <p:cNvSpPr>
            <a:spLocks noGrp="1"/>
          </p:cNvSpPr>
          <p:nvPr>
            <p:ph type="title"/>
          </p:nvPr>
        </p:nvSpPr>
        <p:spPr>
          <a:xfrm>
            <a:off x="868680" y="642593"/>
            <a:ext cx="6281928" cy="1744183"/>
          </a:xfrm>
        </p:spPr>
        <p:txBody>
          <a:bodyPr>
            <a:normAutofit/>
          </a:bodyPr>
          <a:lstStyle/>
          <a:p>
            <a:r>
              <a:rPr lang="es-CL" dirty="0"/>
              <a:t> </a:t>
            </a:r>
          </a:p>
        </p:txBody>
      </p:sp>
      <p:sp>
        <p:nvSpPr>
          <p:cNvPr id="3" name="Marcador de contenido 2">
            <a:extLst>
              <a:ext uri="{FF2B5EF4-FFF2-40B4-BE49-F238E27FC236}">
                <a16:creationId xmlns:a16="http://schemas.microsoft.com/office/drawing/2014/main" id="{8B8CF0FE-61D6-49E2-A0D7-B87B5FEF59F8}"/>
              </a:ext>
            </a:extLst>
          </p:cNvPr>
          <p:cNvSpPr>
            <a:spLocks noGrp="1"/>
          </p:cNvSpPr>
          <p:nvPr>
            <p:ph idx="1"/>
          </p:nvPr>
        </p:nvSpPr>
        <p:spPr>
          <a:xfrm>
            <a:off x="868680" y="1237957"/>
            <a:ext cx="6281928" cy="4797083"/>
          </a:xfrm>
        </p:spPr>
        <p:txBody>
          <a:bodyPr>
            <a:normAutofit/>
          </a:bodyPr>
          <a:lstStyle/>
          <a:p>
            <a:r>
              <a:rPr lang="es-MX" sz="2000" dirty="0"/>
              <a:t>Posteriormente, Li se instaló en Hangzhou, donde el gobierno </a:t>
            </a:r>
            <a:r>
              <a:rPr lang="es-MX" sz="2000" dirty="0" err="1"/>
              <a:t>Song</a:t>
            </a:r>
            <a:r>
              <a:rPr lang="es-MX" sz="2000" dirty="0"/>
              <a:t> hizo su nueva capital después de la guerra contra los </a:t>
            </a:r>
            <a:r>
              <a:rPr lang="es-MX" sz="2000" dirty="0" err="1"/>
              <a:t>Jurchens</a:t>
            </a:r>
            <a:r>
              <a:rPr lang="es-MX" sz="2000" dirty="0"/>
              <a:t>. Durante este período, continuó escribiendo poesía. También siguió trabajando para completar el libro </a:t>
            </a:r>
            <a:r>
              <a:rPr lang="es-MX" sz="2000" dirty="0" err="1"/>
              <a:t>Jīn</a:t>
            </a:r>
            <a:r>
              <a:rPr lang="es-MX" sz="2000" dirty="0"/>
              <a:t> </a:t>
            </a:r>
            <a:r>
              <a:rPr lang="es-MX" sz="2000" dirty="0" err="1"/>
              <a:t>Shí</a:t>
            </a:r>
            <a:r>
              <a:rPr lang="es-MX" sz="2000" dirty="0"/>
              <a:t> </a:t>
            </a:r>
            <a:r>
              <a:rPr lang="es-MX" sz="2000" dirty="0" err="1"/>
              <a:t>Lù</a:t>
            </a:r>
            <a:r>
              <a:rPr lang="es-MX" sz="2000" dirty="0"/>
              <a:t>, que fue escrito originalmente por Zhao </a:t>
            </a:r>
            <a:r>
              <a:rPr lang="es-MX" sz="2000" dirty="0" err="1"/>
              <a:t>Mingcheng</a:t>
            </a:r>
            <a:r>
              <a:rPr lang="es-MX" sz="2000" dirty="0"/>
              <a:t>.</a:t>
            </a:r>
          </a:p>
          <a:p>
            <a:r>
              <a:rPr lang="es-CL" sz="2000" dirty="0"/>
              <a:t>El libro trataba principalmente de la caligrafía en el bronce y las piedras: también menciona los documentos que Li y Zhao recopilaron y vieron durante el período temprano. </a:t>
            </a:r>
          </a:p>
        </p:txBody>
      </p:sp>
      <p:pic>
        <p:nvPicPr>
          <p:cNvPr id="7" name="Imagen 6" descr="Imagen que contiene parado, elefante, tabla, florero&#10;&#10;Descripción generada automáticamente">
            <a:extLst>
              <a:ext uri="{FF2B5EF4-FFF2-40B4-BE49-F238E27FC236}">
                <a16:creationId xmlns:a16="http://schemas.microsoft.com/office/drawing/2014/main" id="{5CF9B33A-0E5A-4089-9C47-7D6726440377}"/>
              </a:ext>
            </a:extLst>
          </p:cNvPr>
          <p:cNvPicPr>
            <a:picLocks noChangeAspect="1"/>
          </p:cNvPicPr>
          <p:nvPr/>
        </p:nvPicPr>
        <p:blipFill rotWithShape="1">
          <a:blip r:embed="rId2"/>
          <a:srcRect l="3952" r="6391"/>
          <a:stretch/>
        </p:blipFill>
        <p:spPr>
          <a:xfrm>
            <a:off x="7837371" y="237744"/>
            <a:ext cx="4124416" cy="6382512"/>
          </a:xfrm>
          <a:prstGeom prst="rect">
            <a:avLst/>
          </a:prstGeom>
        </p:spPr>
      </p:pic>
    </p:spTree>
    <p:extLst>
      <p:ext uri="{BB962C8B-B14F-4D97-AF65-F5344CB8AC3E}">
        <p14:creationId xmlns:p14="http://schemas.microsoft.com/office/powerpoint/2010/main" val="3825899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0CA56F-9071-4414-9BE7-2E90AEB9542F}"/>
              </a:ext>
            </a:extLst>
          </p:cNvPr>
          <p:cNvSpPr>
            <a:spLocks noGrp="1"/>
          </p:cNvSpPr>
          <p:nvPr>
            <p:ph type="title"/>
          </p:nvPr>
        </p:nvSpPr>
        <p:spPr>
          <a:xfrm>
            <a:off x="1066800" y="642594"/>
            <a:ext cx="10058400" cy="1371600"/>
          </a:xfrm>
        </p:spPr>
        <p:txBody>
          <a:bodyPr>
            <a:normAutofit/>
          </a:bodyPr>
          <a:lstStyle/>
          <a:p>
            <a:endParaRPr lang="es-CL" dirty="0"/>
          </a:p>
        </p:txBody>
      </p:sp>
      <p:sp>
        <p:nvSpPr>
          <p:cNvPr id="3" name="Marcador de contenido 2">
            <a:extLst>
              <a:ext uri="{FF2B5EF4-FFF2-40B4-BE49-F238E27FC236}">
                <a16:creationId xmlns:a16="http://schemas.microsoft.com/office/drawing/2014/main" id="{B66C746D-9466-4A85-B580-082224E38DA9}"/>
              </a:ext>
            </a:extLst>
          </p:cNvPr>
          <p:cNvSpPr>
            <a:spLocks noGrp="1"/>
          </p:cNvSpPr>
          <p:nvPr>
            <p:ph idx="1"/>
          </p:nvPr>
        </p:nvSpPr>
        <p:spPr>
          <a:xfrm>
            <a:off x="1066800" y="2103120"/>
            <a:ext cx="6485467" cy="3931920"/>
          </a:xfrm>
        </p:spPr>
        <p:txBody>
          <a:bodyPr>
            <a:normAutofit/>
          </a:bodyPr>
          <a:lstStyle/>
          <a:p>
            <a:r>
              <a:rPr lang="es-CL" sz="2400"/>
              <a:t>En el verano de 1132, Li Qingzhao se casó con Zhāng Rǔzhōu </a:t>
            </a:r>
            <a:r>
              <a:rPr lang="ja-JP" altLang="es-CL" sz="2400"/>
              <a:t>張汝 舟</a:t>
            </a:r>
            <a:r>
              <a:rPr lang="es-CL" altLang="ja-JP" sz="2400"/>
              <a:t>, </a:t>
            </a:r>
            <a:r>
              <a:rPr lang="es-CL" sz="2400"/>
              <a:t>pero solicitó el divorcio tres meses después y también denunció a Zhang Ruzhou por malversación de fondos estatales.</a:t>
            </a:r>
          </a:p>
          <a:p>
            <a:r>
              <a:rPr lang="es-MX" sz="2400"/>
              <a:t>Aunque Zhang Ruzhou fue condenado, por lo que la acusación estaba bien fundada, Li Qingzhao también fue condenado a dos años de prisión.</a:t>
            </a:r>
            <a:endParaRPr lang="es-MX" sz="2400" dirty="0"/>
          </a:p>
        </p:txBody>
      </p:sp>
      <p:pic>
        <p:nvPicPr>
          <p:cNvPr id="5" name="Imagen 4">
            <a:extLst>
              <a:ext uri="{FF2B5EF4-FFF2-40B4-BE49-F238E27FC236}">
                <a16:creationId xmlns:a16="http://schemas.microsoft.com/office/drawing/2014/main" id="{614A8E2C-1257-4BBF-AD31-83E2CC9D32A4}"/>
              </a:ext>
            </a:extLst>
          </p:cNvPr>
          <p:cNvPicPr>
            <a:picLocks noChangeAspect="1"/>
          </p:cNvPicPr>
          <p:nvPr/>
        </p:nvPicPr>
        <p:blipFill rotWithShape="1">
          <a:blip r:embed="rId2"/>
          <a:srcRect l="30123" r="10813" b="-2"/>
          <a:stretch/>
        </p:blipFill>
        <p:spPr>
          <a:xfrm>
            <a:off x="8020571" y="2161488"/>
            <a:ext cx="3019646" cy="3632643"/>
          </a:xfrm>
          <a:prstGeom prst="rect">
            <a:avLst/>
          </a:prstGeom>
        </p:spPr>
      </p:pic>
    </p:spTree>
    <p:extLst>
      <p:ext uri="{BB962C8B-B14F-4D97-AF65-F5344CB8AC3E}">
        <p14:creationId xmlns:p14="http://schemas.microsoft.com/office/powerpoint/2010/main" val="3010050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84D4FB-7891-4A5C-85CE-9E10CBCD8BD6}"/>
              </a:ext>
            </a:extLst>
          </p:cNvPr>
          <p:cNvSpPr>
            <a:spLocks noGrp="1"/>
          </p:cNvSpPr>
          <p:nvPr>
            <p:ph type="title"/>
          </p:nvPr>
        </p:nvSpPr>
        <p:spPr>
          <a:xfrm>
            <a:off x="6314384" y="642594"/>
            <a:ext cx="4810815" cy="1371600"/>
          </a:xfrm>
        </p:spPr>
        <p:txBody>
          <a:bodyPr>
            <a:normAutofit/>
          </a:bodyPr>
          <a:lstStyle/>
          <a:p>
            <a:r>
              <a:rPr lang="es-CL" dirty="0"/>
              <a:t> </a:t>
            </a:r>
          </a:p>
        </p:txBody>
      </p:sp>
      <p:sp>
        <p:nvSpPr>
          <p:cNvPr id="10" name="Rectangle 9">
            <a:extLst>
              <a:ext uri="{FF2B5EF4-FFF2-40B4-BE49-F238E27FC236}">
                <a16:creationId xmlns:a16="http://schemas.microsoft.com/office/drawing/2014/main" id="{2A4D183E-A455-400F-B558-5EF3C42F6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solidFill>
            <a:schemeClr val="tx2"/>
          </a:solidFill>
          <a:ln w="6350" cap="sq" cmpd="sng" algn="ctr">
            <a:noFill/>
            <a:prstDash val="solid"/>
            <a:miter lim="800000"/>
          </a:ln>
          <a:effectLst/>
        </p:spPr>
      </p:sp>
      <p:sp>
        <p:nvSpPr>
          <p:cNvPr id="12" name="Rectangle 11">
            <a:extLst>
              <a:ext uri="{FF2B5EF4-FFF2-40B4-BE49-F238E27FC236}">
                <a16:creationId xmlns:a16="http://schemas.microsoft.com/office/drawing/2014/main" id="{46EC6A0A-8EDD-4CAD-8301-B0613EFB6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2175" y="1005675"/>
            <a:ext cx="4800601" cy="4870174"/>
          </a:xfrm>
          <a:prstGeom prst="rect">
            <a:avLst/>
          </a:prstGeom>
          <a:solidFill>
            <a:schemeClr val="tx1"/>
          </a:solidFill>
          <a:ln w="6350" cap="sq" cmpd="sng" algn="ctr">
            <a:noFill/>
            <a:prstDash val="solid"/>
            <a:miter lim="800000"/>
          </a:ln>
          <a:effectLst/>
        </p:spPr>
      </p:sp>
      <p:pic>
        <p:nvPicPr>
          <p:cNvPr id="5" name="Imagen 4" descr="Un dibujo de una persona&#10;&#10;Descripción generada automáticamente con confianza baja">
            <a:extLst>
              <a:ext uri="{FF2B5EF4-FFF2-40B4-BE49-F238E27FC236}">
                <a16:creationId xmlns:a16="http://schemas.microsoft.com/office/drawing/2014/main" id="{A3CDC244-2208-4DFB-A96E-748DE2EEC02D}"/>
              </a:ext>
            </a:extLst>
          </p:cNvPr>
          <p:cNvPicPr>
            <a:picLocks noChangeAspect="1"/>
          </p:cNvPicPr>
          <p:nvPr/>
        </p:nvPicPr>
        <p:blipFill rotWithShape="1">
          <a:blip r:embed="rId2"/>
          <a:srcRect l="9526" r="19391" b="2"/>
          <a:stretch/>
        </p:blipFill>
        <p:spPr>
          <a:xfrm>
            <a:off x="1304515" y="1328394"/>
            <a:ext cx="4188221" cy="4227415"/>
          </a:xfrm>
          <a:prstGeom prst="rect">
            <a:avLst/>
          </a:prstGeom>
        </p:spPr>
      </p:pic>
      <p:sp>
        <p:nvSpPr>
          <p:cNvPr id="3" name="Marcador de contenido 2">
            <a:extLst>
              <a:ext uri="{FF2B5EF4-FFF2-40B4-BE49-F238E27FC236}">
                <a16:creationId xmlns:a16="http://schemas.microsoft.com/office/drawing/2014/main" id="{70FF4410-B7E9-4C22-80B1-93FA213F6138}"/>
              </a:ext>
            </a:extLst>
          </p:cNvPr>
          <p:cNvSpPr>
            <a:spLocks noGrp="1"/>
          </p:cNvSpPr>
          <p:nvPr>
            <p:ph idx="1"/>
          </p:nvPr>
        </p:nvSpPr>
        <p:spPr>
          <a:xfrm>
            <a:off x="6105116" y="1005675"/>
            <a:ext cx="4909887" cy="5029365"/>
          </a:xfrm>
        </p:spPr>
        <p:txBody>
          <a:bodyPr>
            <a:normAutofit/>
          </a:bodyPr>
          <a:lstStyle/>
          <a:p>
            <a:pPr>
              <a:lnSpc>
                <a:spcPct val="90000"/>
              </a:lnSpc>
            </a:pPr>
            <a:r>
              <a:rPr lang="es-MX" sz="2000" dirty="0"/>
              <a:t>Desde el final de la dinastía </a:t>
            </a:r>
            <a:r>
              <a:rPr lang="es-MX" sz="2000" dirty="0" err="1"/>
              <a:t>Song</a:t>
            </a:r>
            <a:r>
              <a:rPr lang="es-MX" sz="2000" dirty="0"/>
              <a:t> hasta el siglo XX, el segundo matrimonio de Li </a:t>
            </a:r>
            <a:r>
              <a:rPr lang="es-MX" sz="2000" dirty="0" err="1"/>
              <a:t>Qingzhao</a:t>
            </a:r>
            <a:r>
              <a:rPr lang="es-MX" sz="2000" dirty="0"/>
              <a:t> no fue mencionado y negado. La carta fue etiquetada como una falsificación escrita por enemigos o personas envidiosas para dañar su reputación.</a:t>
            </a:r>
          </a:p>
          <a:p>
            <a:pPr>
              <a:lnSpc>
                <a:spcPct val="90000"/>
              </a:lnSpc>
            </a:pPr>
            <a:r>
              <a:rPr lang="es-MX" sz="2000" dirty="0"/>
              <a:t>Sin embargo, hay al menos siete fuentes independientes del período </a:t>
            </a:r>
            <a:r>
              <a:rPr lang="es-MX" sz="2000" dirty="0" err="1"/>
              <a:t>Song</a:t>
            </a:r>
            <a:r>
              <a:rPr lang="es-MX" sz="2000" dirty="0"/>
              <a:t> que mencionan el matrimonio de Zhang </a:t>
            </a:r>
            <a:r>
              <a:rPr lang="es-MX" sz="2000" dirty="0" err="1"/>
              <a:t>Ruzhou</a:t>
            </a:r>
            <a:r>
              <a:rPr lang="es-MX" sz="2000" dirty="0"/>
              <a:t>, algunas de ellas de contemporáneos de Li </a:t>
            </a:r>
            <a:r>
              <a:rPr lang="es-MX" sz="2000" dirty="0" err="1"/>
              <a:t>Qingzhao</a:t>
            </a:r>
            <a:r>
              <a:rPr lang="es-MX" sz="2000" dirty="0"/>
              <a:t>; la carta se conserva en al menos dos fuentes. Hoy en día se asume generalmente que tuvo lugar el segundo matrimonio.</a:t>
            </a:r>
            <a:endParaRPr lang="es-CL" sz="2000" dirty="0"/>
          </a:p>
        </p:txBody>
      </p:sp>
    </p:spTree>
    <p:extLst>
      <p:ext uri="{BB962C8B-B14F-4D97-AF65-F5344CB8AC3E}">
        <p14:creationId xmlns:p14="http://schemas.microsoft.com/office/powerpoint/2010/main" val="3997620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0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9"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20"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3" name="Marcador de contenido 2">
            <a:extLst>
              <a:ext uri="{FF2B5EF4-FFF2-40B4-BE49-F238E27FC236}">
                <a16:creationId xmlns:a16="http://schemas.microsoft.com/office/drawing/2014/main" id="{FCD291F6-B53F-4257-AC52-4A1CE2A2E309}"/>
              </a:ext>
            </a:extLst>
          </p:cNvPr>
          <p:cNvSpPr>
            <a:spLocks noGrp="1"/>
          </p:cNvSpPr>
          <p:nvPr>
            <p:ph idx="1"/>
          </p:nvPr>
        </p:nvSpPr>
        <p:spPr>
          <a:xfrm>
            <a:off x="1440519" y="1420706"/>
            <a:ext cx="5514758" cy="4016587"/>
          </a:xfrm>
        </p:spPr>
        <p:txBody>
          <a:bodyPr anchor="ctr">
            <a:normAutofit/>
          </a:bodyPr>
          <a:lstStyle/>
          <a:p>
            <a:pPr>
              <a:lnSpc>
                <a:spcPct val="90000"/>
              </a:lnSpc>
            </a:pPr>
            <a:r>
              <a:rPr lang="es-MX" dirty="0">
                <a:solidFill>
                  <a:schemeClr val="tx1">
                    <a:lumMod val="75000"/>
                    <a:lumOff val="25000"/>
                  </a:schemeClr>
                </a:solidFill>
              </a:rPr>
              <a:t>Solo se sabe que sobreviven alrededor de un centenar de sus poemas, la mayoría en forma </a:t>
            </a:r>
            <a:r>
              <a:rPr lang="es-MX" dirty="0" err="1">
                <a:solidFill>
                  <a:schemeClr val="tx1">
                    <a:lumMod val="75000"/>
                    <a:lumOff val="25000"/>
                  </a:schemeClr>
                </a:solidFill>
              </a:rPr>
              <a:t>ci</a:t>
            </a:r>
            <a:r>
              <a:rPr lang="es-MX" dirty="0">
                <a:solidFill>
                  <a:schemeClr val="tx1">
                    <a:lumMod val="75000"/>
                    <a:lumOff val="25000"/>
                  </a:schemeClr>
                </a:solidFill>
              </a:rPr>
              <a:t> y rastreando sus diversas fortunas en la vida. También han sobrevivido algunos poemas en forma </a:t>
            </a:r>
            <a:r>
              <a:rPr lang="es-MX" dirty="0" err="1">
                <a:solidFill>
                  <a:schemeClr val="tx1">
                    <a:lumMod val="75000"/>
                    <a:lumOff val="25000"/>
                  </a:schemeClr>
                </a:solidFill>
              </a:rPr>
              <a:t>shi</a:t>
            </a:r>
            <a:r>
              <a:rPr lang="es-MX" dirty="0">
                <a:solidFill>
                  <a:schemeClr val="tx1">
                    <a:lumMod val="75000"/>
                    <a:lumOff val="25000"/>
                  </a:schemeClr>
                </a:solidFill>
              </a:rPr>
              <a:t>, el Epílogo y un estudio de la forma cíclica de la poesía. </a:t>
            </a:r>
          </a:p>
          <a:p>
            <a:pPr>
              <a:lnSpc>
                <a:spcPct val="90000"/>
              </a:lnSpc>
            </a:pPr>
            <a:r>
              <a:rPr lang="es-CL" dirty="0">
                <a:solidFill>
                  <a:schemeClr val="tx1">
                    <a:lumMod val="75000"/>
                    <a:lumOff val="25000"/>
                  </a:schemeClr>
                </a:solidFill>
              </a:rPr>
              <a:t>Durante el período inicial, la mayoría de sus poemas estaban relacionados con sus sentimientos como doncella. Eran más como poemas de amor. Después de su traslado al sur, estuvieron estrechamente vinculados con su odio por la guerra contra los </a:t>
            </a:r>
            <a:r>
              <a:rPr lang="es-CL" dirty="0" err="1">
                <a:solidFill>
                  <a:schemeClr val="tx1">
                    <a:lumMod val="75000"/>
                    <a:lumOff val="25000"/>
                  </a:schemeClr>
                </a:solidFill>
              </a:rPr>
              <a:t>Jurchens</a:t>
            </a:r>
            <a:r>
              <a:rPr lang="es-CL" dirty="0">
                <a:solidFill>
                  <a:schemeClr val="tx1">
                    <a:lumMod val="75000"/>
                    <a:lumOff val="25000"/>
                  </a:schemeClr>
                </a:solidFill>
              </a:rPr>
              <a:t> y su patriotismo. </a:t>
            </a: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6" name="Imagen 5">
            <a:extLst>
              <a:ext uri="{FF2B5EF4-FFF2-40B4-BE49-F238E27FC236}">
                <a16:creationId xmlns:a16="http://schemas.microsoft.com/office/drawing/2014/main" id="{AEA9AF57-AE43-4BF1-9421-746C9C53D4A5}"/>
              </a:ext>
            </a:extLst>
          </p:cNvPr>
          <p:cNvPicPr>
            <a:picLocks noChangeAspect="1"/>
          </p:cNvPicPr>
          <p:nvPr/>
        </p:nvPicPr>
        <p:blipFill>
          <a:blip r:embed="rId3"/>
          <a:stretch>
            <a:fillRect/>
          </a:stretch>
        </p:blipFill>
        <p:spPr>
          <a:xfrm>
            <a:off x="7337061" y="2211871"/>
            <a:ext cx="3662314" cy="2743200"/>
          </a:xfrm>
          <a:prstGeom prst="rect">
            <a:avLst/>
          </a:prstGeom>
        </p:spPr>
      </p:pic>
    </p:spTree>
    <p:extLst>
      <p:ext uri="{BB962C8B-B14F-4D97-AF65-F5344CB8AC3E}">
        <p14:creationId xmlns:p14="http://schemas.microsoft.com/office/powerpoint/2010/main" val="4058931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192707B-B929-41A7-9B41-E959A1C689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n 4" descr="Calendario&#10;&#10;Descripción generada automáticamente">
            <a:extLst>
              <a:ext uri="{FF2B5EF4-FFF2-40B4-BE49-F238E27FC236}">
                <a16:creationId xmlns:a16="http://schemas.microsoft.com/office/drawing/2014/main" id="{4EAE9609-AF1F-4536-8000-828251F6A15C}"/>
              </a:ext>
            </a:extLst>
          </p:cNvPr>
          <p:cNvPicPr>
            <a:picLocks noChangeAspect="1"/>
          </p:cNvPicPr>
          <p:nvPr/>
        </p:nvPicPr>
        <p:blipFill rotWithShape="1">
          <a:blip r:embed="rId2">
            <a:alphaModFix amt="35000"/>
          </a:blip>
          <a:srcRect b="5462"/>
          <a:stretch/>
        </p:blipFill>
        <p:spPr>
          <a:xfrm>
            <a:off x="20" y="39766"/>
            <a:ext cx="12191980" cy="6857990"/>
          </a:xfrm>
          <a:prstGeom prst="rect">
            <a:avLst/>
          </a:prstGeom>
        </p:spPr>
      </p:pic>
      <p:sp>
        <p:nvSpPr>
          <p:cNvPr id="2" name="Título 1">
            <a:extLst>
              <a:ext uri="{FF2B5EF4-FFF2-40B4-BE49-F238E27FC236}">
                <a16:creationId xmlns:a16="http://schemas.microsoft.com/office/drawing/2014/main" id="{EE4DF2EE-E873-4258-AC58-E3D52F83A8FD}"/>
              </a:ext>
            </a:extLst>
          </p:cNvPr>
          <p:cNvSpPr>
            <a:spLocks noGrp="1"/>
          </p:cNvSpPr>
          <p:nvPr>
            <p:ph type="title"/>
          </p:nvPr>
        </p:nvSpPr>
        <p:spPr>
          <a:xfrm>
            <a:off x="1066800" y="642594"/>
            <a:ext cx="10058400" cy="1371600"/>
          </a:xfrm>
        </p:spPr>
        <p:txBody>
          <a:bodyPr>
            <a:normAutofit/>
          </a:bodyPr>
          <a:lstStyle/>
          <a:p>
            <a:r>
              <a:rPr lang="es-CL" dirty="0"/>
              <a:t> </a:t>
            </a:r>
          </a:p>
        </p:txBody>
      </p:sp>
      <p:sp>
        <p:nvSpPr>
          <p:cNvPr id="3" name="Marcador de contenido 2">
            <a:extLst>
              <a:ext uri="{FF2B5EF4-FFF2-40B4-BE49-F238E27FC236}">
                <a16:creationId xmlns:a16="http://schemas.microsoft.com/office/drawing/2014/main" id="{5F5EBE22-7381-4F13-AFD6-A0078B1985FB}"/>
              </a:ext>
            </a:extLst>
          </p:cNvPr>
          <p:cNvSpPr>
            <a:spLocks noGrp="1"/>
          </p:cNvSpPr>
          <p:nvPr>
            <p:ph idx="1"/>
          </p:nvPr>
        </p:nvSpPr>
        <p:spPr>
          <a:xfrm>
            <a:off x="1066800" y="2103120"/>
            <a:ext cx="10058400" cy="3931920"/>
          </a:xfrm>
        </p:spPr>
        <p:txBody>
          <a:bodyPr>
            <a:normAutofit/>
          </a:bodyPr>
          <a:lstStyle/>
          <a:p>
            <a:pPr marL="0" indent="0">
              <a:buNone/>
            </a:pPr>
            <a:r>
              <a:rPr lang="es-CL" u="sng"/>
              <a:t>Obras</a:t>
            </a:r>
          </a:p>
          <a:p>
            <a:r>
              <a:rPr lang="es-MX" dirty="0"/>
              <a:t>Solo ha sobrevivido una pequeña parte del trabajo de Li </a:t>
            </a:r>
            <a:r>
              <a:rPr lang="es-MX" dirty="0" err="1"/>
              <a:t>Qingzhao</a:t>
            </a:r>
            <a:r>
              <a:rPr lang="es-MX" dirty="0"/>
              <a:t>. En el caso de la carta a </a:t>
            </a:r>
            <a:r>
              <a:rPr lang="es-MX" dirty="0" err="1"/>
              <a:t>Qi</a:t>
            </a:r>
            <a:r>
              <a:rPr lang="es-MX" dirty="0"/>
              <a:t> </a:t>
            </a:r>
            <a:r>
              <a:rPr lang="es-MX" dirty="0" err="1"/>
              <a:t>Chongli</a:t>
            </a:r>
            <a:r>
              <a:rPr lang="es-MX" dirty="0"/>
              <a:t> y de 30–50 poemas Ci, su autoría no se considera segura. Se le atribuyen 79 poemas Ci, 18 poemas Shi, algunos con contenido político, un poema Fu, algunos versos y fragmentos individuales, así como cinco textos en prosa:</a:t>
            </a:r>
            <a:endParaRPr lang="es-CL" dirty="0"/>
          </a:p>
          <a:p>
            <a:r>
              <a:rPr lang="es-CL" dirty="0"/>
              <a:t>1. el </a:t>
            </a:r>
            <a:r>
              <a:rPr lang="es-CL" dirty="0" err="1"/>
              <a:t>Cílùn</a:t>
            </a:r>
            <a:r>
              <a:rPr lang="es-CL" dirty="0"/>
              <a:t> 《</a:t>
            </a:r>
            <a:r>
              <a:rPr lang="ja-JP" altLang="es-CL" dirty="0"/>
              <a:t>詞 論</a:t>
            </a:r>
            <a:r>
              <a:rPr lang="es-CL" altLang="ja-JP" dirty="0"/>
              <a:t>》, </a:t>
            </a:r>
            <a:r>
              <a:rPr lang="es-CL" dirty="0"/>
              <a:t>la poética de Ci-</a:t>
            </a:r>
            <a:r>
              <a:rPr lang="es-CL" dirty="0" err="1"/>
              <a:t>lyric</a:t>
            </a:r>
            <a:r>
              <a:rPr lang="es-CL" dirty="0"/>
              <a:t>,</a:t>
            </a:r>
          </a:p>
          <a:p>
            <a:r>
              <a:rPr lang="es-CL" dirty="0"/>
              <a:t>2. la carta a </a:t>
            </a:r>
            <a:r>
              <a:rPr lang="es-CL" dirty="0" err="1"/>
              <a:t>Qí</a:t>
            </a:r>
            <a:r>
              <a:rPr lang="es-CL" dirty="0"/>
              <a:t> </a:t>
            </a:r>
            <a:r>
              <a:rPr lang="es-CL" dirty="0" err="1"/>
              <a:t>Chónglǐ</a:t>
            </a:r>
            <a:r>
              <a:rPr lang="es-CL" dirty="0"/>
              <a:t> </a:t>
            </a:r>
            <a:r>
              <a:rPr lang="ja-JP" altLang="es-CL" dirty="0"/>
              <a:t>綦 崇礼</a:t>
            </a:r>
            <a:r>
              <a:rPr lang="es-CL" altLang="ja-JP" dirty="0"/>
              <a:t>,</a:t>
            </a:r>
          </a:p>
          <a:p>
            <a:r>
              <a:rPr lang="es-CL" altLang="ja-JP" dirty="0"/>
              <a:t>3. </a:t>
            </a:r>
            <a:r>
              <a:rPr lang="es-CL" dirty="0"/>
              <a:t>el </a:t>
            </a:r>
            <a:r>
              <a:rPr lang="es-CL" dirty="0" err="1"/>
              <a:t>Dámǎtújīng</a:t>
            </a:r>
            <a:r>
              <a:rPr lang="es-CL" dirty="0"/>
              <a:t> 《</a:t>
            </a:r>
            <a:r>
              <a:rPr lang="ja-JP" altLang="es-CL" dirty="0"/>
              <a:t>打 馬 圖 經</a:t>
            </a:r>
            <a:r>
              <a:rPr lang="es-CL" altLang="ja-JP" dirty="0"/>
              <a:t>》, </a:t>
            </a:r>
            <a:r>
              <a:rPr lang="es-CL" dirty="0"/>
              <a:t>el tratado sobre el "juego de los caballos",</a:t>
            </a:r>
          </a:p>
          <a:p>
            <a:r>
              <a:rPr lang="es-CL" dirty="0"/>
              <a:t>4. el </a:t>
            </a:r>
            <a:r>
              <a:rPr lang="es-CL" dirty="0" err="1"/>
              <a:t>Dámǎtújīng</a:t>
            </a:r>
            <a:r>
              <a:rPr lang="es-CL" dirty="0"/>
              <a:t> </a:t>
            </a:r>
            <a:r>
              <a:rPr lang="es-CL" dirty="0" err="1"/>
              <a:t>Xù</a:t>
            </a:r>
            <a:r>
              <a:rPr lang="es-CL" dirty="0"/>
              <a:t> 《</a:t>
            </a:r>
            <a:r>
              <a:rPr lang="ja-JP" altLang="es-CL" dirty="0"/>
              <a:t>打 馬 圖 經 序</a:t>
            </a:r>
            <a:r>
              <a:rPr lang="es-CL" altLang="ja-JP" dirty="0"/>
              <a:t>》, </a:t>
            </a:r>
            <a:r>
              <a:rPr lang="es-CL" dirty="0"/>
              <a:t>el prefacio autobiográfico asociado, y</a:t>
            </a:r>
          </a:p>
          <a:p>
            <a:r>
              <a:rPr lang="es-CL" dirty="0"/>
              <a:t>5. el </a:t>
            </a:r>
            <a:r>
              <a:rPr lang="es-CL" dirty="0" err="1"/>
              <a:t>Jīnshílù</a:t>
            </a:r>
            <a:r>
              <a:rPr lang="es-CL" dirty="0"/>
              <a:t> </a:t>
            </a:r>
            <a:r>
              <a:rPr lang="es-CL" dirty="0" err="1"/>
              <a:t>Hòuxù</a:t>
            </a:r>
            <a:r>
              <a:rPr lang="es-CL" dirty="0"/>
              <a:t> 《</a:t>
            </a:r>
            <a:r>
              <a:rPr lang="ja-JP" altLang="es-CL" dirty="0"/>
              <a:t>金石 錄 後 序</a:t>
            </a:r>
            <a:r>
              <a:rPr lang="es-CL" altLang="ja-JP" dirty="0"/>
              <a:t>》, </a:t>
            </a:r>
            <a:r>
              <a:rPr lang="es-CL" dirty="0"/>
              <a:t>el "Prólogo posterior al Catálogo de inscripciones en bronce y piedra".</a:t>
            </a:r>
          </a:p>
        </p:txBody>
      </p:sp>
      <p:sp>
        <p:nvSpPr>
          <p:cNvPr id="12" name="Rectangle 11">
            <a:extLst>
              <a:ext uri="{FF2B5EF4-FFF2-40B4-BE49-F238E27FC236}">
                <a16:creationId xmlns:a16="http://schemas.microsoft.com/office/drawing/2014/main" id="{8FB4235C-4505-46C7-AD8F-8769A1972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noFill/>
          <a:ln w="6350" cap="sq" cmpd="sng" algn="ctr">
            <a:solidFill>
              <a:schemeClr val="tx1"/>
            </a:solidFill>
            <a:prstDash val="solid"/>
            <a:miter lim="800000"/>
          </a:ln>
          <a:effectLst>
            <a:softEdge rad="0"/>
          </a:effectLst>
        </p:spPr>
      </p:sp>
    </p:spTree>
    <p:extLst>
      <p:ext uri="{BB962C8B-B14F-4D97-AF65-F5344CB8AC3E}">
        <p14:creationId xmlns:p14="http://schemas.microsoft.com/office/powerpoint/2010/main" val="3755963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 name="Rectangle 9">
            <a:extLst>
              <a:ext uri="{FF2B5EF4-FFF2-40B4-BE49-F238E27FC236}">
                <a16:creationId xmlns:a16="http://schemas.microsoft.com/office/drawing/2014/main" id="{23FB29C5-9E32-4F49-A689-B10EE31E5B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0"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1"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solidFill>
            <a:schemeClr val="bg2"/>
          </a:solidFill>
          <a:ln w="9525" cap="sq" cmpd="sng" algn="ctr">
            <a:noFill/>
            <a:prstDash val="solid"/>
            <a:miter lim="800000"/>
          </a:ln>
          <a:effectLst/>
        </p:spPr>
      </p:sp>
      <p:sp>
        <p:nvSpPr>
          <p:cNvPr id="2" name="Título 1">
            <a:extLst>
              <a:ext uri="{FF2B5EF4-FFF2-40B4-BE49-F238E27FC236}">
                <a16:creationId xmlns:a16="http://schemas.microsoft.com/office/drawing/2014/main" id="{55F8E368-0E23-474F-BA5F-7F33E5ED7D8F}"/>
              </a:ext>
            </a:extLst>
          </p:cNvPr>
          <p:cNvSpPr>
            <a:spLocks noGrp="1"/>
          </p:cNvSpPr>
          <p:nvPr>
            <p:ph type="title"/>
          </p:nvPr>
        </p:nvSpPr>
        <p:spPr>
          <a:xfrm>
            <a:off x="3844616" y="881210"/>
            <a:ext cx="7417925" cy="1517035"/>
          </a:xfrm>
        </p:spPr>
        <p:txBody>
          <a:bodyPr>
            <a:normAutofit/>
          </a:bodyPr>
          <a:lstStyle/>
          <a:p>
            <a:r>
              <a:rPr lang="es-CL" dirty="0">
                <a:solidFill>
                  <a:schemeClr val="tx1">
                    <a:lumMod val="75000"/>
                    <a:lumOff val="25000"/>
                  </a:schemeClr>
                </a:solidFill>
              </a:rPr>
              <a:t> </a:t>
            </a:r>
          </a:p>
        </p:txBody>
      </p:sp>
      <p:sp>
        <p:nvSpPr>
          <p:cNvPr id="3" name="Marcador de contenido 2">
            <a:extLst>
              <a:ext uri="{FF2B5EF4-FFF2-40B4-BE49-F238E27FC236}">
                <a16:creationId xmlns:a16="http://schemas.microsoft.com/office/drawing/2014/main" id="{49D84767-7CDD-4969-88E2-46FBBFAE068B}"/>
              </a:ext>
            </a:extLst>
          </p:cNvPr>
          <p:cNvSpPr>
            <a:spLocks noGrp="1"/>
          </p:cNvSpPr>
          <p:nvPr>
            <p:ph idx="1"/>
          </p:nvPr>
        </p:nvSpPr>
        <p:spPr>
          <a:xfrm>
            <a:off x="3844616" y="1941342"/>
            <a:ext cx="7245103" cy="3817275"/>
          </a:xfrm>
        </p:spPr>
        <p:txBody>
          <a:bodyPr>
            <a:normAutofit/>
          </a:bodyPr>
          <a:lstStyle/>
          <a:p>
            <a:r>
              <a:rPr lang="es-MX" sz="2400" dirty="0">
                <a:solidFill>
                  <a:schemeClr val="tx1">
                    <a:lumMod val="75000"/>
                    <a:lumOff val="25000"/>
                  </a:schemeClr>
                </a:solidFill>
              </a:rPr>
              <a:t>Los géneros líricos más importantes y varios prosaicos están representados en la obra actual de Li </a:t>
            </a:r>
            <a:r>
              <a:rPr lang="es-MX" sz="2400" dirty="0" err="1">
                <a:solidFill>
                  <a:schemeClr val="tx1">
                    <a:lumMod val="75000"/>
                    <a:lumOff val="25000"/>
                  </a:schemeClr>
                </a:solidFill>
              </a:rPr>
              <a:t>Qingzhao</a:t>
            </a:r>
            <a:r>
              <a:rPr lang="es-MX" sz="2400" dirty="0">
                <a:solidFill>
                  <a:schemeClr val="tx1">
                    <a:lumMod val="75000"/>
                    <a:lumOff val="25000"/>
                  </a:schemeClr>
                </a:solidFill>
              </a:rPr>
              <a:t>. Los poemas de Ci son obras maestras estética y técnicamente sofisticadas. Los textos en prosa están en la tradición literaria de los poetas, son textos perfectamente formados, ilustrados por muchas, a menudo raras, citas y alusiones a la literatura clásica</a:t>
            </a:r>
            <a:r>
              <a:rPr lang="es-MX" sz="2000" dirty="0">
                <a:solidFill>
                  <a:schemeClr val="tx1">
                    <a:lumMod val="75000"/>
                    <a:lumOff val="25000"/>
                  </a:schemeClr>
                </a:solidFill>
              </a:rPr>
              <a:t>. </a:t>
            </a:r>
            <a:endParaRPr lang="es-CL" sz="2000" dirty="0">
              <a:solidFill>
                <a:schemeClr val="tx1">
                  <a:lumMod val="75000"/>
                  <a:lumOff val="25000"/>
                </a:schemeClr>
              </a:solidFill>
            </a:endParaRPr>
          </a:p>
        </p:txBody>
      </p:sp>
    </p:spTree>
    <p:extLst>
      <p:ext uri="{BB962C8B-B14F-4D97-AF65-F5344CB8AC3E}">
        <p14:creationId xmlns:p14="http://schemas.microsoft.com/office/powerpoint/2010/main" val="3088509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3DE9B1-BF65-4EA0-AE6E-664C433CA34A}"/>
              </a:ext>
            </a:extLst>
          </p:cNvPr>
          <p:cNvSpPr>
            <a:spLocks noGrp="1"/>
          </p:cNvSpPr>
          <p:nvPr>
            <p:ph type="title"/>
          </p:nvPr>
        </p:nvSpPr>
        <p:spPr/>
        <p:txBody>
          <a:bodyPr/>
          <a:lstStyle/>
          <a:p>
            <a:r>
              <a:rPr lang="es-CL" dirty="0"/>
              <a:t> </a:t>
            </a:r>
          </a:p>
        </p:txBody>
      </p:sp>
      <p:sp>
        <p:nvSpPr>
          <p:cNvPr id="3" name="Marcador de contenido 2">
            <a:extLst>
              <a:ext uri="{FF2B5EF4-FFF2-40B4-BE49-F238E27FC236}">
                <a16:creationId xmlns:a16="http://schemas.microsoft.com/office/drawing/2014/main" id="{962E6A37-2FC8-474E-9DE0-FABA5F60F56A}"/>
              </a:ext>
            </a:extLst>
          </p:cNvPr>
          <p:cNvSpPr>
            <a:spLocks noGrp="1"/>
          </p:cNvSpPr>
          <p:nvPr>
            <p:ph idx="1"/>
          </p:nvPr>
        </p:nvSpPr>
        <p:spPr>
          <a:xfrm>
            <a:off x="5368604" y="1026942"/>
            <a:ext cx="5756595" cy="5188464"/>
          </a:xfrm>
        </p:spPr>
        <p:txBody>
          <a:bodyPr>
            <a:normAutofit/>
          </a:bodyPr>
          <a:lstStyle/>
          <a:p>
            <a:r>
              <a:rPr lang="es-CL" sz="2000" i="1" dirty="0"/>
              <a:t>Shi</a:t>
            </a:r>
            <a:r>
              <a:rPr lang="es-CL" sz="2000" b="1" baseline="30000" dirty="0"/>
              <a:t> </a:t>
            </a:r>
            <a:r>
              <a:rPr lang="ja-JP" altLang="es-CL" sz="2000" dirty="0"/>
              <a:t>诗</a:t>
            </a:r>
            <a:r>
              <a:rPr lang="es-CL" altLang="ja-JP" sz="2000" dirty="0"/>
              <a:t>, </a:t>
            </a:r>
            <a:r>
              <a:rPr lang="es-CL" sz="2000" dirty="0"/>
              <a:t>la palabra china para toda la poesía en general y en todos los idiomas. </a:t>
            </a:r>
            <a:r>
              <a:rPr lang="es-MX" sz="2000" dirty="0"/>
              <a:t>En el análisis occidental de los estilos de la poesía china, el </a:t>
            </a:r>
            <a:r>
              <a:rPr lang="es-MX" sz="2000" i="1" dirty="0" err="1"/>
              <a:t>shi</a:t>
            </a:r>
            <a:r>
              <a:rPr lang="es-MX" sz="2000" dirty="0"/>
              <a:t> también se usa como un término de arte para una tradición poética específica, siguiendo el modelo de las antiguas obras chinas recopiladas en el Clásico Confuciano de Poesía.</a:t>
            </a:r>
          </a:p>
          <a:p>
            <a:r>
              <a:rPr lang="es-CL" sz="2000" dirty="0"/>
              <a:t>La poesía </a:t>
            </a:r>
            <a:r>
              <a:rPr lang="es-CL" sz="2000" i="1" dirty="0" err="1"/>
              <a:t>ci</a:t>
            </a:r>
            <a:r>
              <a:rPr lang="es-CL" sz="2000" dirty="0"/>
              <a:t> (</a:t>
            </a:r>
            <a:r>
              <a:rPr lang="ja-JP" altLang="es-CL" sz="2000" dirty="0"/>
              <a:t>詞</a:t>
            </a:r>
            <a:r>
              <a:rPr lang="es-CL" altLang="ja-JP" sz="2000" dirty="0"/>
              <a:t>)</a:t>
            </a:r>
            <a:r>
              <a:rPr lang="es-CL" sz="2000" dirty="0"/>
              <a:t>es un estilo lírico de poesía china creado en la Dinastía </a:t>
            </a:r>
            <a:r>
              <a:rPr lang="es-CL" sz="2000" dirty="0" err="1"/>
              <a:t>Liang</a:t>
            </a:r>
            <a:r>
              <a:rPr lang="es-CL" sz="2000" dirty="0"/>
              <a:t> (502-557), surgido como género literario sofisticado a partir de canciones populares, desarrollado en la Dinastía Tang y muy popular durante la Dinastía </a:t>
            </a:r>
            <a:r>
              <a:rPr lang="es-CL" sz="2000" dirty="0" err="1"/>
              <a:t>Song</a:t>
            </a:r>
            <a:r>
              <a:rPr lang="es-CL" sz="2000" dirty="0"/>
              <a:t> (960-1279).</a:t>
            </a:r>
          </a:p>
        </p:txBody>
      </p:sp>
      <p:pic>
        <p:nvPicPr>
          <p:cNvPr id="5" name="Imagen 4">
            <a:extLst>
              <a:ext uri="{FF2B5EF4-FFF2-40B4-BE49-F238E27FC236}">
                <a16:creationId xmlns:a16="http://schemas.microsoft.com/office/drawing/2014/main" id="{8AED51E4-0E53-4AE1-9CF2-4B200042E138}"/>
              </a:ext>
            </a:extLst>
          </p:cNvPr>
          <p:cNvPicPr>
            <a:picLocks noChangeAspect="1"/>
          </p:cNvPicPr>
          <p:nvPr/>
        </p:nvPicPr>
        <p:blipFill>
          <a:blip r:embed="rId2"/>
          <a:stretch>
            <a:fillRect/>
          </a:stretch>
        </p:blipFill>
        <p:spPr>
          <a:xfrm>
            <a:off x="912055" y="1278097"/>
            <a:ext cx="4301805" cy="4301805"/>
          </a:xfrm>
          <a:prstGeom prst="rect">
            <a:avLst/>
          </a:prstGeom>
        </p:spPr>
      </p:pic>
    </p:spTree>
    <p:extLst>
      <p:ext uri="{BB962C8B-B14F-4D97-AF65-F5344CB8AC3E}">
        <p14:creationId xmlns:p14="http://schemas.microsoft.com/office/powerpoint/2010/main" val="2934976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FDCAB0-0856-4D4B-BC63-63B8609C08A7}"/>
              </a:ext>
            </a:extLst>
          </p:cNvPr>
          <p:cNvSpPr>
            <a:spLocks noGrp="1"/>
          </p:cNvSpPr>
          <p:nvPr>
            <p:ph type="title"/>
          </p:nvPr>
        </p:nvSpPr>
        <p:spPr/>
        <p:txBody>
          <a:bodyPr/>
          <a:lstStyle/>
          <a:p>
            <a:r>
              <a:rPr lang="es-CL" dirty="0"/>
              <a:t> </a:t>
            </a:r>
          </a:p>
        </p:txBody>
      </p:sp>
      <p:sp>
        <p:nvSpPr>
          <p:cNvPr id="3" name="Marcador de contenido 2">
            <a:extLst>
              <a:ext uri="{FF2B5EF4-FFF2-40B4-BE49-F238E27FC236}">
                <a16:creationId xmlns:a16="http://schemas.microsoft.com/office/drawing/2014/main" id="{DCB84578-FFA0-44B3-8B70-6CABF03C490E}"/>
              </a:ext>
            </a:extLst>
          </p:cNvPr>
          <p:cNvSpPr>
            <a:spLocks noGrp="1"/>
          </p:cNvSpPr>
          <p:nvPr>
            <p:ph idx="1"/>
          </p:nvPr>
        </p:nvSpPr>
        <p:spPr/>
        <p:txBody>
          <a:bodyPr/>
          <a:lstStyle/>
          <a:p>
            <a:pPr marL="0" indent="0">
              <a:buNone/>
            </a:pPr>
            <a:r>
              <a:rPr lang="es-MX" altLang="ja-JP" sz="2400" u="sng" dirty="0"/>
              <a:t>Extracto de uno de sus poemas Ci más famosos:</a:t>
            </a:r>
            <a:endParaRPr lang="es-CL" altLang="ja-JP" sz="2400" u="sng" dirty="0"/>
          </a:p>
          <a:p>
            <a:r>
              <a:rPr lang="ja-JP" altLang="es-CL" sz="2400" dirty="0"/>
              <a:t>尋尋覓覓 </a:t>
            </a:r>
            <a:r>
              <a:rPr lang="es-CL" sz="2400" dirty="0" err="1"/>
              <a:t>Xúnxún</a:t>
            </a:r>
            <a:r>
              <a:rPr lang="es-CL" sz="2400" dirty="0"/>
              <a:t> </a:t>
            </a:r>
            <a:r>
              <a:rPr lang="es-CL" sz="2400" dirty="0" err="1"/>
              <a:t>mìmì</a:t>
            </a:r>
            <a:r>
              <a:rPr lang="es-CL" sz="2400" dirty="0"/>
              <a:t>,</a:t>
            </a:r>
            <a:br>
              <a:rPr lang="es-CL" sz="2400" dirty="0"/>
            </a:br>
            <a:r>
              <a:rPr lang="ja-JP" altLang="es-CL" sz="2400" dirty="0"/>
              <a:t>冷冷清清 </a:t>
            </a:r>
            <a:r>
              <a:rPr lang="es-CL" sz="2400" dirty="0" err="1"/>
              <a:t>Lěnglěng</a:t>
            </a:r>
            <a:r>
              <a:rPr lang="es-CL" sz="2400" dirty="0"/>
              <a:t> </a:t>
            </a:r>
            <a:r>
              <a:rPr lang="es-CL" sz="2400" dirty="0" err="1"/>
              <a:t>qīngqīng</a:t>
            </a:r>
            <a:r>
              <a:rPr lang="es-CL" sz="2400" dirty="0"/>
              <a:t>, </a:t>
            </a:r>
            <a:br>
              <a:rPr lang="es-CL" sz="2400" dirty="0"/>
            </a:br>
            <a:r>
              <a:rPr lang="ja-JP" altLang="es-CL" sz="2400" dirty="0"/>
              <a:t>凄凄惨惨戚戚 </a:t>
            </a:r>
            <a:r>
              <a:rPr lang="es-CL" sz="2400" dirty="0" err="1"/>
              <a:t>Qīqī</a:t>
            </a:r>
            <a:r>
              <a:rPr lang="es-CL" sz="2400" dirty="0"/>
              <a:t> </a:t>
            </a:r>
            <a:r>
              <a:rPr lang="es-CL" sz="2400" dirty="0" err="1"/>
              <a:t>cǎncǎn</a:t>
            </a:r>
            <a:r>
              <a:rPr lang="es-CL" sz="2400" dirty="0"/>
              <a:t> </a:t>
            </a:r>
            <a:r>
              <a:rPr lang="es-CL" sz="2400" dirty="0" err="1"/>
              <a:t>qīqī</a:t>
            </a:r>
            <a:r>
              <a:rPr lang="es-CL" sz="2400" dirty="0"/>
              <a:t>。</a:t>
            </a:r>
            <a:endParaRPr lang="es-CL" dirty="0"/>
          </a:p>
          <a:p>
            <a:r>
              <a:rPr lang="es-CL" dirty="0"/>
              <a:t>Traducción: </a:t>
            </a:r>
            <a:r>
              <a:rPr lang="es-MX" dirty="0"/>
              <a:t>Buscar, buscar, esforzarse, esforzarse / frío, frío, despejado, despejado / solitario, solitario, miserable, miserable, triste, triste. Busco y busco, / siento y siento, / todo es frío y vacío</a:t>
            </a:r>
          </a:p>
          <a:p>
            <a:r>
              <a:rPr lang="es-MX" dirty="0"/>
              <a:t>Esta entrada de poema es muy famosa, entre otras porque cada carácter que aparece en las tres líneas aparece dos veces.</a:t>
            </a:r>
            <a:endParaRPr lang="es-CL" dirty="0"/>
          </a:p>
          <a:p>
            <a:endParaRPr lang="es-CL" dirty="0"/>
          </a:p>
        </p:txBody>
      </p:sp>
      <p:sp>
        <p:nvSpPr>
          <p:cNvPr id="4" name="Rectangle 1">
            <a:extLst>
              <a:ext uri="{FF2B5EF4-FFF2-40B4-BE49-F238E27FC236}">
                <a16:creationId xmlns:a16="http://schemas.microsoft.com/office/drawing/2014/main" id="{6E363715-C7F3-4853-AD2A-8A1FCF2F511E}"/>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CL" sz="1000" b="0" i="0" u="none" strike="noStrike" cap="none" normalizeH="0" baseline="0">
                <a:ln>
                  <a:noFill/>
                </a:ln>
                <a:solidFill>
                  <a:schemeClr val="tx1"/>
                </a:solidFill>
                <a:effectLst/>
                <a:latin typeface="Arial Unicode MS"/>
              </a:rPr>
              <a:t>Buscar, buscar, esforzarse, esforzarse / frío, frío, despejado, despejado / solitario, solitario, miserable, miserable, triste, triste. Busco y busco, / siento y siento, / todo es frío y vacío</a:t>
            </a:r>
            <a:r>
              <a:rPr kumimoji="0" lang="es-ES" altLang="es-CL" sz="1100" b="0" i="0" u="none" strike="noStrike" cap="none" normalizeH="0" baseline="0">
                <a:ln>
                  <a:noFill/>
                </a:ln>
                <a:solidFill>
                  <a:schemeClr val="tx1"/>
                </a:solidFill>
                <a:effectLst/>
              </a:rPr>
              <a:t> </a:t>
            </a:r>
            <a:endParaRPr kumimoji="0" lang="es-ES" altLang="es-C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01180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1F46F2-9D7E-4B75-AA60-62328A29D78C}"/>
              </a:ext>
            </a:extLst>
          </p:cNvPr>
          <p:cNvSpPr>
            <a:spLocks noGrp="1"/>
          </p:cNvSpPr>
          <p:nvPr>
            <p:ph type="title"/>
          </p:nvPr>
        </p:nvSpPr>
        <p:spPr>
          <a:xfrm>
            <a:off x="1066800" y="713935"/>
            <a:ext cx="10058400" cy="1371600"/>
          </a:xfrm>
        </p:spPr>
        <p:txBody>
          <a:bodyPr>
            <a:normAutofit/>
          </a:bodyPr>
          <a:lstStyle/>
          <a:p>
            <a:pPr algn="ctr"/>
            <a:r>
              <a:rPr lang="es-CL" sz="3600" dirty="0"/>
              <a:t>¿Quién era Li </a:t>
            </a:r>
            <a:r>
              <a:rPr lang="es-CL" sz="3600" dirty="0" err="1"/>
              <a:t>Qingzhao</a:t>
            </a:r>
            <a:r>
              <a:rPr lang="es-CL" sz="3600" dirty="0"/>
              <a:t>?</a:t>
            </a:r>
          </a:p>
        </p:txBody>
      </p:sp>
      <p:sp>
        <p:nvSpPr>
          <p:cNvPr id="5" name="Rectangle 2">
            <a:extLst>
              <a:ext uri="{FF2B5EF4-FFF2-40B4-BE49-F238E27FC236}">
                <a16:creationId xmlns:a16="http://schemas.microsoft.com/office/drawing/2014/main" id="{6EED3EC0-C150-4098-AA87-1301ADB1EA30}"/>
              </a:ext>
            </a:extLst>
          </p:cNvPr>
          <p:cNvSpPr>
            <a:spLocks noGrp="1" noChangeArrowheads="1"/>
          </p:cNvSpPr>
          <p:nvPr>
            <p:ph idx="1"/>
          </p:nvPr>
        </p:nvSpPr>
        <p:spPr bwMode="auto">
          <a:xfrm>
            <a:off x="941516" y="2119901"/>
            <a:ext cx="6964527"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buClrTx/>
            </a:pPr>
            <a:r>
              <a:rPr kumimoji="0" lang="es-ES" altLang="es-CL" sz="2800" b="0" i="0" u="none" strike="noStrike" cap="none" normalizeH="0" baseline="0" dirty="0">
                <a:ln>
                  <a:noFill/>
                </a:ln>
                <a:solidFill>
                  <a:schemeClr val="tx1"/>
                </a:solidFill>
                <a:effectLst/>
              </a:rPr>
              <a:t>Li </a:t>
            </a:r>
            <a:r>
              <a:rPr kumimoji="0" lang="es-ES" altLang="es-CL" sz="2800" b="0" i="0" u="none" strike="noStrike" cap="none" normalizeH="0" baseline="0" dirty="0" err="1">
                <a:ln>
                  <a:noFill/>
                </a:ln>
                <a:solidFill>
                  <a:schemeClr val="tx1"/>
                </a:solidFill>
                <a:effectLst/>
              </a:rPr>
              <a:t>Qingzhao</a:t>
            </a:r>
            <a:r>
              <a:rPr kumimoji="0" lang="es-ES" altLang="es-CL" sz="2800" b="0" i="0" u="none" strike="noStrike" cap="none" normalizeH="0" baseline="0" dirty="0">
                <a:ln>
                  <a:noFill/>
                </a:ln>
                <a:solidFill>
                  <a:schemeClr val="tx1"/>
                </a:solidFill>
                <a:effectLst/>
              </a:rPr>
              <a:t> nació en 1084, en </a:t>
            </a:r>
            <a:r>
              <a:rPr kumimoji="0" lang="es-ES" altLang="es-CL" sz="2800" b="0" i="0" u="none" strike="noStrike" cap="none" normalizeH="0" baseline="0" dirty="0" err="1">
                <a:ln>
                  <a:noFill/>
                </a:ln>
                <a:solidFill>
                  <a:schemeClr val="tx1"/>
                </a:solidFill>
                <a:effectLst/>
              </a:rPr>
              <a:t>Zhangqiu</a:t>
            </a:r>
            <a:r>
              <a:rPr kumimoji="0" lang="es-ES" altLang="es-CL" sz="2800" b="0" i="0" u="none" strike="noStrike" cap="none" normalizeH="0" baseline="0" dirty="0">
                <a:ln>
                  <a:noFill/>
                </a:ln>
                <a:solidFill>
                  <a:schemeClr val="tx1"/>
                </a:solidFill>
                <a:effectLst/>
              </a:rPr>
              <a:t>, ubicada en la provincia de Shandong.</a:t>
            </a:r>
          </a:p>
          <a:p>
            <a:pPr eaLnBrk="0" fontAlgn="base" hangingPunct="0">
              <a:spcBef>
                <a:spcPct val="0"/>
              </a:spcBef>
              <a:spcAft>
                <a:spcPct val="0"/>
              </a:spcAft>
              <a:buClrTx/>
            </a:pPr>
            <a:r>
              <a:rPr kumimoji="0" lang="es-ES" altLang="es-CL" sz="2800" b="0" i="0" u="none" strike="noStrike" cap="none" normalizeH="0" baseline="0" dirty="0">
                <a:ln>
                  <a:noFill/>
                </a:ln>
                <a:solidFill>
                  <a:schemeClr val="tx1"/>
                </a:solidFill>
                <a:effectLst/>
              </a:rPr>
              <a:t>Nació en una familia de funcionarios académicos y su padre fue alumno de Su Shi. </a:t>
            </a:r>
          </a:p>
          <a:p>
            <a:pPr eaLnBrk="0" fontAlgn="base" hangingPunct="0">
              <a:spcBef>
                <a:spcPct val="0"/>
              </a:spcBef>
              <a:spcAft>
                <a:spcPct val="0"/>
              </a:spcAft>
              <a:buClrTx/>
            </a:pPr>
            <a:r>
              <a:rPr kumimoji="0" lang="es-ES" altLang="es-CL" sz="2800" b="0" i="0" u="none" strike="noStrike" cap="none" normalizeH="0" baseline="0" dirty="0">
                <a:ln>
                  <a:noFill/>
                </a:ln>
                <a:solidFill>
                  <a:schemeClr val="tx1"/>
                </a:solidFill>
                <a:effectLst/>
              </a:rPr>
              <a:t>La familia tenía una gran colección de libros y Li pudo recibir una educación integral en su infancia.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CL"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CL" sz="2400" b="0" i="0" u="none" strike="noStrike" cap="none" normalizeH="0" baseline="0" dirty="0">
              <a:ln>
                <a:noFill/>
              </a:ln>
              <a:solidFill>
                <a:schemeClr val="tx1"/>
              </a:solidFill>
              <a:effectLst/>
              <a:latin typeface="Arial" panose="020B0604020202020204" pitchFamily="34" charset="0"/>
            </a:endParaRPr>
          </a:p>
        </p:txBody>
      </p:sp>
      <p:pic>
        <p:nvPicPr>
          <p:cNvPr id="8" name="Imagen 7" descr="Un dibujo de una persona&#10;&#10;Descripción generada automáticamente con confianza media">
            <a:extLst>
              <a:ext uri="{FF2B5EF4-FFF2-40B4-BE49-F238E27FC236}">
                <a16:creationId xmlns:a16="http://schemas.microsoft.com/office/drawing/2014/main" id="{D53B2437-D198-4E81-A2AB-B59024346F30}"/>
              </a:ext>
            </a:extLst>
          </p:cNvPr>
          <p:cNvPicPr>
            <a:picLocks noChangeAspect="1"/>
          </p:cNvPicPr>
          <p:nvPr/>
        </p:nvPicPr>
        <p:blipFill>
          <a:blip r:embed="rId2"/>
          <a:stretch>
            <a:fillRect/>
          </a:stretch>
        </p:blipFill>
        <p:spPr>
          <a:xfrm>
            <a:off x="7906043" y="2746524"/>
            <a:ext cx="3733968" cy="2711741"/>
          </a:xfrm>
          <a:prstGeom prst="rect">
            <a:avLst/>
          </a:prstGeom>
        </p:spPr>
      </p:pic>
    </p:spTree>
    <p:extLst>
      <p:ext uri="{BB962C8B-B14F-4D97-AF65-F5344CB8AC3E}">
        <p14:creationId xmlns:p14="http://schemas.microsoft.com/office/powerpoint/2010/main" val="1405023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BC3E364-5A48-4567-B65D-0880753EE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solidFill>
            <a:schemeClr val="tx2"/>
          </a:solidFill>
          <a:ln w="6350" cap="sq" cmpd="sng" algn="ctr">
            <a:noFill/>
            <a:prstDash val="solid"/>
            <a:miter lim="800000"/>
          </a:ln>
          <a:effectLst/>
        </p:spPr>
      </p:sp>
      <p:sp>
        <p:nvSpPr>
          <p:cNvPr id="11" name="Rectangle 10">
            <a:extLst>
              <a:ext uri="{FF2B5EF4-FFF2-40B4-BE49-F238E27FC236}">
                <a16:creationId xmlns:a16="http://schemas.microsoft.com/office/drawing/2014/main" id="{0B80BFB4-DA7E-4E98-BE01-534889F415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2175" y="1005675"/>
            <a:ext cx="4800601" cy="4870174"/>
          </a:xfrm>
          <a:prstGeom prst="rect">
            <a:avLst/>
          </a:prstGeom>
          <a:solidFill>
            <a:schemeClr val="tx1"/>
          </a:solidFill>
          <a:ln w="6350" cap="sq" cmpd="sng" algn="ctr">
            <a:noFill/>
            <a:prstDash val="solid"/>
            <a:miter lim="800000"/>
          </a:ln>
          <a:effectLst/>
        </p:spPr>
      </p:sp>
      <p:pic>
        <p:nvPicPr>
          <p:cNvPr id="4" name="Imagen 3" descr="Una tela de flores&#10;&#10;Descripción generada automáticamente con confianza baja">
            <a:extLst>
              <a:ext uri="{FF2B5EF4-FFF2-40B4-BE49-F238E27FC236}">
                <a16:creationId xmlns:a16="http://schemas.microsoft.com/office/drawing/2014/main" id="{A3BC059F-970C-4E05-B543-2C5764B4690E}"/>
              </a:ext>
            </a:extLst>
          </p:cNvPr>
          <p:cNvPicPr>
            <a:picLocks noChangeAspect="1"/>
          </p:cNvPicPr>
          <p:nvPr/>
        </p:nvPicPr>
        <p:blipFill>
          <a:blip r:embed="rId2"/>
          <a:stretch>
            <a:fillRect/>
          </a:stretch>
        </p:blipFill>
        <p:spPr>
          <a:xfrm>
            <a:off x="1304515" y="1560053"/>
            <a:ext cx="4188221" cy="3764097"/>
          </a:xfrm>
          <a:prstGeom prst="rect">
            <a:avLst/>
          </a:prstGeom>
        </p:spPr>
      </p:pic>
      <p:sp>
        <p:nvSpPr>
          <p:cNvPr id="3" name="Marcador de contenido 2">
            <a:extLst>
              <a:ext uri="{FF2B5EF4-FFF2-40B4-BE49-F238E27FC236}">
                <a16:creationId xmlns:a16="http://schemas.microsoft.com/office/drawing/2014/main" id="{E63FF60D-97CE-4C9F-9CE2-826E6BC2B595}"/>
              </a:ext>
            </a:extLst>
          </p:cNvPr>
          <p:cNvSpPr>
            <a:spLocks noGrp="1"/>
          </p:cNvSpPr>
          <p:nvPr>
            <p:ph idx="1"/>
          </p:nvPr>
        </p:nvSpPr>
        <p:spPr>
          <a:xfrm>
            <a:off x="6314384" y="703385"/>
            <a:ext cx="4810816" cy="5331655"/>
          </a:xfrm>
        </p:spPr>
        <p:txBody>
          <a:bodyPr>
            <a:normAutofit/>
          </a:bodyPr>
          <a:lstStyle/>
          <a:p>
            <a:pPr>
              <a:lnSpc>
                <a:spcPct val="90000"/>
              </a:lnSpc>
            </a:pPr>
            <a:r>
              <a:rPr lang="es-MX" sz="1600" dirty="0">
                <a:effectLst/>
              </a:rPr>
              <a:t>viento detenido</a:t>
            </a:r>
            <a:br>
              <a:rPr lang="es-MX" sz="1600" dirty="0"/>
            </a:br>
            <a:r>
              <a:rPr lang="es-MX" sz="1600" dirty="0">
                <a:effectLst/>
              </a:rPr>
              <a:t>     polvareda de perfumes</a:t>
            </a:r>
            <a:br>
              <a:rPr lang="es-MX" sz="1600" dirty="0"/>
            </a:br>
            <a:r>
              <a:rPr lang="es-MX" sz="1600" dirty="0">
                <a:effectLst/>
              </a:rPr>
              <a:t>flores últimas</a:t>
            </a:r>
            <a:endParaRPr lang="es-MX" sz="1600" dirty="0"/>
          </a:p>
          <a:p>
            <a:pPr>
              <a:lnSpc>
                <a:spcPct val="90000"/>
              </a:lnSpc>
            </a:pPr>
            <a:r>
              <a:rPr lang="es-MX" sz="1600" dirty="0">
                <a:effectLst/>
              </a:rPr>
              <a:t>     se hace tarde en la noche</a:t>
            </a:r>
            <a:endParaRPr lang="es-MX" sz="1600" dirty="0"/>
          </a:p>
          <a:p>
            <a:pPr>
              <a:lnSpc>
                <a:spcPct val="90000"/>
              </a:lnSpc>
            </a:pPr>
            <a:r>
              <a:rPr lang="es-MX" sz="1600" dirty="0">
                <a:effectLst/>
              </a:rPr>
              <a:t>¡estoy tan cansada</a:t>
            </a:r>
            <a:br>
              <a:rPr lang="es-MX" sz="1600" dirty="0"/>
            </a:br>
            <a:r>
              <a:rPr lang="es-MX" sz="1600" dirty="0">
                <a:effectLst/>
              </a:rPr>
              <a:t>     que no puedo ni cepillarme el pelo!</a:t>
            </a:r>
            <a:endParaRPr lang="es-MX" sz="1600" dirty="0"/>
          </a:p>
          <a:p>
            <a:pPr>
              <a:lnSpc>
                <a:spcPct val="90000"/>
              </a:lnSpc>
            </a:pPr>
            <a:r>
              <a:rPr lang="es-MX" sz="1600" dirty="0">
                <a:effectLst/>
              </a:rPr>
              <a:t>las cosas permanecen</a:t>
            </a:r>
            <a:br>
              <a:rPr lang="es-MX" sz="1600" dirty="0"/>
            </a:br>
            <a:r>
              <a:rPr lang="es-MX" sz="1600" dirty="0">
                <a:effectLst/>
              </a:rPr>
              <a:t>          los hombres no</a:t>
            </a:r>
            <a:br>
              <a:rPr lang="es-MX" sz="1600" dirty="0"/>
            </a:br>
            <a:r>
              <a:rPr lang="es-MX" sz="1600" dirty="0">
                <a:effectLst/>
              </a:rPr>
              <a:t>todo en su final se acaba</a:t>
            </a:r>
            <a:endParaRPr lang="es-MX" sz="1600" dirty="0"/>
          </a:p>
          <a:p>
            <a:pPr>
              <a:lnSpc>
                <a:spcPct val="90000"/>
              </a:lnSpc>
            </a:pPr>
            <a:r>
              <a:rPr lang="es-MX" sz="1600" dirty="0">
                <a:effectLst/>
              </a:rPr>
              <a:t>     quisiera hablar</a:t>
            </a:r>
            <a:br>
              <a:rPr lang="es-MX" sz="1600" dirty="0"/>
            </a:br>
            <a:r>
              <a:rPr lang="es-MX" sz="1600" dirty="0">
                <a:effectLst/>
              </a:rPr>
              <a:t>pero mis lágrimas se precipitan</a:t>
            </a:r>
            <a:endParaRPr lang="es-MX" sz="1600" dirty="0"/>
          </a:p>
          <a:p>
            <a:pPr>
              <a:lnSpc>
                <a:spcPct val="90000"/>
              </a:lnSpc>
            </a:pPr>
            <a:r>
              <a:rPr lang="es-MX" sz="1600" dirty="0">
                <a:effectLst/>
              </a:rPr>
              <a:t>     dicen que en </a:t>
            </a:r>
            <a:r>
              <a:rPr lang="es-MX" sz="1600" dirty="0" err="1">
                <a:effectLst/>
              </a:rPr>
              <a:t>Shuangxi</a:t>
            </a:r>
            <a:br>
              <a:rPr lang="es-MX" sz="1600" dirty="0"/>
            </a:br>
            <a:r>
              <a:rPr lang="es-MX" sz="1600" dirty="0">
                <a:effectLst/>
              </a:rPr>
              <a:t>la primavera es aún hermosa</a:t>
            </a:r>
            <a:endParaRPr lang="es-MX" sz="1600" dirty="0"/>
          </a:p>
          <a:p>
            <a:pPr>
              <a:lnSpc>
                <a:spcPct val="90000"/>
              </a:lnSpc>
            </a:pPr>
            <a:r>
              <a:rPr lang="es-MX" sz="1600" dirty="0">
                <a:effectLst/>
              </a:rPr>
              <a:t>podría navegar allí</a:t>
            </a:r>
            <a:br>
              <a:rPr lang="es-MX" sz="1600" dirty="0"/>
            </a:br>
            <a:r>
              <a:rPr lang="es-MX" sz="1600" dirty="0">
                <a:effectLst/>
              </a:rPr>
              <a:t>          en una barca ligera</a:t>
            </a:r>
            <a:endParaRPr lang="es-MX" sz="1600" dirty="0"/>
          </a:p>
          <a:p>
            <a:pPr>
              <a:lnSpc>
                <a:spcPct val="90000"/>
              </a:lnSpc>
            </a:pPr>
            <a:r>
              <a:rPr lang="es-MX" sz="1600" dirty="0">
                <a:effectLst/>
              </a:rPr>
              <a:t>pero quizá esta sea tan pequeña tan frágil</a:t>
            </a:r>
            <a:br>
              <a:rPr lang="es-MX" sz="1600" dirty="0"/>
            </a:br>
            <a:r>
              <a:rPr lang="es-MX" sz="1600" dirty="0">
                <a:effectLst/>
              </a:rPr>
              <a:t>que no pueda soportar el peso</a:t>
            </a:r>
            <a:br>
              <a:rPr lang="es-MX" sz="1600" dirty="0"/>
            </a:br>
            <a:r>
              <a:rPr lang="es-MX" sz="1600" dirty="0">
                <a:effectLst/>
              </a:rPr>
              <a:t>     de tanta melancolía</a:t>
            </a:r>
            <a:endParaRPr lang="es-MX" sz="1600" dirty="0"/>
          </a:p>
          <a:p>
            <a:pPr>
              <a:lnSpc>
                <a:spcPct val="90000"/>
              </a:lnSpc>
            </a:pPr>
            <a:r>
              <a:rPr lang="es-CL" sz="1600" dirty="0"/>
              <a:t>(Traducción: </a:t>
            </a:r>
            <a:r>
              <a:rPr lang="es-CL" sz="1600" dirty="0">
                <a:effectLst/>
              </a:rPr>
              <a:t>Pilar González España)</a:t>
            </a:r>
            <a:endParaRPr lang="es-CL" sz="1600" dirty="0"/>
          </a:p>
        </p:txBody>
      </p:sp>
    </p:spTree>
    <p:extLst>
      <p:ext uri="{BB962C8B-B14F-4D97-AF65-F5344CB8AC3E}">
        <p14:creationId xmlns:p14="http://schemas.microsoft.com/office/powerpoint/2010/main" val="635049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9603FDC-97A3-4133-8BBA-FBF76F8D7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4393" y="237744"/>
            <a:ext cx="7652977"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2" name="Rectangle 11">
            <a:extLst>
              <a:ext uri="{FF2B5EF4-FFF2-40B4-BE49-F238E27FC236}">
                <a16:creationId xmlns:a16="http://schemas.microsoft.com/office/drawing/2014/main" id="{6DBDB63B-9A0A-47CB-A777-1781C6FD34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553" y="374904"/>
            <a:ext cx="7340156"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6B72FA55-D6A4-42D7-A12C-3B5CEF7F1DD1}"/>
              </a:ext>
            </a:extLst>
          </p:cNvPr>
          <p:cNvSpPr>
            <a:spLocks noGrp="1"/>
          </p:cNvSpPr>
          <p:nvPr>
            <p:ph type="title"/>
          </p:nvPr>
        </p:nvSpPr>
        <p:spPr>
          <a:xfrm>
            <a:off x="868680" y="642593"/>
            <a:ext cx="6281928" cy="1744183"/>
          </a:xfrm>
        </p:spPr>
        <p:txBody>
          <a:bodyPr>
            <a:normAutofit/>
          </a:bodyPr>
          <a:lstStyle/>
          <a:p>
            <a:r>
              <a:rPr lang="es-CL" dirty="0"/>
              <a:t> </a:t>
            </a:r>
          </a:p>
        </p:txBody>
      </p:sp>
      <p:sp>
        <p:nvSpPr>
          <p:cNvPr id="3" name="Marcador de contenido 2">
            <a:extLst>
              <a:ext uri="{FF2B5EF4-FFF2-40B4-BE49-F238E27FC236}">
                <a16:creationId xmlns:a16="http://schemas.microsoft.com/office/drawing/2014/main" id="{7A2CB202-0924-4B80-B594-BB888BDA90E8}"/>
              </a:ext>
            </a:extLst>
          </p:cNvPr>
          <p:cNvSpPr>
            <a:spLocks noGrp="1"/>
          </p:cNvSpPr>
          <p:nvPr>
            <p:ph idx="1"/>
          </p:nvPr>
        </p:nvSpPr>
        <p:spPr>
          <a:xfrm>
            <a:off x="868680" y="872198"/>
            <a:ext cx="6281928" cy="5162842"/>
          </a:xfrm>
        </p:spPr>
        <p:txBody>
          <a:bodyPr>
            <a:normAutofit/>
          </a:bodyPr>
          <a:lstStyle/>
          <a:p>
            <a:pPr>
              <a:lnSpc>
                <a:spcPct val="90000"/>
              </a:lnSpc>
            </a:pPr>
            <a:r>
              <a:rPr lang="es-CL" sz="2000" dirty="0"/>
              <a:t>Estos, que la han convertido en la compositora más importante del pasado, contrastan con sus poemas </a:t>
            </a:r>
            <a:r>
              <a:rPr lang="es-CL" sz="2000" i="1" dirty="0" err="1"/>
              <a:t>shi</a:t>
            </a:r>
            <a:r>
              <a:rPr lang="es-CL" sz="2000" i="1" dirty="0"/>
              <a:t> </a:t>
            </a:r>
            <a:r>
              <a:rPr lang="es-CL" sz="2000" dirty="0"/>
              <a:t>más estrictos y austeros, políticos y socialmente críticos.</a:t>
            </a:r>
          </a:p>
          <a:p>
            <a:pPr>
              <a:lnSpc>
                <a:spcPct val="90000"/>
              </a:lnSpc>
            </a:pPr>
            <a:r>
              <a:rPr lang="es-CL" sz="2000" dirty="0"/>
              <a:t>Las canciones </a:t>
            </a:r>
            <a:r>
              <a:rPr lang="es-CL" sz="2000" i="1" dirty="0" err="1"/>
              <a:t>ci</a:t>
            </a:r>
            <a:r>
              <a:rPr lang="es-CL" sz="2000" dirty="0"/>
              <a:t> expresan sus sentimientos y estados de ánimo personales, los de días felices, así como sentimientos de tristeza, dolor y soledad. </a:t>
            </a:r>
          </a:p>
          <a:p>
            <a:pPr>
              <a:lnSpc>
                <a:spcPct val="90000"/>
              </a:lnSpc>
            </a:pPr>
            <a:r>
              <a:rPr lang="es-CL" sz="2000" dirty="0"/>
              <a:t>La muerte de su marido fue, obviamente, el gran punto de inflexión en su vida, que en gran parte solo se puede inferir a través de sus poemas. </a:t>
            </a:r>
          </a:p>
          <a:p>
            <a:pPr>
              <a:lnSpc>
                <a:spcPct val="90000"/>
              </a:lnSpc>
            </a:pPr>
            <a:r>
              <a:rPr lang="es-CL" sz="2000" dirty="0"/>
              <a:t>Su poesía temprana, llena de vitalidad y expresión elegante, esta asociada con su vida despreocupada como mujer de clase alta, mientras que sus lamentos generalmente datan da la muerte de su esposo.  </a:t>
            </a:r>
          </a:p>
        </p:txBody>
      </p:sp>
      <p:pic>
        <p:nvPicPr>
          <p:cNvPr id="5" name="Imagen 4" descr="Imagen que contiene exterior, vuelo, grupo, pájaro&#10;&#10;Descripción generada automáticamente">
            <a:extLst>
              <a:ext uri="{FF2B5EF4-FFF2-40B4-BE49-F238E27FC236}">
                <a16:creationId xmlns:a16="http://schemas.microsoft.com/office/drawing/2014/main" id="{4989EFC8-FB27-487E-A73E-55E87F13C4A3}"/>
              </a:ext>
            </a:extLst>
          </p:cNvPr>
          <p:cNvPicPr>
            <a:picLocks noChangeAspect="1"/>
          </p:cNvPicPr>
          <p:nvPr/>
        </p:nvPicPr>
        <p:blipFill rotWithShape="1">
          <a:blip r:embed="rId2"/>
          <a:srcRect l="13951" r="7736" b="-2"/>
          <a:stretch/>
        </p:blipFill>
        <p:spPr>
          <a:xfrm>
            <a:off x="7837371" y="237744"/>
            <a:ext cx="4124416" cy="6382512"/>
          </a:xfrm>
          <a:prstGeom prst="rect">
            <a:avLst/>
          </a:prstGeom>
        </p:spPr>
      </p:pic>
    </p:spTree>
    <p:extLst>
      <p:ext uri="{BB962C8B-B14F-4D97-AF65-F5344CB8AC3E}">
        <p14:creationId xmlns:p14="http://schemas.microsoft.com/office/powerpoint/2010/main" val="2634539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0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ítulo 1">
            <a:extLst>
              <a:ext uri="{FF2B5EF4-FFF2-40B4-BE49-F238E27FC236}">
                <a16:creationId xmlns:a16="http://schemas.microsoft.com/office/drawing/2014/main" id="{E2C1C8EB-4DE9-451E-80E0-E1B1647B8C78}"/>
              </a:ext>
            </a:extLst>
          </p:cNvPr>
          <p:cNvSpPr>
            <a:spLocks noGrp="1"/>
          </p:cNvSpPr>
          <p:nvPr>
            <p:ph type="title"/>
          </p:nvPr>
        </p:nvSpPr>
        <p:spPr>
          <a:xfrm>
            <a:off x="7532835" y="1420706"/>
            <a:ext cx="3466540" cy="4016587"/>
          </a:xfrm>
        </p:spPr>
        <p:txBody>
          <a:bodyPr>
            <a:normAutofit/>
          </a:bodyPr>
          <a:lstStyle/>
          <a:p>
            <a:r>
              <a:rPr lang="ja-JP" altLang="es-CL" dirty="0"/>
              <a:t>宋明理学</a:t>
            </a:r>
            <a:endParaRPr lang="es-CL" dirty="0"/>
          </a:p>
        </p:txBody>
      </p:sp>
      <p:sp>
        <p:nvSpPr>
          <p:cNvPr id="3" name="Marcador de contenido 2">
            <a:extLst>
              <a:ext uri="{FF2B5EF4-FFF2-40B4-BE49-F238E27FC236}">
                <a16:creationId xmlns:a16="http://schemas.microsoft.com/office/drawing/2014/main" id="{1FEE885A-8F72-4E21-B4D9-19C1FB92F529}"/>
              </a:ext>
            </a:extLst>
          </p:cNvPr>
          <p:cNvSpPr>
            <a:spLocks noGrp="1"/>
          </p:cNvSpPr>
          <p:nvPr>
            <p:ph idx="1"/>
          </p:nvPr>
        </p:nvSpPr>
        <p:spPr>
          <a:xfrm>
            <a:off x="1440519" y="1420706"/>
            <a:ext cx="5514758" cy="4016587"/>
          </a:xfrm>
        </p:spPr>
        <p:txBody>
          <a:bodyPr anchor="ctr">
            <a:normAutofit/>
          </a:bodyPr>
          <a:lstStyle/>
          <a:p>
            <a:pPr marL="0" indent="0">
              <a:buNone/>
            </a:pPr>
            <a:r>
              <a:rPr lang="es-MX" u="sng" dirty="0" err="1">
                <a:solidFill>
                  <a:schemeClr val="tx1">
                    <a:lumMod val="75000"/>
                    <a:lumOff val="25000"/>
                  </a:schemeClr>
                </a:solidFill>
              </a:rPr>
              <a:t>Neoconfucianismo</a:t>
            </a:r>
            <a:endParaRPr lang="es-MX" u="sng" dirty="0">
              <a:solidFill>
                <a:schemeClr val="tx1">
                  <a:lumMod val="75000"/>
                  <a:lumOff val="25000"/>
                </a:schemeClr>
              </a:solidFill>
            </a:endParaRPr>
          </a:p>
          <a:p>
            <a:r>
              <a:rPr lang="es-MX" dirty="0">
                <a:solidFill>
                  <a:schemeClr val="tx1">
                    <a:lumMod val="75000"/>
                    <a:lumOff val="25000"/>
                  </a:schemeClr>
                </a:solidFill>
              </a:rPr>
              <a:t>El </a:t>
            </a:r>
            <a:r>
              <a:rPr lang="es-MX" dirty="0" err="1">
                <a:solidFill>
                  <a:schemeClr val="tx1">
                    <a:lumMod val="75000"/>
                    <a:lumOff val="25000"/>
                  </a:schemeClr>
                </a:solidFill>
              </a:rPr>
              <a:t>neoconfucianismo</a:t>
            </a:r>
            <a:r>
              <a:rPr lang="es-MX" dirty="0">
                <a:solidFill>
                  <a:schemeClr val="tx1">
                    <a:lumMod val="75000"/>
                    <a:lumOff val="25000"/>
                  </a:schemeClr>
                </a:solidFill>
              </a:rPr>
              <a:t> es una filosofía china moral, ética y metafísica influida por el confucianismo y que incorpora ideas del taoísmo y el budismo. Fue originada por Han </a:t>
            </a:r>
            <a:r>
              <a:rPr lang="es-MX" dirty="0" err="1">
                <a:solidFill>
                  <a:schemeClr val="tx1">
                    <a:lumMod val="75000"/>
                    <a:lumOff val="25000"/>
                  </a:schemeClr>
                </a:solidFill>
              </a:rPr>
              <a:t>Yu</a:t>
            </a:r>
            <a:r>
              <a:rPr lang="es-MX" dirty="0">
                <a:solidFill>
                  <a:schemeClr val="tx1">
                    <a:lumMod val="75000"/>
                    <a:lumOff val="25000"/>
                  </a:schemeClr>
                </a:solidFill>
              </a:rPr>
              <a:t> y Li </a:t>
            </a:r>
            <a:r>
              <a:rPr lang="es-MX" dirty="0" err="1">
                <a:solidFill>
                  <a:schemeClr val="tx1">
                    <a:lumMod val="75000"/>
                    <a:lumOff val="25000"/>
                  </a:schemeClr>
                </a:solidFill>
              </a:rPr>
              <a:t>Ao</a:t>
            </a:r>
            <a:r>
              <a:rPr lang="es-MX" dirty="0">
                <a:solidFill>
                  <a:schemeClr val="tx1">
                    <a:lumMod val="75000"/>
                    <a:lumOff val="25000"/>
                  </a:schemeClr>
                </a:solidFill>
              </a:rPr>
              <a:t> en la dinastía Tang y tuvo un lugar prominente durante las dinastías </a:t>
            </a:r>
            <a:r>
              <a:rPr lang="es-MX" dirty="0" err="1">
                <a:solidFill>
                  <a:schemeClr val="tx1">
                    <a:lumMod val="75000"/>
                    <a:lumOff val="25000"/>
                  </a:schemeClr>
                </a:solidFill>
              </a:rPr>
              <a:t>Song</a:t>
            </a:r>
            <a:r>
              <a:rPr lang="es-MX" dirty="0">
                <a:solidFill>
                  <a:schemeClr val="tx1">
                    <a:lumMod val="75000"/>
                    <a:lumOff val="25000"/>
                  </a:schemeClr>
                </a:solidFill>
              </a:rPr>
              <a:t> y Ming.</a:t>
            </a:r>
          </a:p>
          <a:p>
            <a:r>
              <a:rPr lang="es-MX" dirty="0">
                <a:solidFill>
                  <a:schemeClr val="tx1">
                    <a:lumMod val="75000"/>
                    <a:lumOff val="25000"/>
                  </a:schemeClr>
                </a:solidFill>
              </a:rPr>
              <a:t>Los confucianistas de la Dinastía </a:t>
            </a:r>
            <a:r>
              <a:rPr lang="es-MX" dirty="0" err="1">
                <a:solidFill>
                  <a:schemeClr val="tx1">
                    <a:lumMod val="75000"/>
                    <a:lumOff val="25000"/>
                  </a:schemeClr>
                </a:solidFill>
              </a:rPr>
              <a:t>Song</a:t>
            </a:r>
            <a:r>
              <a:rPr lang="es-MX" dirty="0">
                <a:solidFill>
                  <a:schemeClr val="tx1">
                    <a:lumMod val="75000"/>
                    <a:lumOff val="25000"/>
                  </a:schemeClr>
                </a:solidFill>
              </a:rPr>
              <a:t> (960-1279) solían estudiar las obras clásicas de su credo, pero también estaban familiarizados con las enseñanzas budistas.</a:t>
            </a:r>
          </a:p>
          <a:p>
            <a:r>
              <a:rPr lang="es-MX" dirty="0">
                <a:solidFill>
                  <a:schemeClr val="tx1">
                    <a:lumMod val="75000"/>
                    <a:lumOff val="25000"/>
                  </a:schemeClr>
                </a:solidFill>
              </a:rPr>
              <a:t>Uno de los representantes más importantes del </a:t>
            </a:r>
            <a:r>
              <a:rPr lang="es-MX" dirty="0" err="1">
                <a:solidFill>
                  <a:schemeClr val="tx1">
                    <a:lumMod val="75000"/>
                    <a:lumOff val="25000"/>
                  </a:schemeClr>
                </a:solidFill>
              </a:rPr>
              <a:t>neoconfucianismo</a:t>
            </a:r>
            <a:r>
              <a:rPr lang="es-MX" dirty="0">
                <a:solidFill>
                  <a:schemeClr val="tx1">
                    <a:lumMod val="75000"/>
                    <a:lumOff val="25000"/>
                  </a:schemeClr>
                </a:solidFill>
              </a:rPr>
              <a:t> fue Zhu Xi (1130-1200</a:t>
            </a:r>
            <a:r>
              <a:rPr lang="es-CL" dirty="0">
                <a:solidFill>
                  <a:schemeClr val="tx1">
                    <a:lumMod val="75000"/>
                    <a:lumOff val="25000"/>
                  </a:schemeClr>
                </a:solidFill>
              </a:rPr>
              <a:t>.</a:t>
            </a: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2978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2DB012-519E-4F4A-92A4-247C3CF9B752}"/>
              </a:ext>
            </a:extLst>
          </p:cNvPr>
          <p:cNvSpPr>
            <a:spLocks noGrp="1"/>
          </p:cNvSpPr>
          <p:nvPr>
            <p:ph type="title"/>
          </p:nvPr>
        </p:nvSpPr>
        <p:spPr>
          <a:xfrm>
            <a:off x="1066800" y="642594"/>
            <a:ext cx="10058400" cy="1371600"/>
          </a:xfrm>
        </p:spPr>
        <p:txBody>
          <a:bodyPr>
            <a:normAutofit/>
          </a:bodyPr>
          <a:lstStyle/>
          <a:p>
            <a:r>
              <a:rPr lang="es-CL" dirty="0"/>
              <a:t> </a:t>
            </a:r>
          </a:p>
        </p:txBody>
      </p:sp>
      <p:pic>
        <p:nvPicPr>
          <p:cNvPr id="5" name="Imagen 4" descr="Diagrama&#10;&#10;Descripción generada automáticamente">
            <a:extLst>
              <a:ext uri="{FF2B5EF4-FFF2-40B4-BE49-F238E27FC236}">
                <a16:creationId xmlns:a16="http://schemas.microsoft.com/office/drawing/2014/main" id="{B52FE3AE-555E-4743-8C39-1A483D38D9D5}"/>
              </a:ext>
            </a:extLst>
          </p:cNvPr>
          <p:cNvPicPr>
            <a:picLocks noChangeAspect="1"/>
          </p:cNvPicPr>
          <p:nvPr/>
        </p:nvPicPr>
        <p:blipFill>
          <a:blip r:embed="rId2"/>
          <a:stretch>
            <a:fillRect/>
          </a:stretch>
        </p:blipFill>
        <p:spPr>
          <a:xfrm>
            <a:off x="931952" y="2456003"/>
            <a:ext cx="3705213" cy="2387804"/>
          </a:xfrm>
          <a:prstGeom prst="rect">
            <a:avLst/>
          </a:prstGeom>
        </p:spPr>
      </p:pic>
      <p:sp>
        <p:nvSpPr>
          <p:cNvPr id="3" name="Marcador de contenido 2">
            <a:extLst>
              <a:ext uri="{FF2B5EF4-FFF2-40B4-BE49-F238E27FC236}">
                <a16:creationId xmlns:a16="http://schemas.microsoft.com/office/drawing/2014/main" id="{7904EC4A-C5EF-424E-923A-94C2640F1D03}"/>
              </a:ext>
            </a:extLst>
          </p:cNvPr>
          <p:cNvSpPr>
            <a:spLocks noGrp="1"/>
          </p:cNvSpPr>
          <p:nvPr>
            <p:ph idx="1"/>
          </p:nvPr>
        </p:nvSpPr>
        <p:spPr>
          <a:xfrm>
            <a:off x="4637165" y="773723"/>
            <a:ext cx="6488035" cy="5261317"/>
          </a:xfrm>
        </p:spPr>
        <p:txBody>
          <a:bodyPr>
            <a:normAutofit/>
          </a:bodyPr>
          <a:lstStyle/>
          <a:p>
            <a:pPr>
              <a:lnSpc>
                <a:spcPct val="90000"/>
              </a:lnSpc>
            </a:pPr>
            <a:r>
              <a:rPr lang="es-MX" sz="2000" dirty="0"/>
              <a:t>En China el </a:t>
            </a:r>
            <a:r>
              <a:rPr lang="es-MX" sz="2000" dirty="0" err="1"/>
              <a:t>neoconfucianismo</a:t>
            </a:r>
            <a:r>
              <a:rPr lang="es-MX" sz="2000" dirty="0"/>
              <a:t> fue credo oficialmente reconocido desde su desarrollo con la dinastía </a:t>
            </a:r>
            <a:r>
              <a:rPr lang="es-MX" sz="2000" dirty="0" err="1"/>
              <a:t>Song</a:t>
            </a:r>
            <a:r>
              <a:rPr lang="es-MX" sz="2000" dirty="0"/>
              <a:t> hasta principios del siglo XX, y los territorios de la China </a:t>
            </a:r>
            <a:r>
              <a:rPr lang="es-MX" sz="2000" dirty="0" err="1"/>
              <a:t>Song</a:t>
            </a:r>
            <a:r>
              <a:rPr lang="es-MX" sz="2000" dirty="0"/>
              <a:t> más sus vecinos (Corea, Vietnam y Japón) estuvieron profundamente influenciados por el </a:t>
            </a:r>
            <a:r>
              <a:rPr lang="es-MX" sz="2000" dirty="0" err="1"/>
              <a:t>neoconfucianismo</a:t>
            </a:r>
            <a:r>
              <a:rPr lang="es-MX" sz="2000" dirty="0"/>
              <a:t> durante más de medio milenio.</a:t>
            </a:r>
            <a:endParaRPr lang="en-US" sz="2000" dirty="0"/>
          </a:p>
          <a:p>
            <a:pPr>
              <a:lnSpc>
                <a:spcPct val="90000"/>
              </a:lnSpc>
            </a:pPr>
            <a:r>
              <a:rPr lang="es-MX" sz="2000" dirty="0"/>
              <a:t>Debido a que la enseñanza de Confucio evitaba preguntas urgentes sobre el significado de la vida y lo que sucede después de la muerte, la gente acudió a los monjes.</a:t>
            </a:r>
          </a:p>
          <a:p>
            <a:pPr>
              <a:lnSpc>
                <a:spcPct val="90000"/>
              </a:lnSpc>
            </a:pPr>
            <a:r>
              <a:rPr lang="es-MX" sz="2000" dirty="0"/>
              <a:t>Los nuevos pensadores sabían que tenían que integrar el sentido de la vida y también la dimensión cósmica que los taoístas cultivaban, de manera más convincente en las ideas confucianas.</a:t>
            </a:r>
            <a:endParaRPr lang="es-CL" sz="2000" dirty="0"/>
          </a:p>
        </p:txBody>
      </p:sp>
    </p:spTree>
    <p:extLst>
      <p:ext uri="{BB962C8B-B14F-4D97-AF65-F5344CB8AC3E}">
        <p14:creationId xmlns:p14="http://schemas.microsoft.com/office/powerpoint/2010/main" val="5298827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4BCCC7-9247-4A71-B062-AF0B78B3C6D0}"/>
              </a:ext>
            </a:extLst>
          </p:cNvPr>
          <p:cNvSpPr>
            <a:spLocks noGrp="1"/>
          </p:cNvSpPr>
          <p:nvPr>
            <p:ph type="title"/>
          </p:nvPr>
        </p:nvSpPr>
        <p:spPr/>
        <p:txBody>
          <a:bodyPr/>
          <a:lstStyle/>
          <a:p>
            <a:r>
              <a:rPr lang="es-CL" dirty="0"/>
              <a:t>  </a:t>
            </a:r>
          </a:p>
        </p:txBody>
      </p:sp>
      <p:sp>
        <p:nvSpPr>
          <p:cNvPr id="3" name="Marcador de contenido 2">
            <a:extLst>
              <a:ext uri="{FF2B5EF4-FFF2-40B4-BE49-F238E27FC236}">
                <a16:creationId xmlns:a16="http://schemas.microsoft.com/office/drawing/2014/main" id="{A9EF70D4-6B27-461F-B84E-CA6D27EBC2F8}"/>
              </a:ext>
            </a:extLst>
          </p:cNvPr>
          <p:cNvSpPr>
            <a:spLocks noGrp="1"/>
          </p:cNvSpPr>
          <p:nvPr>
            <p:ph idx="1"/>
          </p:nvPr>
        </p:nvSpPr>
        <p:spPr/>
        <p:txBody>
          <a:bodyPr/>
          <a:lstStyle/>
          <a:p>
            <a:r>
              <a:rPr lang="es-CL" dirty="0">
                <a:hlinkClick r:id="rId2"/>
              </a:rPr>
              <a:t>https://www.youtube.com/watch?v=jClurY0h0O8</a:t>
            </a:r>
            <a:endParaRPr lang="es-CL" dirty="0"/>
          </a:p>
          <a:p>
            <a:endParaRPr lang="es-CL" dirty="0"/>
          </a:p>
          <a:p>
            <a:r>
              <a:rPr lang="es-CL" dirty="0"/>
              <a:t> </a:t>
            </a:r>
            <a:r>
              <a:rPr lang="es-CL" dirty="0">
                <a:hlinkClick r:id="rId3"/>
              </a:rPr>
              <a:t>https://www.youtube.com/watch?v=Vr3YMoFGPr8</a:t>
            </a:r>
            <a:r>
              <a:rPr lang="es-CL" dirty="0"/>
              <a:t> </a:t>
            </a:r>
          </a:p>
        </p:txBody>
      </p:sp>
    </p:spTree>
    <p:extLst>
      <p:ext uri="{BB962C8B-B14F-4D97-AF65-F5344CB8AC3E}">
        <p14:creationId xmlns:p14="http://schemas.microsoft.com/office/powerpoint/2010/main" val="5024096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1E1D53-4A96-4AB1-98D5-56B2E0AA9D3E}"/>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7ADD0278-A5E5-4F71-B1C3-D68568225892}"/>
              </a:ext>
            </a:extLst>
          </p:cNvPr>
          <p:cNvSpPr>
            <a:spLocks noGrp="1"/>
          </p:cNvSpPr>
          <p:nvPr>
            <p:ph idx="1"/>
          </p:nvPr>
        </p:nvSpPr>
        <p:spPr/>
        <p:txBody>
          <a:bodyPr>
            <a:normAutofit lnSpcReduction="10000"/>
          </a:bodyPr>
          <a:lstStyle/>
          <a:p>
            <a:pPr marL="0" indent="0">
              <a:buNone/>
            </a:pPr>
            <a:r>
              <a:rPr lang="es-CL" u="sng" dirty="0"/>
              <a:t>Literatura</a:t>
            </a:r>
          </a:p>
          <a:p>
            <a:r>
              <a:rPr lang="es-CL" dirty="0" err="1"/>
              <a:t>Gernet</a:t>
            </a:r>
            <a:r>
              <a:rPr lang="es-CL" dirty="0"/>
              <a:t>, Jacques. Le mundo chino. Paris, 2003.</a:t>
            </a:r>
          </a:p>
          <a:p>
            <a:r>
              <a:rPr lang="es-CL" dirty="0" err="1"/>
              <a:t>Franke</a:t>
            </a:r>
            <a:r>
              <a:rPr lang="es-CL" dirty="0"/>
              <a:t>, Herbert, </a:t>
            </a:r>
            <a:r>
              <a:rPr lang="es-CL" dirty="0" err="1"/>
              <a:t>Trauzettel</a:t>
            </a:r>
            <a:r>
              <a:rPr lang="es-CL" dirty="0"/>
              <a:t>, </a:t>
            </a:r>
            <a:r>
              <a:rPr lang="es-CL" dirty="0" err="1"/>
              <a:t>Rolf</a:t>
            </a:r>
            <a:r>
              <a:rPr lang="es-CL" dirty="0"/>
              <a:t>. Das </a:t>
            </a:r>
            <a:r>
              <a:rPr lang="es-CL" dirty="0" err="1"/>
              <a:t>Chinesische</a:t>
            </a:r>
            <a:r>
              <a:rPr lang="es-CL" dirty="0"/>
              <a:t> </a:t>
            </a:r>
            <a:r>
              <a:rPr lang="es-CL" dirty="0" err="1"/>
              <a:t>Kaiserreich</a:t>
            </a:r>
            <a:r>
              <a:rPr lang="es-CL" dirty="0"/>
              <a:t>. Frankfurt a. M, 1968.</a:t>
            </a:r>
          </a:p>
          <a:p>
            <a:r>
              <a:rPr lang="es-CL" dirty="0"/>
              <a:t>Schmidt-</a:t>
            </a:r>
            <a:r>
              <a:rPr lang="es-CL" dirty="0" err="1"/>
              <a:t>Glintzer</a:t>
            </a:r>
            <a:r>
              <a:rPr lang="es-CL" dirty="0"/>
              <a:t>, </a:t>
            </a:r>
            <a:r>
              <a:rPr lang="es-CL" dirty="0" err="1"/>
              <a:t>Helwig</a:t>
            </a:r>
            <a:r>
              <a:rPr lang="es-CL" dirty="0"/>
              <a:t>. Das </a:t>
            </a:r>
            <a:r>
              <a:rPr lang="es-CL" dirty="0" err="1"/>
              <a:t>alte</a:t>
            </a:r>
            <a:r>
              <a:rPr lang="es-CL" dirty="0"/>
              <a:t> China. </a:t>
            </a:r>
            <a:r>
              <a:rPr lang="es-CL" dirty="0" err="1"/>
              <a:t>München</a:t>
            </a:r>
            <a:r>
              <a:rPr lang="es-CL" dirty="0"/>
              <a:t>, 1995.</a:t>
            </a:r>
          </a:p>
          <a:p>
            <a:r>
              <a:rPr lang="es-CL" dirty="0"/>
              <a:t>Fitzgerald. Die </a:t>
            </a:r>
            <a:r>
              <a:rPr lang="es-CL" dirty="0" err="1"/>
              <a:t>Chinesen</a:t>
            </a:r>
            <a:r>
              <a:rPr lang="es-CL" dirty="0"/>
              <a:t>. </a:t>
            </a:r>
            <a:r>
              <a:rPr lang="es-CL" dirty="0" err="1"/>
              <a:t>München</a:t>
            </a:r>
            <a:r>
              <a:rPr lang="es-CL" dirty="0"/>
              <a:t>, 1977.</a:t>
            </a:r>
          </a:p>
          <a:p>
            <a:r>
              <a:rPr lang="es-CL" dirty="0"/>
              <a:t>Beuys, Barbara. Der </a:t>
            </a:r>
            <a:r>
              <a:rPr lang="es-CL" dirty="0" err="1"/>
              <a:t>Preis</a:t>
            </a:r>
            <a:r>
              <a:rPr lang="es-CL" dirty="0"/>
              <a:t> </a:t>
            </a:r>
            <a:r>
              <a:rPr lang="es-CL" dirty="0" err="1"/>
              <a:t>der</a:t>
            </a:r>
            <a:r>
              <a:rPr lang="es-CL" dirty="0"/>
              <a:t> </a:t>
            </a:r>
            <a:r>
              <a:rPr lang="es-CL" dirty="0" err="1"/>
              <a:t>Leidenschaft</a:t>
            </a:r>
            <a:r>
              <a:rPr lang="es-CL" dirty="0"/>
              <a:t>. </a:t>
            </a:r>
            <a:r>
              <a:rPr lang="es-CL" dirty="0" err="1"/>
              <a:t>München</a:t>
            </a:r>
            <a:r>
              <a:rPr lang="es-CL" dirty="0"/>
              <a:t>, 2004.</a:t>
            </a:r>
          </a:p>
          <a:p>
            <a:r>
              <a:rPr lang="es-CL" dirty="0">
                <a:hlinkClick r:id="rId2"/>
              </a:rPr>
              <a:t>https://de.wikipedia.org/wiki/Li_Qingzhao</a:t>
            </a:r>
            <a:endParaRPr lang="es-CL" dirty="0"/>
          </a:p>
          <a:p>
            <a:r>
              <a:rPr lang="es-CL" dirty="0">
                <a:hlinkClick r:id="rId3"/>
              </a:rPr>
              <a:t>https://www.orienteymediterraneo.com/poesia-completa-60-poemas-de-li-qingzhao-novedad-noviembre-2010/</a:t>
            </a:r>
            <a:endParaRPr lang="es-CL" dirty="0"/>
          </a:p>
          <a:p>
            <a:r>
              <a:rPr lang="es-CL" dirty="0"/>
              <a:t>https://supchina.com/2020/04/06/li-qingzhao-poet-the-most-talented-woman-in-history/</a:t>
            </a:r>
          </a:p>
          <a:p>
            <a:pPr marL="0" indent="0">
              <a:buNone/>
            </a:pPr>
            <a:endParaRPr lang="es-CL" u="sng" dirty="0"/>
          </a:p>
        </p:txBody>
      </p:sp>
    </p:spTree>
    <p:extLst>
      <p:ext uri="{BB962C8B-B14F-4D97-AF65-F5344CB8AC3E}">
        <p14:creationId xmlns:p14="http://schemas.microsoft.com/office/powerpoint/2010/main" val="1892777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5E33BD7-7E4A-463D-A94A-90181597A4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57945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F308BC4-80BB-4838-92B8-AB3DA0B0A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9451" y="237744"/>
            <a:ext cx="5377852"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20" name="Rectangle 19">
            <a:extLst>
              <a:ext uri="{FF2B5EF4-FFF2-40B4-BE49-F238E27FC236}">
                <a16:creationId xmlns:a16="http://schemas.microsoft.com/office/drawing/2014/main" id="{E8A5174C-92C7-4240-908A-FFAE04F49E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14041" y="374904"/>
            <a:ext cx="5106102" cy="6108192"/>
          </a:xfrm>
          <a:prstGeom prst="rect">
            <a:avLst/>
          </a:prstGeom>
          <a:solidFill>
            <a:schemeClr val="bg2"/>
          </a:solidFill>
          <a:ln w="6350" cap="sq" cmpd="sng" algn="ctr">
            <a:noFill/>
            <a:prstDash val="solid"/>
            <a:miter lim="800000"/>
          </a:ln>
          <a:effectLst/>
        </p:spPr>
      </p:sp>
      <p:pic>
        <p:nvPicPr>
          <p:cNvPr id="9" name="Imagen 8">
            <a:extLst>
              <a:ext uri="{FF2B5EF4-FFF2-40B4-BE49-F238E27FC236}">
                <a16:creationId xmlns:a16="http://schemas.microsoft.com/office/drawing/2014/main" id="{D53718A4-A38D-41D9-AC8E-CF31E96C3101}"/>
              </a:ext>
            </a:extLst>
          </p:cNvPr>
          <p:cNvPicPr>
            <a:picLocks noChangeAspect="1"/>
          </p:cNvPicPr>
          <p:nvPr/>
        </p:nvPicPr>
        <p:blipFill>
          <a:blip r:embed="rId2"/>
          <a:stretch>
            <a:fillRect/>
          </a:stretch>
        </p:blipFill>
        <p:spPr>
          <a:xfrm>
            <a:off x="233264" y="874872"/>
            <a:ext cx="3324388" cy="2472409"/>
          </a:xfrm>
          <a:prstGeom prst="rect">
            <a:avLst/>
          </a:prstGeom>
        </p:spPr>
      </p:pic>
      <p:sp>
        <p:nvSpPr>
          <p:cNvPr id="22" name="Rectangle 21">
            <a:extLst>
              <a:ext uri="{FF2B5EF4-FFF2-40B4-BE49-F238E27FC236}">
                <a16:creationId xmlns:a16="http://schemas.microsoft.com/office/drawing/2014/main" id="{2B83C316-5844-4C19-B388-5DBEE733C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92243" y="239052"/>
            <a:ext cx="2722671" cy="24749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E18B9C1-F5AA-4D71-B9E4-0DFA86A73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3264" y="4154694"/>
            <a:ext cx="3324388" cy="2470041"/>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Marcador de contenido 4" descr="Una sala de estar&#10;&#10;Descripción generada automáticamente con confianza baja">
            <a:extLst>
              <a:ext uri="{FF2B5EF4-FFF2-40B4-BE49-F238E27FC236}">
                <a16:creationId xmlns:a16="http://schemas.microsoft.com/office/drawing/2014/main" id="{FF8E8393-B838-4458-AA45-3963D83F42E8}"/>
              </a:ext>
            </a:extLst>
          </p:cNvPr>
          <p:cNvPicPr>
            <a:picLocks noChangeAspect="1"/>
          </p:cNvPicPr>
          <p:nvPr/>
        </p:nvPicPr>
        <p:blipFill>
          <a:blip r:embed="rId3"/>
          <a:stretch>
            <a:fillRect/>
          </a:stretch>
        </p:blipFill>
        <p:spPr>
          <a:xfrm>
            <a:off x="3692243" y="2932344"/>
            <a:ext cx="2722671" cy="3634906"/>
          </a:xfrm>
          <a:prstGeom prst="rect">
            <a:avLst/>
          </a:prstGeom>
        </p:spPr>
      </p:pic>
      <p:sp>
        <p:nvSpPr>
          <p:cNvPr id="13" name="Content Placeholder 12">
            <a:extLst>
              <a:ext uri="{FF2B5EF4-FFF2-40B4-BE49-F238E27FC236}">
                <a16:creationId xmlns:a16="http://schemas.microsoft.com/office/drawing/2014/main" id="{C5A3CFCE-4A0C-49A3-B22C-E90A5B67CA1E}"/>
              </a:ext>
            </a:extLst>
          </p:cNvPr>
          <p:cNvSpPr>
            <a:spLocks noGrp="1"/>
          </p:cNvSpPr>
          <p:nvPr>
            <p:ph idx="1"/>
          </p:nvPr>
        </p:nvSpPr>
        <p:spPr>
          <a:xfrm>
            <a:off x="7064082" y="2103120"/>
            <a:ext cx="4472922" cy="3931920"/>
          </a:xfrm>
        </p:spPr>
        <p:txBody>
          <a:bodyPr>
            <a:normAutofit/>
          </a:bodyPr>
          <a:lstStyle/>
          <a:p>
            <a:r>
              <a:rPr lang="en-US" sz="2400" dirty="0"/>
              <a:t>Memorial Li </a:t>
            </a:r>
            <a:r>
              <a:rPr lang="en-US" sz="2400" dirty="0" err="1"/>
              <a:t>Qingzhao</a:t>
            </a:r>
            <a:r>
              <a:rPr lang="en-US" sz="2400" dirty="0"/>
              <a:t> </a:t>
            </a:r>
            <a:r>
              <a:rPr lang="en-US" sz="2400" dirty="0" err="1"/>
              <a:t>en</a:t>
            </a:r>
            <a:r>
              <a:rPr lang="en-US" sz="2400" dirty="0"/>
              <a:t> Jinan</a:t>
            </a:r>
          </a:p>
          <a:p>
            <a:endParaRPr lang="en-US" sz="2400" dirty="0"/>
          </a:p>
          <a:p>
            <a:r>
              <a:rPr lang="en-US" sz="2400" dirty="0" err="1"/>
              <a:t>Estatua</a:t>
            </a:r>
            <a:r>
              <a:rPr lang="en-US" sz="2400" dirty="0"/>
              <a:t> de Li </a:t>
            </a:r>
            <a:r>
              <a:rPr lang="en-US" sz="2400" dirty="0" err="1"/>
              <a:t>Qingzhao</a:t>
            </a:r>
            <a:r>
              <a:rPr lang="en-US" sz="2400" dirty="0"/>
              <a:t> </a:t>
            </a:r>
            <a:r>
              <a:rPr lang="en-US" sz="2400" dirty="0" err="1"/>
              <a:t>en</a:t>
            </a:r>
            <a:r>
              <a:rPr lang="en-US" sz="2400" dirty="0"/>
              <a:t> </a:t>
            </a:r>
            <a:r>
              <a:rPr lang="en-US" sz="2400" dirty="0" err="1"/>
              <a:t>el</a:t>
            </a:r>
            <a:r>
              <a:rPr lang="en-US" sz="2400" dirty="0"/>
              <a:t> Memorial Li </a:t>
            </a:r>
            <a:r>
              <a:rPr lang="en-US" sz="2400" dirty="0" err="1"/>
              <a:t>Qingzhao</a:t>
            </a:r>
            <a:r>
              <a:rPr lang="en-US" sz="2400" dirty="0"/>
              <a:t>.</a:t>
            </a:r>
          </a:p>
        </p:txBody>
      </p:sp>
    </p:spTree>
    <p:extLst>
      <p:ext uri="{BB962C8B-B14F-4D97-AF65-F5344CB8AC3E}">
        <p14:creationId xmlns:p14="http://schemas.microsoft.com/office/powerpoint/2010/main" val="1857042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522B79FE-9F6A-4798-926C-776568F92092}"/>
              </a:ext>
            </a:extLst>
          </p:cNvPr>
          <p:cNvSpPr>
            <a:spLocks noGrp="1"/>
          </p:cNvSpPr>
          <p:nvPr>
            <p:ph idx="1"/>
          </p:nvPr>
        </p:nvSpPr>
        <p:spPr>
          <a:xfrm>
            <a:off x="4768946" y="1908313"/>
            <a:ext cx="6627923" cy="4399722"/>
          </a:xfrm>
        </p:spPr>
        <p:txBody>
          <a:bodyPr>
            <a:noAutofit/>
          </a:bodyPr>
          <a:lstStyle/>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s-ES" sz="2400" dirty="0">
                <a:effectLst/>
                <a:ea typeface="Times New Roman" panose="02020603050405020304" pitchFamily="18" charset="0"/>
                <a:cs typeface="Times New Roman" panose="02020603050405020304" pitchFamily="18" charset="0"/>
              </a:rPr>
              <a:t>Antes de casarse, su poesía ya era muy conocida en los círculos de élite. En 1101 se casó con Zhao </a:t>
            </a:r>
            <a:r>
              <a:rPr lang="es-ES" sz="2400" dirty="0" err="1">
                <a:effectLst/>
                <a:ea typeface="Times New Roman" panose="02020603050405020304" pitchFamily="18" charset="0"/>
                <a:cs typeface="Times New Roman" panose="02020603050405020304" pitchFamily="18" charset="0"/>
              </a:rPr>
              <a:t>Mingcheng</a:t>
            </a:r>
            <a:r>
              <a:rPr lang="es-ES" sz="2400" dirty="0">
                <a:effectLst/>
                <a:ea typeface="Times New Roman" panose="02020603050405020304" pitchFamily="18" charset="0"/>
                <a:cs typeface="Times New Roman" panose="02020603050405020304" pitchFamily="18" charset="0"/>
              </a:rPr>
              <a:t>, con quien compartió intereses en la colección de arte y la epigrafía. </a:t>
            </a: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s-ES" sz="2400" dirty="0">
                <a:effectLst/>
                <a:ea typeface="Times New Roman" panose="02020603050405020304" pitchFamily="18" charset="0"/>
                <a:cs typeface="Times New Roman" panose="02020603050405020304" pitchFamily="18" charset="0"/>
              </a:rPr>
              <a:t>No eran particularmente ricos, pero compartían el placer de coleccionar inscripciones y caligrafía y vivieron felices juntos. Esto inspiró algunos de los poemas de amor que escribió. </a:t>
            </a: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s-ES" sz="2400" dirty="0">
              <a:effectLst/>
              <a:ea typeface="Times New Roman" panose="02020603050405020304" pitchFamily="18"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s-CL" sz="24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s-CL" sz="2400" dirty="0">
                <a:effectLst/>
                <a:ea typeface="Calibri" panose="020F0502020204030204" pitchFamily="34" charset="0"/>
                <a:cs typeface="Times New Roman" panose="02020603050405020304" pitchFamily="18" charset="0"/>
              </a:rPr>
              <a:t> </a:t>
            </a:r>
          </a:p>
          <a:p>
            <a:endParaRPr lang="es-CL" sz="2400" dirty="0"/>
          </a:p>
        </p:txBody>
      </p:sp>
      <p:sp>
        <p:nvSpPr>
          <p:cNvPr id="8" name="Rectangle 4">
            <a:extLst>
              <a:ext uri="{FF2B5EF4-FFF2-40B4-BE49-F238E27FC236}">
                <a16:creationId xmlns:a16="http://schemas.microsoft.com/office/drawing/2014/main" id="{CEBED57F-4F9F-4539-90D5-F65F7FA8F862}"/>
              </a:ext>
            </a:extLst>
          </p:cNvPr>
          <p:cNvSpPr>
            <a:spLocks noChangeArrowheads="1"/>
          </p:cNvSpPr>
          <p:nvPr/>
        </p:nvSpPr>
        <p:spPr bwMode="auto">
          <a:xfrm>
            <a:off x="0" y="67017"/>
            <a:ext cx="184731"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lvl1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es-CL" altLang="es-CL" sz="1800" b="0" i="0" u="none" strike="noStrike" cap="none" normalizeH="0" baseline="0" dirty="0">
              <a:ln>
                <a:noFill/>
              </a:ln>
              <a:solidFill>
                <a:schemeClr val="tx1"/>
              </a:solidFill>
              <a:effectLst/>
              <a:latin typeface="Arial" panose="020B0604020202020204" pitchFamily="34" charset="0"/>
            </a:endParaRPr>
          </a:p>
        </p:txBody>
      </p:sp>
      <p:pic>
        <p:nvPicPr>
          <p:cNvPr id="14" name="Imagen 13">
            <a:extLst>
              <a:ext uri="{FF2B5EF4-FFF2-40B4-BE49-F238E27FC236}">
                <a16:creationId xmlns:a16="http://schemas.microsoft.com/office/drawing/2014/main" id="{B1BEDB62-9A2B-4B24-BD46-9EE50DB35175}"/>
              </a:ext>
            </a:extLst>
          </p:cNvPr>
          <p:cNvPicPr>
            <a:picLocks noChangeAspect="1"/>
          </p:cNvPicPr>
          <p:nvPr/>
        </p:nvPicPr>
        <p:blipFill>
          <a:blip r:embed="rId2"/>
          <a:stretch>
            <a:fillRect/>
          </a:stretch>
        </p:blipFill>
        <p:spPr>
          <a:xfrm>
            <a:off x="523799" y="2289313"/>
            <a:ext cx="4245147" cy="2824952"/>
          </a:xfrm>
          <a:prstGeom prst="rect">
            <a:avLst/>
          </a:prstGeom>
        </p:spPr>
      </p:pic>
    </p:spTree>
    <p:extLst>
      <p:ext uri="{BB962C8B-B14F-4D97-AF65-F5344CB8AC3E}">
        <p14:creationId xmlns:p14="http://schemas.microsoft.com/office/powerpoint/2010/main" val="766423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F7D5EA2D-6848-41F0-982F-5C43E1C2E566}"/>
              </a:ext>
            </a:extLst>
          </p:cNvPr>
          <p:cNvSpPr>
            <a:spLocks noGrp="1"/>
          </p:cNvSpPr>
          <p:nvPr>
            <p:ph type="title"/>
          </p:nvPr>
        </p:nvSpPr>
        <p:spPr/>
        <p:txBody>
          <a:bodyPr/>
          <a:lstStyle/>
          <a:p>
            <a:r>
              <a:rPr lang="es-CL" dirty="0"/>
              <a:t> </a:t>
            </a:r>
          </a:p>
        </p:txBody>
      </p:sp>
      <p:sp>
        <p:nvSpPr>
          <p:cNvPr id="3" name="Marcador de contenido 2">
            <a:extLst>
              <a:ext uri="{FF2B5EF4-FFF2-40B4-BE49-F238E27FC236}">
                <a16:creationId xmlns:a16="http://schemas.microsoft.com/office/drawing/2014/main" id="{C8FB88B9-2B06-473F-AB4B-187C2178585C}"/>
              </a:ext>
            </a:extLst>
          </p:cNvPr>
          <p:cNvSpPr>
            <a:spLocks noGrp="1"/>
          </p:cNvSpPr>
          <p:nvPr>
            <p:ph sz="half" idx="1"/>
          </p:nvPr>
        </p:nvSpPr>
        <p:spPr/>
        <p:txBody>
          <a:bodyPr>
            <a:normAutofit fontScale="92500" lnSpcReduction="20000"/>
          </a:bodyPr>
          <a:lstStyle/>
          <a:p>
            <a:r>
              <a:rPr lang="es-MX" b="1" dirty="0"/>
              <a:t>Una rama de ciruelo</a:t>
            </a:r>
            <a:endParaRPr lang="es-MX" dirty="0"/>
          </a:p>
          <a:p>
            <a:r>
              <a:rPr lang="es-MX" dirty="0"/>
              <a:t>El aroma de los lotos rojos se desvanece</a:t>
            </a:r>
          </a:p>
          <a:p>
            <a:r>
              <a:rPr lang="es-MX" dirty="0"/>
              <a:t>verde alfombra de otoño</a:t>
            </a:r>
          </a:p>
          <a:p>
            <a:r>
              <a:rPr lang="es-MX" dirty="0"/>
              <a:t>me desabrocho el fino vestido de seda</a:t>
            </a:r>
          </a:p>
          <a:p>
            <a:r>
              <a:rPr lang="es-MX" dirty="0"/>
              <a:t>sola</a:t>
            </a:r>
          </a:p>
          <a:p>
            <a:r>
              <a:rPr lang="es-MX" dirty="0"/>
              <a:t>subo a la pequeña barca</a:t>
            </a:r>
          </a:p>
          <a:p>
            <a:r>
              <a:rPr lang="es-MX" dirty="0"/>
              <a:t>¿quién me enviará entre las nubes</a:t>
            </a:r>
          </a:p>
          <a:p>
            <a:r>
              <a:rPr lang="es-MX" dirty="0"/>
              <a:t>bellos mensajes de amor?</a:t>
            </a:r>
          </a:p>
          <a:p>
            <a:r>
              <a:rPr lang="es-MX" dirty="0"/>
              <a:t>quizá, volando de regreso,</a:t>
            </a:r>
          </a:p>
          <a:p>
            <a:r>
              <a:rPr lang="es-MX" dirty="0"/>
              <a:t>las ocas salvajes dibujen palabras en el cielo</a:t>
            </a:r>
          </a:p>
          <a:p>
            <a:endParaRPr lang="es-CL" dirty="0"/>
          </a:p>
        </p:txBody>
      </p:sp>
      <p:sp>
        <p:nvSpPr>
          <p:cNvPr id="5" name="Marcador de contenido 4">
            <a:extLst>
              <a:ext uri="{FF2B5EF4-FFF2-40B4-BE49-F238E27FC236}">
                <a16:creationId xmlns:a16="http://schemas.microsoft.com/office/drawing/2014/main" id="{2A7F38C0-8C6B-4D2F-B52B-9AFDECDEE03B}"/>
              </a:ext>
            </a:extLst>
          </p:cNvPr>
          <p:cNvSpPr>
            <a:spLocks noGrp="1"/>
          </p:cNvSpPr>
          <p:nvPr>
            <p:ph sz="half" idx="2"/>
          </p:nvPr>
        </p:nvSpPr>
        <p:spPr>
          <a:xfrm>
            <a:off x="6668086" y="2103120"/>
            <a:ext cx="4457114" cy="3749040"/>
          </a:xfrm>
        </p:spPr>
        <p:txBody>
          <a:bodyPr>
            <a:normAutofit fontScale="92500" lnSpcReduction="20000"/>
          </a:bodyPr>
          <a:lstStyle/>
          <a:p>
            <a:r>
              <a:rPr lang="es-MX" dirty="0"/>
              <a:t>la claridad de la luna envuelve</a:t>
            </a:r>
          </a:p>
          <a:p>
            <a:r>
              <a:rPr lang="es-MX" dirty="0"/>
              <a:t>al pabellón del Oeste</a:t>
            </a:r>
          </a:p>
          <a:p>
            <a:r>
              <a:rPr lang="es-MX" dirty="0"/>
              <a:t>las flores se marchitan</a:t>
            </a:r>
          </a:p>
          <a:p>
            <a:r>
              <a:rPr lang="es-MX" dirty="0"/>
              <a:t>pero las aguas fluyen como siempre</a:t>
            </a:r>
          </a:p>
          <a:p>
            <a:r>
              <a:rPr lang="es-MX" dirty="0"/>
              <a:t>igual que nuestro amor</a:t>
            </a:r>
          </a:p>
          <a:p>
            <a:r>
              <a:rPr lang="es-MX" dirty="0"/>
              <a:t>dos lugares distintos:</a:t>
            </a:r>
          </a:p>
          <a:p>
            <a:r>
              <a:rPr lang="es-MX" dirty="0"/>
              <a:t>y una misma tristeza</a:t>
            </a:r>
          </a:p>
          <a:p>
            <a:r>
              <a:rPr lang="es-MX" dirty="0"/>
              <a:t>que quisiera detener</a:t>
            </a:r>
          </a:p>
          <a:p>
            <a:r>
              <a:rPr lang="es-MX" dirty="0"/>
              <a:t>pero no puedo</a:t>
            </a:r>
          </a:p>
          <a:p>
            <a:r>
              <a:rPr lang="es-MX" dirty="0"/>
              <a:t>lágrimas que desde mis ojos caen</a:t>
            </a:r>
          </a:p>
          <a:p>
            <a:r>
              <a:rPr lang="es-MX" dirty="0"/>
              <a:t>desde mi corazón ascienden</a:t>
            </a:r>
          </a:p>
          <a:p>
            <a:endParaRPr lang="es-CL" dirty="0"/>
          </a:p>
        </p:txBody>
      </p:sp>
      <p:pic>
        <p:nvPicPr>
          <p:cNvPr id="7" name="Imagen 6">
            <a:extLst>
              <a:ext uri="{FF2B5EF4-FFF2-40B4-BE49-F238E27FC236}">
                <a16:creationId xmlns:a16="http://schemas.microsoft.com/office/drawing/2014/main" id="{18D9B7AF-7508-4BE2-B047-179C13A51926}"/>
              </a:ext>
            </a:extLst>
          </p:cNvPr>
          <p:cNvPicPr>
            <a:picLocks noChangeAspect="1"/>
          </p:cNvPicPr>
          <p:nvPr/>
        </p:nvPicPr>
        <p:blipFill rotWithShape="1">
          <a:blip r:embed="rId2"/>
          <a:srcRect b="9264"/>
          <a:stretch/>
        </p:blipFill>
        <p:spPr>
          <a:xfrm>
            <a:off x="4182061" y="642594"/>
            <a:ext cx="2486025" cy="1668024"/>
          </a:xfrm>
          <a:prstGeom prst="rect">
            <a:avLst/>
          </a:prstGeom>
        </p:spPr>
      </p:pic>
    </p:spTree>
    <p:extLst>
      <p:ext uri="{BB962C8B-B14F-4D97-AF65-F5344CB8AC3E}">
        <p14:creationId xmlns:p14="http://schemas.microsoft.com/office/powerpoint/2010/main" val="3857388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66040E-3427-4CE1-8182-5BEC506E54F4}"/>
              </a:ext>
            </a:extLst>
          </p:cNvPr>
          <p:cNvSpPr>
            <a:spLocks noGrp="1"/>
          </p:cNvSpPr>
          <p:nvPr>
            <p:ph type="title"/>
          </p:nvPr>
        </p:nvSpPr>
        <p:spPr/>
        <p:txBody>
          <a:bodyPr/>
          <a:lstStyle/>
          <a:p>
            <a:r>
              <a:rPr lang="es-CL" dirty="0"/>
              <a:t> </a:t>
            </a:r>
          </a:p>
        </p:txBody>
      </p:sp>
      <p:sp>
        <p:nvSpPr>
          <p:cNvPr id="3" name="Marcador de contenido 2">
            <a:extLst>
              <a:ext uri="{FF2B5EF4-FFF2-40B4-BE49-F238E27FC236}">
                <a16:creationId xmlns:a16="http://schemas.microsoft.com/office/drawing/2014/main" id="{7D79A67A-EB95-45BB-8FA6-9DA04FA660CA}"/>
              </a:ext>
            </a:extLst>
          </p:cNvPr>
          <p:cNvSpPr>
            <a:spLocks noGrp="1"/>
          </p:cNvSpPr>
          <p:nvPr>
            <p:ph idx="1"/>
          </p:nvPr>
        </p:nvSpPr>
        <p:spPr>
          <a:xfrm>
            <a:off x="911356" y="2236763"/>
            <a:ext cx="4757924" cy="3657601"/>
          </a:xfrm>
        </p:spPr>
        <p:txBody>
          <a:bodyPr>
            <a:noAutofit/>
          </a:bodyPr>
          <a:lstStyle/>
          <a:p>
            <a:r>
              <a:rPr lang="es-MX" sz="2000"/>
              <a:t>La capital Song del Norte de Kaifeng cayó en 1127 ante los Jurchens durante las guerras Jin-Song. Los enfrentamientos tuvieron lugar en Shandong y su casa fue incendiada. La pareja se llevó muchas de sus posesiones cuando huyeron a Nanjing, donde vivieron durante un año.</a:t>
            </a:r>
            <a:endParaRPr lang="es-MX" sz="2000" dirty="0"/>
          </a:p>
        </p:txBody>
      </p:sp>
      <p:pic>
        <p:nvPicPr>
          <p:cNvPr id="8" name="Imagen 7">
            <a:extLst>
              <a:ext uri="{FF2B5EF4-FFF2-40B4-BE49-F238E27FC236}">
                <a16:creationId xmlns:a16="http://schemas.microsoft.com/office/drawing/2014/main" id="{38BF8522-3648-4F9E-9A15-F41C40525BA7}"/>
              </a:ext>
            </a:extLst>
          </p:cNvPr>
          <p:cNvPicPr>
            <a:picLocks noChangeAspect="1"/>
          </p:cNvPicPr>
          <p:nvPr/>
        </p:nvPicPr>
        <p:blipFill>
          <a:blip r:embed="rId2"/>
          <a:stretch>
            <a:fillRect/>
          </a:stretch>
        </p:blipFill>
        <p:spPr>
          <a:xfrm>
            <a:off x="6783264" y="2536848"/>
            <a:ext cx="4198295" cy="2616543"/>
          </a:xfrm>
          <a:prstGeom prst="rect">
            <a:avLst/>
          </a:prstGeom>
        </p:spPr>
      </p:pic>
    </p:spTree>
    <p:extLst>
      <p:ext uri="{BB962C8B-B14F-4D97-AF65-F5344CB8AC3E}">
        <p14:creationId xmlns:p14="http://schemas.microsoft.com/office/powerpoint/2010/main" val="145154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 name="Rectangle 8">
            <a:extLst>
              <a:ext uri="{FF2B5EF4-FFF2-40B4-BE49-F238E27FC236}">
                <a16:creationId xmlns:a16="http://schemas.microsoft.com/office/drawing/2014/main" id="{5F416BC6-45D9-42E2-812E-8642852FBA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071946"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0">
            <a:extLst>
              <a:ext uri="{FF2B5EF4-FFF2-40B4-BE49-F238E27FC236}">
                <a16:creationId xmlns:a16="http://schemas.microsoft.com/office/drawing/2014/main" id="{7D8FFABA-35FF-4824-A828-AF70682C1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8082" y="407588"/>
            <a:ext cx="5532146" cy="6066184"/>
          </a:xfrm>
          <a:prstGeom prst="rect">
            <a:avLst/>
          </a:prstGeom>
          <a:noFill/>
          <a:ln w="6350" cap="sq" cmpd="sng" algn="ctr">
            <a:solidFill>
              <a:schemeClr val="bg2"/>
            </a:solidFill>
            <a:prstDash val="solid"/>
            <a:miter lim="800000"/>
          </a:ln>
          <a:effectLst/>
        </p:spPr>
      </p:sp>
      <p:pic>
        <p:nvPicPr>
          <p:cNvPr id="4" name="Imagen 3" descr="Un dibujo de una persona&#10;&#10;Descripción generada automáticamente con confianza baja">
            <a:extLst>
              <a:ext uri="{FF2B5EF4-FFF2-40B4-BE49-F238E27FC236}">
                <a16:creationId xmlns:a16="http://schemas.microsoft.com/office/drawing/2014/main" id="{C2D07134-5755-4902-ACF1-798FC75FA49B}"/>
              </a:ext>
            </a:extLst>
          </p:cNvPr>
          <p:cNvPicPr>
            <a:picLocks noChangeAspect="1"/>
          </p:cNvPicPr>
          <p:nvPr/>
        </p:nvPicPr>
        <p:blipFill rotWithShape="1">
          <a:blip r:embed="rId2"/>
          <a:srcRect t="1179" r="-3" b="-3"/>
          <a:stretch/>
        </p:blipFill>
        <p:spPr>
          <a:xfrm>
            <a:off x="882713" y="913324"/>
            <a:ext cx="4572418" cy="5075816"/>
          </a:xfrm>
          <a:prstGeom prst="rect">
            <a:avLst/>
          </a:prstGeom>
        </p:spPr>
      </p:pic>
      <p:sp>
        <p:nvSpPr>
          <p:cNvPr id="13" name="Rectangle 12">
            <a:extLst>
              <a:ext uri="{FF2B5EF4-FFF2-40B4-BE49-F238E27FC236}">
                <a16:creationId xmlns:a16="http://schemas.microsoft.com/office/drawing/2014/main" id="{C36AA63B-9EE1-4A5A-ABD7-4BA42FEF4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2979" y="237744"/>
            <a:ext cx="5634325"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5" name="Rectangle 14">
            <a:extLst>
              <a:ext uri="{FF2B5EF4-FFF2-40B4-BE49-F238E27FC236}">
                <a16:creationId xmlns:a16="http://schemas.microsoft.com/office/drawing/2014/main" id="{4D89016A-FD6A-409F-BD59-281B82AF3E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9956" y="372498"/>
            <a:ext cx="5352593" cy="61130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BF7B13C8-2A65-45B1-B830-6C8C1C52FBD8}"/>
              </a:ext>
            </a:extLst>
          </p:cNvPr>
          <p:cNvSpPr>
            <a:spLocks noGrp="1"/>
          </p:cNvSpPr>
          <p:nvPr>
            <p:ph idx="1"/>
          </p:nvPr>
        </p:nvSpPr>
        <p:spPr>
          <a:xfrm>
            <a:off x="6846137" y="1420837"/>
            <a:ext cx="4602152" cy="4714962"/>
          </a:xfrm>
        </p:spPr>
        <p:txBody>
          <a:bodyPr>
            <a:normAutofit lnSpcReduction="10000"/>
          </a:bodyPr>
          <a:lstStyle/>
          <a:p>
            <a:pPr marL="0" indent="0">
              <a:lnSpc>
                <a:spcPct val="90000"/>
              </a:lnSpc>
              <a:buNone/>
            </a:pPr>
            <a:r>
              <a:rPr lang="es-CL" sz="2400" u="sng" dirty="0"/>
              <a:t>Antecedentes históricos</a:t>
            </a:r>
          </a:p>
          <a:p>
            <a:pPr marL="0" indent="0">
              <a:lnSpc>
                <a:spcPct val="90000"/>
              </a:lnSpc>
              <a:buNone/>
            </a:pPr>
            <a:r>
              <a:rPr lang="es-CL" sz="2400" dirty="0"/>
              <a:t>En el año 960, el militar de la dinastía Zhou del Norte Zhao </a:t>
            </a:r>
            <a:r>
              <a:rPr lang="es-CL" sz="2400" dirty="0" err="1"/>
              <a:t>Kuangyin</a:t>
            </a:r>
            <a:r>
              <a:rPr lang="es-CL" sz="2400" dirty="0"/>
              <a:t> fundaba la dinastía </a:t>
            </a:r>
            <a:r>
              <a:rPr lang="es-CL" sz="2400" dirty="0" err="1"/>
              <a:t>Song</a:t>
            </a:r>
            <a:r>
              <a:rPr lang="es-CL" sz="2400" dirty="0"/>
              <a:t> </a:t>
            </a:r>
            <a:r>
              <a:rPr lang="es-MX" sz="2400" dirty="0"/>
              <a:t>(</a:t>
            </a:r>
            <a:r>
              <a:rPr lang="es-MX" sz="2400" dirty="0" err="1"/>
              <a:t>宋朝</a:t>
            </a:r>
            <a:r>
              <a:rPr lang="es-MX" sz="2400" dirty="0"/>
              <a:t>) </a:t>
            </a:r>
            <a:r>
              <a:rPr lang="es-CL" sz="2400" dirty="0"/>
              <a:t>, continuación de las cinco dinastías que se sucedieron en el norte tras la caída de los Tang. Esta dinastía, que estableció su capital en Kaifeng, consiguió conquistar los reinos del sur y reunificar gran parte del territorio que había estado bajo soberanía Tang.</a:t>
            </a:r>
          </a:p>
          <a:p>
            <a:pPr marL="0" indent="0">
              <a:lnSpc>
                <a:spcPct val="90000"/>
              </a:lnSpc>
              <a:buNone/>
            </a:pPr>
            <a:endParaRPr lang="es-CL" sz="1500" dirty="0"/>
          </a:p>
        </p:txBody>
      </p:sp>
    </p:spTree>
    <p:extLst>
      <p:ext uri="{BB962C8B-B14F-4D97-AF65-F5344CB8AC3E}">
        <p14:creationId xmlns:p14="http://schemas.microsoft.com/office/powerpoint/2010/main" val="761968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2F9255-4868-406B-ADF9-BD8AD7C6E042}"/>
              </a:ext>
            </a:extLst>
          </p:cNvPr>
          <p:cNvSpPr>
            <a:spLocks noGrp="1"/>
          </p:cNvSpPr>
          <p:nvPr>
            <p:ph type="title"/>
          </p:nvPr>
        </p:nvSpPr>
        <p:spPr>
          <a:xfrm>
            <a:off x="1066800" y="642594"/>
            <a:ext cx="10058400" cy="1371600"/>
          </a:xfrm>
        </p:spPr>
        <p:txBody>
          <a:bodyPr>
            <a:normAutofit/>
          </a:bodyPr>
          <a:lstStyle/>
          <a:p>
            <a:endParaRPr lang="es-CL" dirty="0"/>
          </a:p>
        </p:txBody>
      </p:sp>
      <p:sp>
        <p:nvSpPr>
          <p:cNvPr id="3" name="Marcador de contenido 2">
            <a:extLst>
              <a:ext uri="{FF2B5EF4-FFF2-40B4-BE49-F238E27FC236}">
                <a16:creationId xmlns:a16="http://schemas.microsoft.com/office/drawing/2014/main" id="{D40A519A-96F5-43B1-BD5A-F230AFF723CB}"/>
              </a:ext>
            </a:extLst>
          </p:cNvPr>
          <p:cNvSpPr>
            <a:spLocks noGrp="1"/>
          </p:cNvSpPr>
          <p:nvPr>
            <p:ph idx="1"/>
          </p:nvPr>
        </p:nvSpPr>
        <p:spPr>
          <a:xfrm>
            <a:off x="1066800" y="2103120"/>
            <a:ext cx="6485467" cy="3931920"/>
          </a:xfrm>
        </p:spPr>
        <p:txBody>
          <a:bodyPr>
            <a:normAutofit/>
          </a:bodyPr>
          <a:lstStyle/>
          <a:p>
            <a:r>
              <a:rPr lang="es-MX" sz="2400" dirty="0"/>
              <a:t>El período de la dinastía </a:t>
            </a:r>
            <a:r>
              <a:rPr lang="es-MX" sz="2400" dirty="0" err="1"/>
              <a:t>Song</a:t>
            </a:r>
            <a:r>
              <a:rPr lang="es-MX" sz="2400" dirty="0"/>
              <a:t> se divide en dos etapas distintas: la de los </a:t>
            </a:r>
            <a:r>
              <a:rPr lang="es-MX" sz="2400" dirty="0" err="1"/>
              <a:t>Song</a:t>
            </a:r>
            <a:r>
              <a:rPr lang="es-MX" sz="2400" dirty="0"/>
              <a:t> del Norte (</a:t>
            </a:r>
            <a:r>
              <a:rPr lang="es-MX" sz="2400" dirty="0" err="1"/>
              <a:t>北宋</a:t>
            </a:r>
            <a:r>
              <a:rPr lang="es-MX" sz="2400" dirty="0"/>
              <a:t>, 960-1127) y la de los </a:t>
            </a:r>
            <a:r>
              <a:rPr lang="es-MX" sz="2400" dirty="0" err="1"/>
              <a:t>Song</a:t>
            </a:r>
            <a:r>
              <a:rPr lang="es-MX" sz="2400" dirty="0"/>
              <a:t> del Sur (</a:t>
            </a:r>
            <a:r>
              <a:rPr lang="es-MX" sz="2400" dirty="0" err="1"/>
              <a:t>南宋</a:t>
            </a:r>
            <a:r>
              <a:rPr lang="es-MX" sz="2400" dirty="0"/>
              <a:t>, 1127-1279). </a:t>
            </a:r>
          </a:p>
          <a:p>
            <a:endParaRPr lang="es-MX" sz="2400" dirty="0"/>
          </a:p>
          <a:p>
            <a:r>
              <a:rPr lang="es-MX" sz="2400" dirty="0"/>
              <a:t>La segunda hace referencia al período que siguió a la pérdida del norte de China, que la dinastía Jin arrebató a los </a:t>
            </a:r>
            <a:r>
              <a:rPr lang="es-MX" sz="2400" dirty="0" err="1"/>
              <a:t>Song</a:t>
            </a:r>
            <a:r>
              <a:rPr lang="es-MX" sz="2400" dirty="0"/>
              <a:t>. </a:t>
            </a:r>
            <a:endParaRPr lang="es-CL" sz="2400" dirty="0"/>
          </a:p>
        </p:txBody>
      </p:sp>
      <p:pic>
        <p:nvPicPr>
          <p:cNvPr id="9" name="Imagen 8" descr="Mapa&#10;&#10;Descripción generada automáticamente">
            <a:extLst>
              <a:ext uri="{FF2B5EF4-FFF2-40B4-BE49-F238E27FC236}">
                <a16:creationId xmlns:a16="http://schemas.microsoft.com/office/drawing/2014/main" id="{6CE5D55B-DCBC-4494-B571-3AB720DCF427}"/>
              </a:ext>
            </a:extLst>
          </p:cNvPr>
          <p:cNvPicPr>
            <a:picLocks noChangeAspect="1"/>
          </p:cNvPicPr>
          <p:nvPr/>
        </p:nvPicPr>
        <p:blipFill>
          <a:blip r:embed="rId2"/>
          <a:stretch>
            <a:fillRect/>
          </a:stretch>
        </p:blipFill>
        <p:spPr>
          <a:xfrm>
            <a:off x="7482368" y="2103120"/>
            <a:ext cx="4157155" cy="3805311"/>
          </a:xfrm>
          <a:prstGeom prst="rect">
            <a:avLst/>
          </a:prstGeom>
        </p:spPr>
      </p:pic>
    </p:spTree>
    <p:extLst>
      <p:ext uri="{BB962C8B-B14F-4D97-AF65-F5344CB8AC3E}">
        <p14:creationId xmlns:p14="http://schemas.microsoft.com/office/powerpoint/2010/main" val="744667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46EC9E-8887-4B21-B044-618622ED84C1}"/>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0050686D-A36C-4303-B430-C265B6734EFA}"/>
              </a:ext>
            </a:extLst>
          </p:cNvPr>
          <p:cNvSpPr>
            <a:spLocks noGrp="1"/>
          </p:cNvSpPr>
          <p:nvPr>
            <p:ph idx="1"/>
          </p:nvPr>
        </p:nvSpPr>
        <p:spPr/>
        <p:txBody>
          <a:bodyPr/>
          <a:lstStyle/>
          <a:p>
            <a:pPr marL="0" indent="0">
              <a:buNone/>
            </a:pPr>
            <a:r>
              <a:rPr lang="es-CL" sz="1800" dirty="0"/>
              <a:t>La dinastía </a:t>
            </a:r>
            <a:r>
              <a:rPr lang="es-CL" sz="1800" dirty="0" err="1"/>
              <a:t>Song</a:t>
            </a:r>
            <a:r>
              <a:rPr lang="es-CL" sz="1800" dirty="0"/>
              <a:t> fue la primera dinastía en la que se utilizaron:</a:t>
            </a:r>
          </a:p>
          <a:p>
            <a:r>
              <a:rPr lang="es-CL" sz="1800" dirty="0"/>
              <a:t>Papel moneda</a:t>
            </a:r>
          </a:p>
          <a:p>
            <a:r>
              <a:rPr lang="es-CL" sz="1800" dirty="0"/>
              <a:t>Una armada permanente</a:t>
            </a:r>
          </a:p>
          <a:p>
            <a:r>
              <a:rPr lang="es-CL" sz="1800" dirty="0"/>
              <a:t>Los usos conocido de la pólvora</a:t>
            </a:r>
          </a:p>
          <a:p>
            <a:r>
              <a:rPr lang="es-CL" sz="1800" dirty="0"/>
              <a:t>El discernimiento del Norte verdadero usando la brújula</a:t>
            </a:r>
          </a:p>
          <a:p>
            <a:pPr marL="0" indent="0">
              <a:buNone/>
            </a:pPr>
            <a:r>
              <a:rPr lang="es-CL" sz="1800" dirty="0"/>
              <a:t>Además:</a:t>
            </a:r>
          </a:p>
          <a:p>
            <a:pPr marL="0" indent="0">
              <a:buNone/>
            </a:pPr>
            <a:r>
              <a:rPr lang="es-CL" sz="1800" dirty="0"/>
              <a:t>Florecimiento de la vida social; la difusión de la literatura por la invención de la impresión xilográfica; la tecnología premoderna</a:t>
            </a:r>
          </a:p>
          <a:p>
            <a:endParaRPr lang="es-CL" dirty="0"/>
          </a:p>
        </p:txBody>
      </p:sp>
      <p:pic>
        <p:nvPicPr>
          <p:cNvPr id="5" name="Imagen 4">
            <a:extLst>
              <a:ext uri="{FF2B5EF4-FFF2-40B4-BE49-F238E27FC236}">
                <a16:creationId xmlns:a16="http://schemas.microsoft.com/office/drawing/2014/main" id="{72820A3C-090D-48FB-8FF2-9BB392285A04}"/>
              </a:ext>
            </a:extLst>
          </p:cNvPr>
          <p:cNvPicPr>
            <a:picLocks noChangeAspect="1"/>
          </p:cNvPicPr>
          <p:nvPr/>
        </p:nvPicPr>
        <p:blipFill>
          <a:blip r:embed="rId2"/>
          <a:stretch>
            <a:fillRect/>
          </a:stretch>
        </p:blipFill>
        <p:spPr>
          <a:xfrm>
            <a:off x="8241397" y="2254201"/>
            <a:ext cx="2124075" cy="2152650"/>
          </a:xfrm>
          <a:prstGeom prst="rect">
            <a:avLst/>
          </a:prstGeom>
        </p:spPr>
      </p:pic>
    </p:spTree>
    <p:extLst>
      <p:ext uri="{BB962C8B-B14F-4D97-AF65-F5344CB8AC3E}">
        <p14:creationId xmlns:p14="http://schemas.microsoft.com/office/powerpoint/2010/main" val="25365592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Roj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docProps/app.xml><?xml version="1.0" encoding="utf-8"?>
<Properties xmlns="http://schemas.openxmlformats.org/officeDocument/2006/extended-properties" xmlns:vt="http://schemas.openxmlformats.org/officeDocument/2006/docPropsVTypes">
  <Template>TM03457510[[fn=Savon]]</Template>
  <TotalTime>1875</TotalTime>
  <Words>2051</Words>
  <Application>Microsoft Office PowerPoint</Application>
  <PresentationFormat>Panorámica</PresentationFormat>
  <Paragraphs>124</Paragraphs>
  <Slides>25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25</vt:i4>
      </vt:variant>
    </vt:vector>
  </HeadingPairs>
  <TitlesOfParts>
    <vt:vector size="32" baseType="lpstr">
      <vt:lpstr>ＭＳ ゴシック</vt:lpstr>
      <vt:lpstr>Arial</vt:lpstr>
      <vt:lpstr>Arial Unicode MS</vt:lpstr>
      <vt:lpstr>Calibri</vt:lpstr>
      <vt:lpstr>Century Gothic</vt:lpstr>
      <vt:lpstr>Times New Roman</vt:lpstr>
      <vt:lpstr>Savon</vt:lpstr>
      <vt:lpstr>La dramática vida de li Qingzhao 李清照 (1084-1155)</vt:lpstr>
      <vt:lpstr>¿Quién era Li Qingzhao?</vt:lpstr>
      <vt:lpstr>Presentación de PowerPoint</vt:lpstr>
      <vt:lpstr>Presentación de PowerPoint</vt:lpstr>
      <vt:lpstr> </vt:lpstr>
      <vt:lpstr> </vt:lpstr>
      <vt:lpstr>Presentación de PowerPoint</vt:lpstr>
      <vt:lpstr>Presentación de PowerPoint</vt:lpstr>
      <vt:lpstr>Presentación de PowerPoint</vt:lpstr>
      <vt:lpstr>    </vt:lpstr>
      <vt:lpstr>趙明誠 </vt:lpstr>
      <vt:lpstr> </vt:lpstr>
      <vt:lpstr>Presentación de PowerPoint</vt:lpstr>
      <vt:lpstr> </vt:lpstr>
      <vt:lpstr>Presentación de PowerPoint</vt:lpstr>
      <vt:lpstr> </vt:lpstr>
      <vt:lpstr> </vt:lpstr>
      <vt:lpstr> </vt:lpstr>
      <vt:lpstr> </vt:lpstr>
      <vt:lpstr>Presentación de PowerPoint</vt:lpstr>
      <vt:lpstr> </vt:lpstr>
      <vt:lpstr>宋明理学</vt:lpstr>
      <vt:lpstr> </vt:lpstr>
      <vt:lpstr>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dramática vida de li Qingzhao 李清照 (1084-1155)</dc:title>
  <dc:creator>BOZZOLO LUECKEL PAOLO E</dc:creator>
  <cp:lastModifiedBy>Waleska Moyano</cp:lastModifiedBy>
  <cp:revision>68</cp:revision>
  <dcterms:created xsi:type="dcterms:W3CDTF">2021-07-12T22:37:24Z</dcterms:created>
  <dcterms:modified xsi:type="dcterms:W3CDTF">2021-08-18T14:51:27Z</dcterms:modified>
</cp:coreProperties>
</file>