
<file path=[Content_Types].xml><?xml version="1.0" encoding="utf-8"?>
<Types xmlns="http://schemas.openxmlformats.org/package/2006/content-types">
  <Default Extension="png" ContentType="image/png"/>
  <Default Extension="jpeg" ContentType="image/jpeg"/>
  <Default Extension="webp" ContentType="image/webp"/>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comments/comment1.xml" ContentType="application/vnd.openxmlformats-officedocument.presentationml.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82" r:id="rId1"/>
  </p:sldMasterIdLst>
  <p:sldIdLst>
    <p:sldId id="256" r:id="rId2"/>
    <p:sldId id="257" r:id="rId3"/>
    <p:sldId id="282" r:id="rId4"/>
    <p:sldId id="278" r:id="rId5"/>
    <p:sldId id="259" r:id="rId6"/>
    <p:sldId id="279" r:id="rId7"/>
    <p:sldId id="260" r:id="rId8"/>
    <p:sldId id="261" r:id="rId9"/>
    <p:sldId id="258" r:id="rId10"/>
    <p:sldId id="280" r:id="rId11"/>
    <p:sldId id="262" r:id="rId12"/>
    <p:sldId id="283" r:id="rId13"/>
    <p:sldId id="263" r:id="rId14"/>
    <p:sldId id="284" r:id="rId15"/>
    <p:sldId id="264" r:id="rId16"/>
    <p:sldId id="285" r:id="rId17"/>
    <p:sldId id="281" r:id="rId18"/>
    <p:sldId id="265" r:id="rId19"/>
    <p:sldId id="266" r:id="rId20"/>
    <p:sldId id="267" r:id="rId21"/>
    <p:sldId id="273" r:id="rId22"/>
    <p:sldId id="268" r:id="rId23"/>
    <p:sldId id="269" r:id="rId24"/>
    <p:sldId id="270" r:id="rId25"/>
    <p:sldId id="271" r:id="rId26"/>
    <p:sldId id="272" r:id="rId27"/>
    <p:sldId id="275" r:id="rId28"/>
    <p:sldId id="276" r:id="rId29"/>
    <p:sldId id="277" r:id="rId30"/>
    <p:sldId id="286" r:id="rId31"/>
    <p:sldId id="287"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OZZOLO LUECKEL PAOLO E" initials="BLPE" lastIdx="2" clrIdx="0">
    <p:extLst>
      <p:ext uri="{19B8F6BF-5375-455C-9EA6-DF929625EA0E}">
        <p15:presenceInfo xmlns:p15="http://schemas.microsoft.com/office/powerpoint/2012/main" userId="BOZZOLO LUECKEL PAOLO 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1T18:40:06.520" idx="2">
    <p:pos x="10" y="10"/>
    <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D97CCA-C38D-4540-9BD4-C28254AF672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2B09749E-267A-49C1-B3BA-E23C16618E57}">
      <dgm:prSet/>
      <dgm:spPr/>
      <dgm:t>
        <a:bodyPr/>
        <a:lstStyle/>
        <a:p>
          <a:r>
            <a:rPr lang="es-CL"/>
            <a:t>1. El </a:t>
          </a:r>
          <a:r>
            <a:rPr lang="es-CL" i="1"/>
            <a:t>yijing</a:t>
          </a:r>
          <a:r>
            <a:rPr lang="es-CL"/>
            <a:t> es un manual de adivinación basado en los ocho trigramas atribuidos a Fuxi una figura mítica.</a:t>
          </a:r>
          <a:endParaRPr lang="en-US"/>
        </a:p>
      </dgm:t>
    </dgm:pt>
    <dgm:pt modelId="{010E2FC8-853E-490E-9D9D-C4896CD96BE1}" type="parTrans" cxnId="{9E6A1DFB-75EA-40A4-A0FD-EED1A58F75CE}">
      <dgm:prSet/>
      <dgm:spPr/>
      <dgm:t>
        <a:bodyPr/>
        <a:lstStyle/>
        <a:p>
          <a:endParaRPr lang="en-US"/>
        </a:p>
      </dgm:t>
    </dgm:pt>
    <dgm:pt modelId="{A0E9F146-6295-4229-A73F-D997498BF499}" type="sibTrans" cxnId="{9E6A1DFB-75EA-40A4-A0FD-EED1A58F75CE}">
      <dgm:prSet/>
      <dgm:spPr/>
      <dgm:t>
        <a:bodyPr/>
        <a:lstStyle/>
        <a:p>
          <a:endParaRPr lang="en-US"/>
        </a:p>
      </dgm:t>
    </dgm:pt>
    <dgm:pt modelId="{587B6014-3952-4D04-A81A-88BD0787E532}">
      <dgm:prSet/>
      <dgm:spPr/>
      <dgm:t>
        <a:bodyPr/>
        <a:lstStyle/>
        <a:p>
          <a:r>
            <a:rPr lang="es-CL"/>
            <a:t>2. El </a:t>
          </a:r>
          <a:r>
            <a:rPr lang="es-CL" i="1"/>
            <a:t>shujing</a:t>
          </a:r>
          <a:r>
            <a:rPr lang="es-CL"/>
            <a:t> es una colección de documentos y discursos de las dinastías Xia, Shang y Zhou occidental y el periodo anterior. Contiene ejemplos de la prosa China antigua.</a:t>
          </a:r>
          <a:endParaRPr lang="en-US"/>
        </a:p>
      </dgm:t>
    </dgm:pt>
    <dgm:pt modelId="{42E3709F-1A6B-47B6-A6FA-8D06ACEE10E2}" type="parTrans" cxnId="{53AD2AED-32BB-43EE-967E-E585FB8BC7E2}">
      <dgm:prSet/>
      <dgm:spPr/>
      <dgm:t>
        <a:bodyPr/>
        <a:lstStyle/>
        <a:p>
          <a:endParaRPr lang="en-US"/>
        </a:p>
      </dgm:t>
    </dgm:pt>
    <dgm:pt modelId="{97F05750-D86A-4E6A-A6C1-F4BC931804BC}" type="sibTrans" cxnId="{53AD2AED-32BB-43EE-967E-E585FB8BC7E2}">
      <dgm:prSet/>
      <dgm:spPr/>
      <dgm:t>
        <a:bodyPr/>
        <a:lstStyle/>
        <a:p>
          <a:endParaRPr lang="en-US"/>
        </a:p>
      </dgm:t>
    </dgm:pt>
    <dgm:pt modelId="{30CE7A14-AFAB-4704-A03F-E007A844B173}">
      <dgm:prSet/>
      <dgm:spPr/>
      <dgm:t>
        <a:bodyPr/>
        <a:lstStyle/>
        <a:p>
          <a:r>
            <a:rPr lang="es-CL"/>
            <a:t>3. El </a:t>
          </a:r>
          <a:r>
            <a:rPr lang="es-CL" i="1"/>
            <a:t>shijing</a:t>
          </a:r>
          <a:r>
            <a:rPr lang="es-CL"/>
            <a:t> se compone de 305 poemas divididos en 160 canciones folclóricas, 74 canciones menores de fiestas, 31 canciones importantes de fiestas, 40 himnos y elogias.</a:t>
          </a:r>
          <a:endParaRPr lang="en-US"/>
        </a:p>
      </dgm:t>
    </dgm:pt>
    <dgm:pt modelId="{A7C0A106-6359-428C-9AC1-7B3744C9FD0A}" type="parTrans" cxnId="{B97217FC-E065-4951-A856-5983E83CFF24}">
      <dgm:prSet/>
      <dgm:spPr/>
      <dgm:t>
        <a:bodyPr/>
        <a:lstStyle/>
        <a:p>
          <a:endParaRPr lang="en-US"/>
        </a:p>
      </dgm:t>
    </dgm:pt>
    <dgm:pt modelId="{0F84AA9A-7F72-4A42-BD9A-4D7E70472BB5}" type="sibTrans" cxnId="{B97217FC-E065-4951-A856-5983E83CFF24}">
      <dgm:prSet/>
      <dgm:spPr/>
      <dgm:t>
        <a:bodyPr/>
        <a:lstStyle/>
        <a:p>
          <a:endParaRPr lang="en-US"/>
        </a:p>
      </dgm:t>
    </dgm:pt>
    <dgm:pt modelId="{4495E283-6BC2-4303-BB84-ECB7BFD2B2F2}">
      <dgm:prSet/>
      <dgm:spPr/>
      <dgm:t>
        <a:bodyPr/>
        <a:lstStyle/>
        <a:p>
          <a:r>
            <a:rPr lang="es-CL"/>
            <a:t>4. El </a:t>
          </a:r>
          <a:r>
            <a:rPr lang="es-CL" i="1"/>
            <a:t>lijing</a:t>
          </a:r>
          <a:r>
            <a:rPr lang="es-CL"/>
            <a:t> son tres textos rituales antiguos que se identifican entre los clásicos del confucianismo.</a:t>
          </a:r>
          <a:endParaRPr lang="en-US"/>
        </a:p>
      </dgm:t>
    </dgm:pt>
    <dgm:pt modelId="{99F707A9-9E8F-4DD8-BF78-D1A745A30AB7}" type="parTrans" cxnId="{2CFF6A8D-E9D9-410C-84F2-50A3675A03C3}">
      <dgm:prSet/>
      <dgm:spPr/>
      <dgm:t>
        <a:bodyPr/>
        <a:lstStyle/>
        <a:p>
          <a:endParaRPr lang="en-US"/>
        </a:p>
      </dgm:t>
    </dgm:pt>
    <dgm:pt modelId="{C47E206A-5C44-44B4-86AE-C0D5C01A69C0}" type="sibTrans" cxnId="{2CFF6A8D-E9D9-410C-84F2-50A3675A03C3}">
      <dgm:prSet/>
      <dgm:spPr/>
      <dgm:t>
        <a:bodyPr/>
        <a:lstStyle/>
        <a:p>
          <a:endParaRPr lang="en-US"/>
        </a:p>
      </dgm:t>
    </dgm:pt>
    <dgm:pt modelId="{5339F94E-B281-422E-AB4E-624C61F43B77}">
      <dgm:prSet/>
      <dgm:spPr/>
      <dgm:t>
        <a:bodyPr/>
        <a:lstStyle/>
        <a:p>
          <a:r>
            <a:rPr lang="es-CL"/>
            <a:t>5. El </a:t>
          </a:r>
          <a:r>
            <a:rPr lang="es-CL" i="1"/>
            <a:t>chunqiu</a:t>
          </a:r>
          <a:r>
            <a:rPr lang="es-CL"/>
            <a:t> es cronológicamente el anal más antiguo, registra los eventos en el Estado de Lu desde el 722 a.C. </a:t>
          </a:r>
          <a:endParaRPr lang="en-US"/>
        </a:p>
      </dgm:t>
    </dgm:pt>
    <dgm:pt modelId="{DE3FC54A-D2BB-41EE-8CC0-CBEBB2938F0D}" type="parTrans" cxnId="{8B41F7DE-7C36-48FF-86A5-1670FD46F5AE}">
      <dgm:prSet/>
      <dgm:spPr/>
      <dgm:t>
        <a:bodyPr/>
        <a:lstStyle/>
        <a:p>
          <a:endParaRPr lang="en-US"/>
        </a:p>
      </dgm:t>
    </dgm:pt>
    <dgm:pt modelId="{98D578D0-3907-49F6-981D-3F725F801239}" type="sibTrans" cxnId="{8B41F7DE-7C36-48FF-86A5-1670FD46F5AE}">
      <dgm:prSet/>
      <dgm:spPr/>
      <dgm:t>
        <a:bodyPr/>
        <a:lstStyle/>
        <a:p>
          <a:endParaRPr lang="en-US"/>
        </a:p>
      </dgm:t>
    </dgm:pt>
    <dgm:pt modelId="{3B14D842-6637-40DD-AD9E-1126FB45C814}">
      <dgm:prSet/>
      <dgm:spPr/>
      <dgm:t>
        <a:bodyPr/>
        <a:lstStyle/>
        <a:p>
          <a:r>
            <a:rPr lang="es-CL"/>
            <a:t>6. El </a:t>
          </a:r>
          <a:r>
            <a:rPr lang="es-CL" i="1"/>
            <a:t>yujing</a:t>
          </a:r>
          <a:r>
            <a:rPr lang="es-CL"/>
            <a:t> es el clásico de la música; se extravió por la época de la dinastía Han. </a:t>
          </a:r>
          <a:endParaRPr lang="en-US"/>
        </a:p>
      </dgm:t>
    </dgm:pt>
    <dgm:pt modelId="{087815D4-1F2B-4646-B8C0-918A955D6774}" type="parTrans" cxnId="{A957C00F-7D8C-48BB-ACE6-4F2A9F78F5AC}">
      <dgm:prSet/>
      <dgm:spPr/>
      <dgm:t>
        <a:bodyPr/>
        <a:lstStyle/>
        <a:p>
          <a:endParaRPr lang="en-US"/>
        </a:p>
      </dgm:t>
    </dgm:pt>
    <dgm:pt modelId="{DE17B4B9-CC7D-441A-A5DA-B8FB03D9C174}" type="sibTrans" cxnId="{A957C00F-7D8C-48BB-ACE6-4F2A9F78F5AC}">
      <dgm:prSet/>
      <dgm:spPr/>
      <dgm:t>
        <a:bodyPr/>
        <a:lstStyle/>
        <a:p>
          <a:endParaRPr lang="en-US"/>
        </a:p>
      </dgm:t>
    </dgm:pt>
    <dgm:pt modelId="{0052F79A-6E96-43CE-8085-E0A52A570064}" type="pres">
      <dgm:prSet presAssocID="{80D97CCA-C38D-4540-9BD4-C28254AF6726}" presName="linear" presStyleCnt="0">
        <dgm:presLayoutVars>
          <dgm:animLvl val="lvl"/>
          <dgm:resizeHandles val="exact"/>
        </dgm:presLayoutVars>
      </dgm:prSet>
      <dgm:spPr/>
    </dgm:pt>
    <dgm:pt modelId="{3E3C6A0B-0947-4640-AE11-E6DB07BE0CF0}" type="pres">
      <dgm:prSet presAssocID="{2B09749E-267A-49C1-B3BA-E23C16618E57}" presName="parentText" presStyleLbl="node1" presStyleIdx="0" presStyleCnt="6">
        <dgm:presLayoutVars>
          <dgm:chMax val="0"/>
          <dgm:bulletEnabled val="1"/>
        </dgm:presLayoutVars>
      </dgm:prSet>
      <dgm:spPr/>
    </dgm:pt>
    <dgm:pt modelId="{2CC35B06-D152-4F91-A57F-546575E78340}" type="pres">
      <dgm:prSet presAssocID="{A0E9F146-6295-4229-A73F-D997498BF499}" presName="spacer" presStyleCnt="0"/>
      <dgm:spPr/>
    </dgm:pt>
    <dgm:pt modelId="{4968DDB3-1A70-4328-83CE-2C26AF9F03CB}" type="pres">
      <dgm:prSet presAssocID="{587B6014-3952-4D04-A81A-88BD0787E532}" presName="parentText" presStyleLbl="node1" presStyleIdx="1" presStyleCnt="6">
        <dgm:presLayoutVars>
          <dgm:chMax val="0"/>
          <dgm:bulletEnabled val="1"/>
        </dgm:presLayoutVars>
      </dgm:prSet>
      <dgm:spPr/>
    </dgm:pt>
    <dgm:pt modelId="{9D5C41C9-85E2-4639-9C28-51999D0F2350}" type="pres">
      <dgm:prSet presAssocID="{97F05750-D86A-4E6A-A6C1-F4BC931804BC}" presName="spacer" presStyleCnt="0"/>
      <dgm:spPr/>
    </dgm:pt>
    <dgm:pt modelId="{70D771F2-03AF-4D68-A725-07529D929657}" type="pres">
      <dgm:prSet presAssocID="{30CE7A14-AFAB-4704-A03F-E007A844B173}" presName="parentText" presStyleLbl="node1" presStyleIdx="2" presStyleCnt="6">
        <dgm:presLayoutVars>
          <dgm:chMax val="0"/>
          <dgm:bulletEnabled val="1"/>
        </dgm:presLayoutVars>
      </dgm:prSet>
      <dgm:spPr/>
    </dgm:pt>
    <dgm:pt modelId="{4327B4A7-67A1-4F40-B6E7-5B84F5C2E459}" type="pres">
      <dgm:prSet presAssocID="{0F84AA9A-7F72-4A42-BD9A-4D7E70472BB5}" presName="spacer" presStyleCnt="0"/>
      <dgm:spPr/>
    </dgm:pt>
    <dgm:pt modelId="{9BE9750D-110E-4E8F-9A98-4DB8007DBA49}" type="pres">
      <dgm:prSet presAssocID="{4495E283-6BC2-4303-BB84-ECB7BFD2B2F2}" presName="parentText" presStyleLbl="node1" presStyleIdx="3" presStyleCnt="6">
        <dgm:presLayoutVars>
          <dgm:chMax val="0"/>
          <dgm:bulletEnabled val="1"/>
        </dgm:presLayoutVars>
      </dgm:prSet>
      <dgm:spPr/>
    </dgm:pt>
    <dgm:pt modelId="{E601F85F-5B2C-40C3-ADEC-E072D777E10F}" type="pres">
      <dgm:prSet presAssocID="{C47E206A-5C44-44B4-86AE-C0D5C01A69C0}" presName="spacer" presStyleCnt="0"/>
      <dgm:spPr/>
    </dgm:pt>
    <dgm:pt modelId="{AC62DDEC-BCA8-4A79-BCB6-23E748AFD01A}" type="pres">
      <dgm:prSet presAssocID="{5339F94E-B281-422E-AB4E-624C61F43B77}" presName="parentText" presStyleLbl="node1" presStyleIdx="4" presStyleCnt="6">
        <dgm:presLayoutVars>
          <dgm:chMax val="0"/>
          <dgm:bulletEnabled val="1"/>
        </dgm:presLayoutVars>
      </dgm:prSet>
      <dgm:spPr/>
    </dgm:pt>
    <dgm:pt modelId="{2F399357-4B24-4DD6-91F5-9E32400AEAB9}" type="pres">
      <dgm:prSet presAssocID="{98D578D0-3907-49F6-981D-3F725F801239}" presName="spacer" presStyleCnt="0"/>
      <dgm:spPr/>
    </dgm:pt>
    <dgm:pt modelId="{E545492E-BE17-4B9B-BDE2-71A2586BC917}" type="pres">
      <dgm:prSet presAssocID="{3B14D842-6637-40DD-AD9E-1126FB45C814}" presName="parentText" presStyleLbl="node1" presStyleIdx="5" presStyleCnt="6">
        <dgm:presLayoutVars>
          <dgm:chMax val="0"/>
          <dgm:bulletEnabled val="1"/>
        </dgm:presLayoutVars>
      </dgm:prSet>
      <dgm:spPr/>
    </dgm:pt>
  </dgm:ptLst>
  <dgm:cxnLst>
    <dgm:cxn modelId="{1C28040E-2DC0-4609-B579-2CA7BFCED5C5}" type="presOf" srcId="{587B6014-3952-4D04-A81A-88BD0787E532}" destId="{4968DDB3-1A70-4328-83CE-2C26AF9F03CB}" srcOrd="0" destOrd="0" presId="urn:microsoft.com/office/officeart/2005/8/layout/vList2"/>
    <dgm:cxn modelId="{A957C00F-7D8C-48BB-ACE6-4F2A9F78F5AC}" srcId="{80D97CCA-C38D-4540-9BD4-C28254AF6726}" destId="{3B14D842-6637-40DD-AD9E-1126FB45C814}" srcOrd="5" destOrd="0" parTransId="{087815D4-1F2B-4646-B8C0-918A955D6774}" sibTransId="{DE17B4B9-CC7D-441A-A5DA-B8FB03D9C174}"/>
    <dgm:cxn modelId="{CD918C4C-76F1-4A4A-9A24-2CEDD3148992}" type="presOf" srcId="{2B09749E-267A-49C1-B3BA-E23C16618E57}" destId="{3E3C6A0B-0947-4640-AE11-E6DB07BE0CF0}" srcOrd="0" destOrd="0" presId="urn:microsoft.com/office/officeart/2005/8/layout/vList2"/>
    <dgm:cxn modelId="{2CFF6A8D-E9D9-410C-84F2-50A3675A03C3}" srcId="{80D97CCA-C38D-4540-9BD4-C28254AF6726}" destId="{4495E283-6BC2-4303-BB84-ECB7BFD2B2F2}" srcOrd="3" destOrd="0" parTransId="{99F707A9-9E8F-4DD8-BF78-D1A745A30AB7}" sibTransId="{C47E206A-5C44-44B4-86AE-C0D5C01A69C0}"/>
    <dgm:cxn modelId="{11E46DA6-6865-4B18-8D71-5D6165D05799}" type="presOf" srcId="{80D97CCA-C38D-4540-9BD4-C28254AF6726}" destId="{0052F79A-6E96-43CE-8085-E0A52A570064}" srcOrd="0" destOrd="0" presId="urn:microsoft.com/office/officeart/2005/8/layout/vList2"/>
    <dgm:cxn modelId="{BDE2BECB-E4D4-4FD6-A4B2-259E61531A1F}" type="presOf" srcId="{30CE7A14-AFAB-4704-A03F-E007A844B173}" destId="{70D771F2-03AF-4D68-A725-07529D929657}" srcOrd="0" destOrd="0" presId="urn:microsoft.com/office/officeart/2005/8/layout/vList2"/>
    <dgm:cxn modelId="{7E56A0D8-B7E3-42E0-B4C5-C71E8A62AF81}" type="presOf" srcId="{4495E283-6BC2-4303-BB84-ECB7BFD2B2F2}" destId="{9BE9750D-110E-4E8F-9A98-4DB8007DBA49}" srcOrd="0" destOrd="0" presId="urn:microsoft.com/office/officeart/2005/8/layout/vList2"/>
    <dgm:cxn modelId="{8B41F7DE-7C36-48FF-86A5-1670FD46F5AE}" srcId="{80D97CCA-C38D-4540-9BD4-C28254AF6726}" destId="{5339F94E-B281-422E-AB4E-624C61F43B77}" srcOrd="4" destOrd="0" parTransId="{DE3FC54A-D2BB-41EE-8CC0-CBEBB2938F0D}" sibTransId="{98D578D0-3907-49F6-981D-3F725F801239}"/>
    <dgm:cxn modelId="{30EFF1E0-7AE6-4B5A-A20F-08933F30FF9C}" type="presOf" srcId="{5339F94E-B281-422E-AB4E-624C61F43B77}" destId="{AC62DDEC-BCA8-4A79-BCB6-23E748AFD01A}" srcOrd="0" destOrd="0" presId="urn:microsoft.com/office/officeart/2005/8/layout/vList2"/>
    <dgm:cxn modelId="{562F1EE6-42C5-4E0C-BB13-1CC50608E99C}" type="presOf" srcId="{3B14D842-6637-40DD-AD9E-1126FB45C814}" destId="{E545492E-BE17-4B9B-BDE2-71A2586BC917}" srcOrd="0" destOrd="0" presId="urn:microsoft.com/office/officeart/2005/8/layout/vList2"/>
    <dgm:cxn modelId="{53AD2AED-32BB-43EE-967E-E585FB8BC7E2}" srcId="{80D97CCA-C38D-4540-9BD4-C28254AF6726}" destId="{587B6014-3952-4D04-A81A-88BD0787E532}" srcOrd="1" destOrd="0" parTransId="{42E3709F-1A6B-47B6-A6FA-8D06ACEE10E2}" sibTransId="{97F05750-D86A-4E6A-A6C1-F4BC931804BC}"/>
    <dgm:cxn modelId="{9E6A1DFB-75EA-40A4-A0FD-EED1A58F75CE}" srcId="{80D97CCA-C38D-4540-9BD4-C28254AF6726}" destId="{2B09749E-267A-49C1-B3BA-E23C16618E57}" srcOrd="0" destOrd="0" parTransId="{010E2FC8-853E-490E-9D9D-C4896CD96BE1}" sibTransId="{A0E9F146-6295-4229-A73F-D997498BF499}"/>
    <dgm:cxn modelId="{B97217FC-E065-4951-A856-5983E83CFF24}" srcId="{80D97CCA-C38D-4540-9BD4-C28254AF6726}" destId="{30CE7A14-AFAB-4704-A03F-E007A844B173}" srcOrd="2" destOrd="0" parTransId="{A7C0A106-6359-428C-9AC1-7B3744C9FD0A}" sibTransId="{0F84AA9A-7F72-4A42-BD9A-4D7E70472BB5}"/>
    <dgm:cxn modelId="{EB8C1DFF-4D21-4625-9867-F8915BF5A57D}" type="presParOf" srcId="{0052F79A-6E96-43CE-8085-E0A52A570064}" destId="{3E3C6A0B-0947-4640-AE11-E6DB07BE0CF0}" srcOrd="0" destOrd="0" presId="urn:microsoft.com/office/officeart/2005/8/layout/vList2"/>
    <dgm:cxn modelId="{5A15E826-505F-4965-A89D-7B2184F6A104}" type="presParOf" srcId="{0052F79A-6E96-43CE-8085-E0A52A570064}" destId="{2CC35B06-D152-4F91-A57F-546575E78340}" srcOrd="1" destOrd="0" presId="urn:microsoft.com/office/officeart/2005/8/layout/vList2"/>
    <dgm:cxn modelId="{152B0FB9-AA81-4450-91D9-7F2366255164}" type="presParOf" srcId="{0052F79A-6E96-43CE-8085-E0A52A570064}" destId="{4968DDB3-1A70-4328-83CE-2C26AF9F03CB}" srcOrd="2" destOrd="0" presId="urn:microsoft.com/office/officeart/2005/8/layout/vList2"/>
    <dgm:cxn modelId="{08C3C994-144D-4980-862D-5593853EB6F4}" type="presParOf" srcId="{0052F79A-6E96-43CE-8085-E0A52A570064}" destId="{9D5C41C9-85E2-4639-9C28-51999D0F2350}" srcOrd="3" destOrd="0" presId="urn:microsoft.com/office/officeart/2005/8/layout/vList2"/>
    <dgm:cxn modelId="{7997CFD0-3AC7-4CC8-B579-60E1871C2158}" type="presParOf" srcId="{0052F79A-6E96-43CE-8085-E0A52A570064}" destId="{70D771F2-03AF-4D68-A725-07529D929657}" srcOrd="4" destOrd="0" presId="urn:microsoft.com/office/officeart/2005/8/layout/vList2"/>
    <dgm:cxn modelId="{E8ED0B10-FED1-4FC7-9652-0C6B4737689B}" type="presParOf" srcId="{0052F79A-6E96-43CE-8085-E0A52A570064}" destId="{4327B4A7-67A1-4F40-B6E7-5B84F5C2E459}" srcOrd="5" destOrd="0" presId="urn:microsoft.com/office/officeart/2005/8/layout/vList2"/>
    <dgm:cxn modelId="{0CA117FF-15BF-47B5-B2F2-FA8235F67323}" type="presParOf" srcId="{0052F79A-6E96-43CE-8085-E0A52A570064}" destId="{9BE9750D-110E-4E8F-9A98-4DB8007DBA49}" srcOrd="6" destOrd="0" presId="urn:microsoft.com/office/officeart/2005/8/layout/vList2"/>
    <dgm:cxn modelId="{769B9140-E576-41B9-93BD-461C5AC76A05}" type="presParOf" srcId="{0052F79A-6E96-43CE-8085-E0A52A570064}" destId="{E601F85F-5B2C-40C3-ADEC-E072D777E10F}" srcOrd="7" destOrd="0" presId="urn:microsoft.com/office/officeart/2005/8/layout/vList2"/>
    <dgm:cxn modelId="{DAECECE7-824D-4566-86E0-E14E346260E6}" type="presParOf" srcId="{0052F79A-6E96-43CE-8085-E0A52A570064}" destId="{AC62DDEC-BCA8-4A79-BCB6-23E748AFD01A}" srcOrd="8" destOrd="0" presId="urn:microsoft.com/office/officeart/2005/8/layout/vList2"/>
    <dgm:cxn modelId="{E87E6281-07B4-45BA-AB3E-60FDD0309E45}" type="presParOf" srcId="{0052F79A-6E96-43CE-8085-E0A52A570064}" destId="{2F399357-4B24-4DD6-91F5-9E32400AEAB9}" srcOrd="9" destOrd="0" presId="urn:microsoft.com/office/officeart/2005/8/layout/vList2"/>
    <dgm:cxn modelId="{B8F240CE-240E-40F7-A059-B10B203B9E2C}" type="presParOf" srcId="{0052F79A-6E96-43CE-8085-E0A52A570064}" destId="{E545492E-BE17-4B9B-BDE2-71A2586BC917}"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3C6A0B-0947-4640-AE11-E6DB07BE0CF0}">
      <dsp:nvSpPr>
        <dsp:cNvPr id="0" name=""/>
        <dsp:cNvSpPr/>
      </dsp:nvSpPr>
      <dsp:spPr>
        <a:xfrm>
          <a:off x="0" y="173037"/>
          <a:ext cx="6391275" cy="783168"/>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1. El </a:t>
          </a:r>
          <a:r>
            <a:rPr lang="es-CL" sz="1400" i="1" kern="1200"/>
            <a:t>yijing</a:t>
          </a:r>
          <a:r>
            <a:rPr lang="es-CL" sz="1400" kern="1200"/>
            <a:t> es un manual de adivinación basado en los ocho trigramas atribuidos a Fuxi una figura mítica.</a:t>
          </a:r>
          <a:endParaRPr lang="en-US" sz="1400" kern="1200"/>
        </a:p>
      </dsp:txBody>
      <dsp:txXfrm>
        <a:off x="38231" y="211268"/>
        <a:ext cx="6314813" cy="706706"/>
      </dsp:txXfrm>
    </dsp:sp>
    <dsp:sp modelId="{4968DDB3-1A70-4328-83CE-2C26AF9F03CB}">
      <dsp:nvSpPr>
        <dsp:cNvPr id="0" name=""/>
        <dsp:cNvSpPr/>
      </dsp:nvSpPr>
      <dsp:spPr>
        <a:xfrm>
          <a:off x="0" y="996526"/>
          <a:ext cx="6391275" cy="783168"/>
        </a:xfrm>
        <a:prstGeom prst="roundRect">
          <a:avLst/>
        </a:prstGeom>
        <a:solidFill>
          <a:schemeClr val="accent2">
            <a:hueOff val="5345"/>
            <a:satOff val="-15145"/>
            <a:lumOff val="941"/>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2. El </a:t>
          </a:r>
          <a:r>
            <a:rPr lang="es-CL" sz="1400" i="1" kern="1200"/>
            <a:t>shujing</a:t>
          </a:r>
          <a:r>
            <a:rPr lang="es-CL" sz="1400" kern="1200"/>
            <a:t> es una colección de documentos y discursos de las dinastías Xia, Shang y Zhou occidental y el periodo anterior. Contiene ejemplos de la prosa China antigua.</a:t>
          </a:r>
          <a:endParaRPr lang="en-US" sz="1400" kern="1200"/>
        </a:p>
      </dsp:txBody>
      <dsp:txXfrm>
        <a:off x="38231" y="1034757"/>
        <a:ext cx="6314813" cy="706706"/>
      </dsp:txXfrm>
    </dsp:sp>
    <dsp:sp modelId="{70D771F2-03AF-4D68-A725-07529D929657}">
      <dsp:nvSpPr>
        <dsp:cNvPr id="0" name=""/>
        <dsp:cNvSpPr/>
      </dsp:nvSpPr>
      <dsp:spPr>
        <a:xfrm>
          <a:off x="0" y="1820014"/>
          <a:ext cx="6391275" cy="783168"/>
        </a:xfrm>
        <a:prstGeom prst="roundRect">
          <a:avLst/>
        </a:prstGeom>
        <a:solidFill>
          <a:schemeClr val="accent2">
            <a:hueOff val="10689"/>
            <a:satOff val="-30290"/>
            <a:lumOff val="1882"/>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3. El </a:t>
          </a:r>
          <a:r>
            <a:rPr lang="es-CL" sz="1400" i="1" kern="1200"/>
            <a:t>shijing</a:t>
          </a:r>
          <a:r>
            <a:rPr lang="es-CL" sz="1400" kern="1200"/>
            <a:t> se compone de 305 poemas divididos en 160 canciones folclóricas, 74 canciones menores de fiestas, 31 canciones importantes de fiestas, 40 himnos y elogias.</a:t>
          </a:r>
          <a:endParaRPr lang="en-US" sz="1400" kern="1200"/>
        </a:p>
      </dsp:txBody>
      <dsp:txXfrm>
        <a:off x="38231" y="1858245"/>
        <a:ext cx="6314813" cy="706706"/>
      </dsp:txXfrm>
    </dsp:sp>
    <dsp:sp modelId="{9BE9750D-110E-4E8F-9A98-4DB8007DBA49}">
      <dsp:nvSpPr>
        <dsp:cNvPr id="0" name=""/>
        <dsp:cNvSpPr/>
      </dsp:nvSpPr>
      <dsp:spPr>
        <a:xfrm>
          <a:off x="0" y="2643503"/>
          <a:ext cx="6391275" cy="783168"/>
        </a:xfrm>
        <a:prstGeom prst="roundRect">
          <a:avLst/>
        </a:prstGeom>
        <a:solidFill>
          <a:schemeClr val="accent2">
            <a:hueOff val="16034"/>
            <a:satOff val="-45436"/>
            <a:lumOff val="2824"/>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4. El </a:t>
          </a:r>
          <a:r>
            <a:rPr lang="es-CL" sz="1400" i="1" kern="1200"/>
            <a:t>lijing</a:t>
          </a:r>
          <a:r>
            <a:rPr lang="es-CL" sz="1400" kern="1200"/>
            <a:t> son tres textos rituales antiguos que se identifican entre los clásicos del confucianismo.</a:t>
          </a:r>
          <a:endParaRPr lang="en-US" sz="1400" kern="1200"/>
        </a:p>
      </dsp:txBody>
      <dsp:txXfrm>
        <a:off x="38231" y="2681734"/>
        <a:ext cx="6314813" cy="706706"/>
      </dsp:txXfrm>
    </dsp:sp>
    <dsp:sp modelId="{AC62DDEC-BCA8-4A79-BCB6-23E748AFD01A}">
      <dsp:nvSpPr>
        <dsp:cNvPr id="0" name=""/>
        <dsp:cNvSpPr/>
      </dsp:nvSpPr>
      <dsp:spPr>
        <a:xfrm>
          <a:off x="0" y="3466992"/>
          <a:ext cx="6391275" cy="783168"/>
        </a:xfrm>
        <a:prstGeom prst="roundRect">
          <a:avLst/>
        </a:prstGeom>
        <a:solidFill>
          <a:schemeClr val="accent2">
            <a:hueOff val="21378"/>
            <a:satOff val="-60581"/>
            <a:lumOff val="3765"/>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5. El </a:t>
          </a:r>
          <a:r>
            <a:rPr lang="es-CL" sz="1400" i="1" kern="1200"/>
            <a:t>chunqiu</a:t>
          </a:r>
          <a:r>
            <a:rPr lang="es-CL" sz="1400" kern="1200"/>
            <a:t> es cronológicamente el anal más antiguo, registra los eventos en el Estado de Lu desde el 722 a.C. </a:t>
          </a:r>
          <a:endParaRPr lang="en-US" sz="1400" kern="1200"/>
        </a:p>
      </dsp:txBody>
      <dsp:txXfrm>
        <a:off x="38231" y="3505223"/>
        <a:ext cx="6314813" cy="706706"/>
      </dsp:txXfrm>
    </dsp:sp>
    <dsp:sp modelId="{E545492E-BE17-4B9B-BDE2-71A2586BC917}">
      <dsp:nvSpPr>
        <dsp:cNvPr id="0" name=""/>
        <dsp:cNvSpPr/>
      </dsp:nvSpPr>
      <dsp:spPr>
        <a:xfrm>
          <a:off x="0" y="4290481"/>
          <a:ext cx="6391275" cy="783168"/>
        </a:xfrm>
        <a:prstGeom prst="roundRect">
          <a:avLst/>
        </a:prstGeom>
        <a:solidFill>
          <a:schemeClr val="accent2">
            <a:hueOff val="26723"/>
            <a:satOff val="-75726"/>
            <a:lumOff val="4706"/>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s-CL" sz="1400" kern="1200"/>
            <a:t>6. El </a:t>
          </a:r>
          <a:r>
            <a:rPr lang="es-CL" sz="1400" i="1" kern="1200"/>
            <a:t>yujing</a:t>
          </a:r>
          <a:r>
            <a:rPr lang="es-CL" sz="1400" kern="1200"/>
            <a:t> es el clásico de la música; se extravió por la época de la dinastía Han. </a:t>
          </a:r>
          <a:endParaRPr lang="en-US" sz="1400" kern="1200"/>
        </a:p>
      </dsp:txBody>
      <dsp:txXfrm>
        <a:off x="38231" y="4328712"/>
        <a:ext cx="6314813" cy="70670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18" name="Group 17"/>
          <p:cNvGrpSpPr/>
          <p:nvPr/>
        </p:nvGrpSpPr>
        <p:grpSpPr>
          <a:xfrm>
            <a:off x="0" y="0"/>
            <a:ext cx="12192000" cy="6858000"/>
            <a:chOff x="0" y="0"/>
            <a:chExt cx="12192000" cy="6858000"/>
          </a:xfrm>
        </p:grpSpPr>
        <p:sp>
          <p:nvSpPr>
            <p:cNvPr id="8" name="Rectangle 7"/>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Oval 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Oval 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Oval 10"/>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bwMode="gray">
          <a:xfrm rot="5400000">
            <a:off x="10176279" y="1792223"/>
            <a:ext cx="990599" cy="304799"/>
          </a:xfrm>
        </p:spPr>
        <p:txBody>
          <a:bodyPr anchor="t"/>
          <a:lstStyle>
            <a:lvl1pPr algn="l">
              <a:defRPr b="0" i="0">
                <a:solidFill>
                  <a:schemeClr val="bg1"/>
                </a:solidFill>
              </a:defRPr>
            </a:lvl1pPr>
          </a:lstStyle>
          <a:p>
            <a:fld id="{5923F103-BC34-4FE4-A40E-EDDEECFDA5D0}" type="datetimeFigureOut">
              <a:rPr lang="en-US" smtClean="0"/>
              <a:pPr/>
              <a:t>6/9/2021</a:t>
            </a:fld>
            <a:endParaRPr lang="en-US" dirty="0"/>
          </a:p>
        </p:txBody>
      </p:sp>
      <p:sp>
        <p:nvSpPr>
          <p:cNvPr id="5" name="Footer Placeholder 4"/>
          <p:cNvSpPr>
            <a:spLocks noGrp="1"/>
          </p:cNvSpPr>
          <p:nvPr>
            <p:ph type="ftr" sz="quarter" idx="11"/>
          </p:nvPr>
        </p:nvSpPr>
        <p:spPr bwMode="gray">
          <a:xfrm rot="5400000">
            <a:off x="8963575" y="3226820"/>
            <a:ext cx="3859795" cy="304801"/>
          </a:xfrm>
        </p:spPr>
        <p:txBody>
          <a:bodyPr anchor="b"/>
          <a:lstStyle>
            <a:lvl1pPr>
              <a:defRPr b="0" i="0">
                <a:solidFill>
                  <a:schemeClr val="bg1"/>
                </a:solidFill>
              </a:defRPr>
            </a:lvl1pPr>
          </a:lstStyle>
          <a:p>
            <a:endParaRPr lang="en-US" dirty="0"/>
          </a:p>
        </p:txBody>
      </p:sp>
      <p:sp>
        <p:nvSpPr>
          <p:cNvPr id="17" name="Rectangle 16"/>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484029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5945"/>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6" y="5532683"/>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923A1CC3-2375-41D4-9E03-427CAF2A4C1A}" type="datetimeFigureOut">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026553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nchor="ctr"/>
          <a:lstStyle>
            <a:lvl1pPr>
              <a:defRPr sz="40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AFF16868-8199-4C2C-A5B1-63AEE139F88E}"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57092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6" name="Rectangle 15"/>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1" name="TextBox 10"/>
          <p:cNvSpPr txBox="1"/>
          <p:nvPr/>
        </p:nvSpPr>
        <p:spPr bwMode="gray">
          <a:xfrm>
            <a:off x="898295" y="603589"/>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13" name="TextBox 12"/>
          <p:cNvSpPr txBox="1"/>
          <p:nvPr/>
        </p:nvSpPr>
        <p:spPr bwMode="gray">
          <a:xfrm>
            <a:off x="9705137" y="2613787"/>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74801" y="980517"/>
            <a:ext cx="8460983" cy="2705034"/>
          </a:xfrm>
        </p:spPr>
        <p:txBody>
          <a:bodyPr anchor="ctr"/>
          <a:lstStyle>
            <a:lvl1pPr>
              <a:defRPr sz="40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bwMode="gray">
          <a:xfrm>
            <a:off x="1945945" y="3686515"/>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0" name="Text Placeholder 3"/>
          <p:cNvSpPr>
            <a:spLocks noGrp="1"/>
          </p:cNvSpPr>
          <p:nvPr>
            <p:ph type="body" sz="half" idx="2"/>
          </p:nvPr>
        </p:nvSpPr>
        <p:spPr>
          <a:xfrm>
            <a:off x="1154954" y="5014393"/>
            <a:ext cx="8825659" cy="1012664"/>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24" name="Rectangle 23"/>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36327383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0" name="Rectangle 9"/>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2404477"/>
            <a:ext cx="8825659" cy="1788704"/>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38587" y="5024967"/>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5C12C299-16B2-4475-990D-751901EACC14}"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43969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7"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109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6" name="Text Placeholder 3"/>
          <p:cNvSpPr>
            <a:spLocks noGrp="1"/>
          </p:cNvSpPr>
          <p:nvPr>
            <p:ph type="body" sz="half" idx="15"/>
          </p:nvPr>
        </p:nvSpPr>
        <p:spPr>
          <a:xfrm>
            <a:off x="1154954" y="3187261"/>
            <a:ext cx="3129168" cy="28397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12721" y="2610999"/>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9" name="Text Placeholder 3"/>
          <p:cNvSpPr>
            <a:spLocks noGrp="1"/>
          </p:cNvSpPr>
          <p:nvPr>
            <p:ph type="body" sz="half" idx="16"/>
          </p:nvPr>
        </p:nvSpPr>
        <p:spPr>
          <a:xfrm>
            <a:off x="4512721" y="3187261"/>
            <a:ext cx="3145380" cy="28397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886701" y="2603500"/>
            <a:ext cx="3157448"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Text Placeholder 3"/>
          <p:cNvSpPr>
            <a:spLocks noGrp="1"/>
          </p:cNvSpPr>
          <p:nvPr>
            <p:ph type="body" sz="half" idx="17"/>
          </p:nvPr>
        </p:nvSpPr>
        <p:spPr>
          <a:xfrm>
            <a:off x="7886700" y="3187261"/>
            <a:ext cx="3161029" cy="283979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2" name="Straight Connector 21"/>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10817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4532844"/>
            <a:ext cx="3020744" cy="576263"/>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9" name="Picture Placeholder 2"/>
          <p:cNvSpPr>
            <a:spLocks noGrp="1" noChangeAspect="1"/>
          </p:cNvSpPr>
          <p:nvPr>
            <p:ph type="pic" idx="15"/>
          </p:nvPr>
        </p:nvSpPr>
        <p:spPr>
          <a:xfrm>
            <a:off x="1334552" y="2611246"/>
            <a:ext cx="2691242" cy="1583764"/>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1154953" y="5109107"/>
            <a:ext cx="3020745"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Text Placeholder 4"/>
          <p:cNvSpPr>
            <a:spLocks noGrp="1"/>
          </p:cNvSpPr>
          <p:nvPr>
            <p:ph type="body" sz="quarter" idx="3"/>
          </p:nvPr>
        </p:nvSpPr>
        <p:spPr>
          <a:xfrm>
            <a:off x="4568865"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0" name="Picture Placeholder 2"/>
          <p:cNvSpPr>
            <a:spLocks noGrp="1" noChangeAspect="1"/>
          </p:cNvSpPr>
          <p:nvPr>
            <p:ph type="pic" idx="21"/>
          </p:nvPr>
        </p:nvSpPr>
        <p:spPr>
          <a:xfrm>
            <a:off x="4748463" y="2642840"/>
            <a:ext cx="2691242" cy="155217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4568865" y="5109107"/>
            <a:ext cx="3050438" cy="92140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4" name="Text Placeholder 4"/>
          <p:cNvSpPr>
            <a:spLocks noGrp="1"/>
          </p:cNvSpPr>
          <p:nvPr>
            <p:ph type="body" sz="quarter" idx="13"/>
          </p:nvPr>
        </p:nvSpPr>
        <p:spPr>
          <a:xfrm>
            <a:off x="7983434" y="4532845"/>
            <a:ext cx="30504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31" name="Picture Placeholder 2"/>
          <p:cNvSpPr>
            <a:spLocks noGrp="1" noChangeAspect="1"/>
          </p:cNvSpPr>
          <p:nvPr>
            <p:ph type="pic" idx="22"/>
          </p:nvPr>
        </p:nvSpPr>
        <p:spPr>
          <a:xfrm>
            <a:off x="8163031" y="2618992"/>
            <a:ext cx="2691242" cy="1576018"/>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983434" y="5109107"/>
            <a:ext cx="3054127" cy="89634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cxnSp>
        <p:nvCxnSpPr>
          <p:cNvPr id="21" name="Straight Connector 20"/>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6977315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2771026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Rectangle 12"/>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97430"/>
            <a:ext cx="1409965" cy="4729626"/>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54954" y="1297429"/>
            <a:ext cx="6247546" cy="4729627"/>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8" name="Rectangle 17"/>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7036584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70084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4"/>
            <a:ext cx="4351023" cy="2283823"/>
          </a:xfrm>
        </p:spPr>
        <p:txBody>
          <a:bodyPr anchor="ctr"/>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6/9/2021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211506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51368" y="2603500"/>
            <a:ext cx="4828744" cy="3416301"/>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08711" y="2603500"/>
            <a:ext cx="4825159" cy="3377705"/>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63322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36063"/>
            <a:ext cx="48251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54954" y="3212326"/>
            <a:ext cx="4825158" cy="2807476"/>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08711" y="2603499"/>
            <a:ext cx="4825160" cy="608825"/>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08712" y="3212327"/>
            <a:ext cx="4825159" cy="2807474"/>
          </a:xfrm>
        </p:spPr>
        <p:txBody>
          <a:bodyP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6/9/2021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59571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6/9/2021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504998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6/9/2021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Rectangle 5"/>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552763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11" name="Group 10"/>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8" cy="16002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bwMode="gray">
          <a:xfrm>
            <a:off x="1154955" y="3129280"/>
            <a:ext cx="2793158" cy="289559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76E86A4C-8E40-4F87-A4F0-01A0687C5742}" type="datetimeFigureOut">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40772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10" name="Group 9"/>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8" name="Rectangle 7"/>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59" cy="173566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547872" y="1143000"/>
            <a:ext cx="3227192"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6/9/2021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082354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5" name="Rectangle 14"/>
            <p:cNvSpPr/>
            <p:nvPr/>
          </p:nvSpPr>
          <p:spPr>
            <a:xfrm>
              <a:off x="0" y="0"/>
              <a:ext cx="12192000" cy="6858000"/>
            </a:xfrm>
            <a:prstGeom prst="rect">
              <a:avLst/>
            </a:prstGeom>
            <a:blipFill>
              <a:blip r:embed="rId19">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41" name="Oval 40"/>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9" name="Oval 3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38" name="Oval 3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49" name="Oval 48"/>
            <p:cNvSpPr/>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6"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47920"/>
            <a:ext cx="8761413" cy="728480"/>
          </a:xfrm>
          <a:prstGeom prst="rect">
            <a:avLst/>
          </a:prstGeom>
        </p:spPr>
        <p:txBody>
          <a:bodyPr vert="horz" lIns="91440" tIns="45720" rIns="91440" bIns="45720" rtlCol="0" anchor="ctr">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Footer Placeholder 4"/>
          <p:cNvSpPr>
            <a:spLocks noGrp="1"/>
          </p:cNvSpPr>
          <p:nvPr>
            <p:ph type="ftr" sz="quarter" idx="3"/>
          </p:nvPr>
        </p:nvSpPr>
        <p:spPr>
          <a:xfrm>
            <a:off x="561110" y="6391839"/>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4" name="Date Placeholder 3"/>
          <p:cNvSpPr>
            <a:spLocks noGrp="1"/>
          </p:cNvSpPr>
          <p:nvPr>
            <p:ph type="dt" sz="half" idx="2"/>
          </p:nvPr>
        </p:nvSpPr>
        <p:spPr>
          <a:xfrm>
            <a:off x="10650938" y="6394407"/>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2BE451C3-0FF4-47C4-B829-773ADF60F88C}" type="datetimeFigureOut">
              <a:rPr lang="en-US" smtClean="0"/>
              <a:t>6/9/2021</a:t>
            </a:fld>
            <a:endParaRPr lang="en-US" dirty="0"/>
          </a:p>
        </p:txBody>
      </p:sp>
      <p:sp>
        <p:nvSpPr>
          <p:cNvPr id="20" name="Rectangle 19"/>
          <p:cNvSpPr/>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05042860"/>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 id="2147483797" r:id="rId15"/>
    <p:sldLayoutId id="2147483798" r:id="rId16"/>
    <p:sldLayoutId id="2147483799" r:id="rId17"/>
  </p:sldLayoutIdLs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webp"/><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webp"/><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C0C9C-B5F4-48A8-9AFA-62D8A09C6BA8}"/>
              </a:ext>
            </a:extLst>
          </p:cNvPr>
          <p:cNvSpPr>
            <a:spLocks noGrp="1"/>
          </p:cNvSpPr>
          <p:nvPr>
            <p:ph type="ctrTitle"/>
          </p:nvPr>
        </p:nvSpPr>
        <p:spPr>
          <a:xfrm>
            <a:off x="1154955" y="2099733"/>
            <a:ext cx="8825658" cy="1478354"/>
          </a:xfrm>
        </p:spPr>
        <p:txBody>
          <a:bodyPr/>
          <a:lstStyle/>
          <a:p>
            <a:pPr algn="ctr"/>
            <a:r>
              <a:rPr lang="es-CL" dirty="0"/>
              <a:t>Los 5 clásicos</a:t>
            </a:r>
            <a:br>
              <a:rPr lang="es-CL" dirty="0"/>
            </a:br>
            <a:r>
              <a:rPr lang="ja-JP" altLang="es-CL" dirty="0"/>
              <a:t>五经 </a:t>
            </a:r>
            <a:r>
              <a:rPr lang="es-CL" altLang="ja-JP" dirty="0"/>
              <a:t>(</a:t>
            </a:r>
            <a:r>
              <a:rPr lang="es-CL" altLang="ja-JP" i="1" dirty="0" err="1"/>
              <a:t>wujing</a:t>
            </a:r>
            <a:r>
              <a:rPr lang="es-CL" altLang="ja-JP" dirty="0"/>
              <a:t>)</a:t>
            </a:r>
            <a:endParaRPr lang="es-CL" dirty="0"/>
          </a:p>
        </p:txBody>
      </p:sp>
      <p:sp>
        <p:nvSpPr>
          <p:cNvPr id="3" name="Subtítulo 2">
            <a:extLst>
              <a:ext uri="{FF2B5EF4-FFF2-40B4-BE49-F238E27FC236}">
                <a16:creationId xmlns:a16="http://schemas.microsoft.com/office/drawing/2014/main" id="{6A226E1C-2E10-4D83-BF90-7FD585A81315}"/>
              </a:ext>
            </a:extLst>
          </p:cNvPr>
          <p:cNvSpPr>
            <a:spLocks noGrp="1"/>
          </p:cNvSpPr>
          <p:nvPr>
            <p:ph type="subTitle" idx="1"/>
          </p:nvPr>
        </p:nvSpPr>
        <p:spPr/>
        <p:txBody>
          <a:bodyPr>
            <a:normAutofit fontScale="77500" lnSpcReduction="20000"/>
          </a:bodyPr>
          <a:lstStyle/>
          <a:p>
            <a:pPr algn="ctr"/>
            <a:r>
              <a:rPr lang="es-CL" sz="1800" dirty="0"/>
              <a:t>Expositora: Victoria </a:t>
            </a:r>
            <a:r>
              <a:rPr lang="es-CL" sz="1800" dirty="0" err="1"/>
              <a:t>Lueckel</a:t>
            </a:r>
            <a:endParaRPr lang="es-CL" sz="1800" dirty="0"/>
          </a:p>
          <a:p>
            <a:pPr algn="ctr"/>
            <a:r>
              <a:rPr lang="es-CL" sz="1800" dirty="0"/>
              <a:t>Sinóloga M.A</a:t>
            </a:r>
          </a:p>
          <a:p>
            <a:pPr algn="ctr"/>
            <a:r>
              <a:rPr lang="es-CL" sz="1800" dirty="0"/>
              <a:t>Friedrich Wilhelm </a:t>
            </a:r>
            <a:r>
              <a:rPr lang="es-CL" sz="1800" dirty="0" err="1"/>
              <a:t>Universität</a:t>
            </a:r>
            <a:r>
              <a:rPr lang="es-CL" sz="1800" dirty="0"/>
              <a:t> Bonn, Alemania</a:t>
            </a:r>
          </a:p>
          <a:p>
            <a:endParaRPr lang="es-CL" dirty="0"/>
          </a:p>
        </p:txBody>
      </p:sp>
    </p:spTree>
    <p:extLst>
      <p:ext uri="{BB962C8B-B14F-4D97-AF65-F5344CB8AC3E}">
        <p14:creationId xmlns:p14="http://schemas.microsoft.com/office/powerpoint/2010/main" val="3267439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1E5B29-A256-4EDB-9C96-F6E5701B8751}"/>
              </a:ext>
            </a:extLst>
          </p:cNvPr>
          <p:cNvSpPr>
            <a:spLocks noGrp="1"/>
          </p:cNvSpPr>
          <p:nvPr>
            <p:ph type="title"/>
          </p:nvPr>
        </p:nvSpPr>
        <p:spPr>
          <a:xfrm>
            <a:off x="1154954" y="947920"/>
            <a:ext cx="8761413" cy="728480"/>
          </a:xfrm>
        </p:spPr>
        <p:txBody>
          <a:bodyPr>
            <a:normAutofit/>
          </a:bodyPr>
          <a:lstStyle/>
          <a:p>
            <a:endParaRPr lang="es-CL"/>
          </a:p>
        </p:txBody>
      </p:sp>
      <p:pic>
        <p:nvPicPr>
          <p:cNvPr id="5" name="Marcador de contenido 4" descr="Un conjunto de letras negras en un fondo blanco&#10;&#10;Descripción generada automáticamente con confianza media">
            <a:extLst>
              <a:ext uri="{FF2B5EF4-FFF2-40B4-BE49-F238E27FC236}">
                <a16:creationId xmlns:a16="http://schemas.microsoft.com/office/drawing/2014/main" id="{E8CC4038-5BB9-4C97-A8B0-D4A0E4E72311}"/>
              </a:ext>
            </a:extLst>
          </p:cNvPr>
          <p:cNvPicPr>
            <a:picLocks noChangeAspect="1"/>
          </p:cNvPicPr>
          <p:nvPr/>
        </p:nvPicPr>
        <p:blipFill rotWithShape="1">
          <a:blip r:embed="rId2"/>
          <a:srcRect r="2534" b="-2"/>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9" name="Content Placeholder 8">
            <a:extLst>
              <a:ext uri="{FF2B5EF4-FFF2-40B4-BE49-F238E27FC236}">
                <a16:creationId xmlns:a16="http://schemas.microsoft.com/office/drawing/2014/main" id="{DC18634F-653F-4BC6-86F8-902863D037CB}"/>
              </a:ext>
            </a:extLst>
          </p:cNvPr>
          <p:cNvSpPr>
            <a:spLocks noGrp="1"/>
          </p:cNvSpPr>
          <p:nvPr>
            <p:ph idx="1"/>
          </p:nvPr>
        </p:nvSpPr>
        <p:spPr>
          <a:xfrm>
            <a:off x="5980954" y="2358887"/>
            <a:ext cx="5211979" cy="4499113"/>
          </a:xfrm>
        </p:spPr>
        <p:txBody>
          <a:bodyPr anchor="ctr">
            <a:normAutofit fontScale="55000" lnSpcReduction="20000"/>
          </a:bodyPr>
          <a:lstStyle/>
          <a:p>
            <a:pPr>
              <a:lnSpc>
                <a:spcPct val="107000"/>
              </a:lnSpc>
              <a:spcAft>
                <a:spcPts val="800"/>
              </a:spcAft>
            </a:pPr>
            <a:r>
              <a:rPr lang="es-CL" sz="2500" dirty="0">
                <a:effectLst/>
                <a:latin typeface="Times New Roman" panose="02020603050405020304" pitchFamily="18" charset="0"/>
                <a:ea typeface="Times New Roman" panose="02020603050405020304" pitchFamily="18" charset="0"/>
                <a:cs typeface="Times New Roman" panose="02020603050405020304" pitchFamily="18" charset="0"/>
              </a:rPr>
              <a:t>El capítulo 6 (</a:t>
            </a:r>
            <a:r>
              <a:rPr lang="es-CL" sz="2500" dirty="0" err="1">
                <a:effectLst/>
                <a:latin typeface="Times New Roman" panose="02020603050405020304" pitchFamily="18" charset="0"/>
                <a:ea typeface="Times New Roman" panose="02020603050405020304" pitchFamily="18" charset="0"/>
                <a:cs typeface="Times New Roman" panose="02020603050405020304" pitchFamily="18" charset="0"/>
              </a:rPr>
              <a:t>liji</a:t>
            </a:r>
            <a:r>
              <a:rPr lang="es-CL" sz="2500" dirty="0">
                <a:effectLst/>
                <a:latin typeface="Times New Roman" panose="02020603050405020304" pitchFamily="18" charset="0"/>
                <a:ea typeface="Times New Roman" panose="02020603050405020304" pitchFamily="18" charset="0"/>
                <a:cs typeface="Times New Roman" panose="02020603050405020304" pitchFamily="18" charset="0"/>
              </a:rPr>
              <a:t>) contiene el texto clásico del utopismo social de la Antigua China: </a:t>
            </a:r>
            <a:endParaRPr lang="es-CL" sz="25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500"/>
              </a:spcAft>
            </a:pPr>
            <a:r>
              <a:rPr lang="es-CL" sz="2500" dirty="0">
                <a:effectLst/>
                <a:latin typeface="Times New Roman" panose="02020603050405020304" pitchFamily="18" charset="0"/>
                <a:ea typeface="Times New Roman" panose="02020603050405020304" pitchFamily="18" charset="0"/>
                <a:cs typeface="Times New Roman" panose="02020603050405020304" pitchFamily="18" charset="0"/>
              </a:rPr>
              <a:t>Cuando se marchaba por el camino de la virtud, el mundo no era más que una comunidad. Se escogía [como dirigentes] a los hombres de talento. Su voz era sincera y practicaban la armonía. Los hombres trataban a los padres de los demás como a los suyos propios. Se proporcionaba a los ancianos un cobijo hasta la muerte, a los hombres en la fuerza de la vida trabajo, a los jóvenes educación. Se manifestaba dulzura y compasión por las viudas, los huérfanos, las personas sin hijos y los enfermos, de forma que se preocupaban de ellos. Cada hombre tenía un trabajo y cada mujer un hogar. La gente despreciaba el despilfarro de los bienes, sin acapararlos, sin embargo, para ellos. Les gustaba trabajar con todas sus fuerzas, pero sin buscar el beneficio individual. Por ello las ambiciones individuales no podían desarrollarse. No se conocían ladrones ni bandidos y las puertas exteriores de las casas estaban siempre abiertas. Era el período llamado de la Gran Unidad (</a:t>
            </a:r>
            <a:r>
              <a:rPr lang="es-CL" sz="2500" dirty="0" err="1">
                <a:effectLst/>
                <a:latin typeface="Times New Roman" panose="02020603050405020304" pitchFamily="18" charset="0"/>
                <a:ea typeface="Times New Roman" panose="02020603050405020304" pitchFamily="18" charset="0"/>
                <a:cs typeface="Times New Roman" panose="02020603050405020304" pitchFamily="18" charset="0"/>
              </a:rPr>
              <a:t>datong</a:t>
            </a:r>
            <a:r>
              <a:rPr lang="es-CL" sz="25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CL" sz="25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CL" sz="25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4524316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Texto, Carta&#10;&#10;Descripción generada automáticamente">
            <a:extLst>
              <a:ext uri="{FF2B5EF4-FFF2-40B4-BE49-F238E27FC236}">
                <a16:creationId xmlns:a16="http://schemas.microsoft.com/office/drawing/2014/main" id="{C9DA85FB-357B-471D-85FD-4819C80416A0}"/>
              </a:ext>
            </a:extLst>
          </p:cNvPr>
          <p:cNvPicPr>
            <a:picLocks noChangeAspect="1"/>
          </p:cNvPicPr>
          <p:nvPr/>
        </p:nvPicPr>
        <p:blipFill rotWithShape="1">
          <a:blip r:embed="rId2">
            <a:alphaModFix/>
          </a:blip>
          <a:srcRect t="7748" r="-1" b="28499"/>
          <a:stretch/>
        </p:blipFill>
        <p:spPr>
          <a:xfrm>
            <a:off x="474132" y="452284"/>
            <a:ext cx="11243735" cy="5931583"/>
          </a:xfrm>
          <a:prstGeom prst="rect">
            <a:avLst/>
          </a:prstGeom>
        </p:spPr>
      </p:pic>
      <p:sp>
        <p:nvSpPr>
          <p:cNvPr id="10" name="Rectangle 9">
            <a:extLst>
              <a:ext uri="{FF2B5EF4-FFF2-40B4-BE49-F238E27FC236}">
                <a16:creationId xmlns:a16="http://schemas.microsoft.com/office/drawing/2014/main" id="{37F7DB25-E3F5-459E-996B-692A9B94E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3D704B3-4912-44B8-92A4-A4E91D27B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1EF34BF9-1778-48E0-9E58-93EAC95D4F15}"/>
              </a:ext>
            </a:extLst>
          </p:cNvPr>
          <p:cNvSpPr>
            <a:spLocks noGrp="1"/>
          </p:cNvSpPr>
          <p:nvPr>
            <p:ph type="title"/>
          </p:nvPr>
        </p:nvSpPr>
        <p:spPr>
          <a:xfrm>
            <a:off x="1295400" y="1447801"/>
            <a:ext cx="8620967" cy="855132"/>
          </a:xfrm>
        </p:spPr>
        <p:txBody>
          <a:bodyPr>
            <a:normAutofit/>
          </a:bodyPr>
          <a:lstStyle/>
          <a:p>
            <a:r>
              <a:rPr lang="es-CL" dirty="0"/>
              <a:t>La herencia de la antigüedad</a:t>
            </a:r>
            <a:endParaRPr lang="es-CL"/>
          </a:p>
        </p:txBody>
      </p:sp>
      <p:sp>
        <p:nvSpPr>
          <p:cNvPr id="3" name="Marcador de contenido 2">
            <a:extLst>
              <a:ext uri="{FF2B5EF4-FFF2-40B4-BE49-F238E27FC236}">
                <a16:creationId xmlns:a16="http://schemas.microsoft.com/office/drawing/2014/main" id="{3CAC22FF-5A9C-4885-B33B-5CD5206162D2}"/>
              </a:ext>
            </a:extLst>
          </p:cNvPr>
          <p:cNvSpPr>
            <a:spLocks noGrp="1"/>
          </p:cNvSpPr>
          <p:nvPr>
            <p:ph idx="1"/>
          </p:nvPr>
        </p:nvSpPr>
        <p:spPr>
          <a:xfrm>
            <a:off x="1727200" y="2446868"/>
            <a:ext cx="8254999" cy="2971800"/>
          </a:xfrm>
        </p:spPr>
        <p:txBody>
          <a:bodyPr anchor="t">
            <a:normAutofit/>
          </a:bodyPr>
          <a:lstStyle/>
          <a:p>
            <a:pPr>
              <a:lnSpc>
                <a:spcPct val="90000"/>
              </a:lnSpc>
            </a:pPr>
            <a:r>
              <a:rPr lang="es-CL" sz="1600">
                <a:solidFill>
                  <a:schemeClr val="bg1"/>
                </a:solidFill>
              </a:rPr>
              <a:t>base de la enseñanza y el fundamento de la reflexión filosófica, política y moral</a:t>
            </a:r>
          </a:p>
          <a:p>
            <a:pPr>
              <a:lnSpc>
                <a:spcPct val="90000"/>
              </a:lnSpc>
            </a:pPr>
            <a:r>
              <a:rPr lang="es-CL" sz="1600">
                <a:solidFill>
                  <a:schemeClr val="bg1"/>
                </a:solidFill>
              </a:rPr>
              <a:t>el mundo chino no ha dejado de buscar los vestigios de una sabiduría desaparecida</a:t>
            </a:r>
          </a:p>
          <a:p>
            <a:pPr>
              <a:lnSpc>
                <a:spcPct val="90000"/>
              </a:lnSpc>
            </a:pPr>
            <a:r>
              <a:rPr lang="es-CL" sz="1600">
                <a:solidFill>
                  <a:schemeClr val="bg1"/>
                </a:solidFill>
              </a:rPr>
              <a:t>la mayoría de estos documentos parecen proceder de la corte real</a:t>
            </a:r>
          </a:p>
          <a:p>
            <a:pPr>
              <a:lnSpc>
                <a:spcPct val="90000"/>
              </a:lnSpc>
            </a:pPr>
            <a:r>
              <a:rPr lang="es-CL" sz="1600" i="1">
                <a:solidFill>
                  <a:schemeClr val="bg1"/>
                </a:solidFill>
              </a:rPr>
              <a:t>Shujing</a:t>
            </a:r>
            <a:r>
              <a:rPr lang="es-CL" sz="1600">
                <a:solidFill>
                  <a:schemeClr val="bg1"/>
                </a:solidFill>
              </a:rPr>
              <a:t>: actas de investidura o de donación, decisiones tomadas a raíz de un proceso, pero también fragmentos de escenas de danzas rituales.</a:t>
            </a:r>
          </a:p>
          <a:p>
            <a:pPr>
              <a:lnSpc>
                <a:spcPct val="90000"/>
              </a:lnSpc>
            </a:pPr>
            <a:r>
              <a:rPr lang="es-CL" sz="1600">
                <a:solidFill>
                  <a:schemeClr val="bg1"/>
                </a:solidFill>
              </a:rPr>
              <a:t>varios capítulos reproducen partes de un libreto relativo a una danza guerrera</a:t>
            </a:r>
          </a:p>
          <a:p>
            <a:pPr>
              <a:lnSpc>
                <a:spcPct val="90000"/>
              </a:lnSpc>
            </a:pPr>
            <a:r>
              <a:rPr lang="es-CL" sz="1600">
                <a:solidFill>
                  <a:schemeClr val="bg1"/>
                </a:solidFill>
              </a:rPr>
              <a:t>también discursos arengas y textos de juramentos</a:t>
            </a:r>
          </a:p>
          <a:p>
            <a:pPr>
              <a:lnSpc>
                <a:spcPct val="90000"/>
              </a:lnSpc>
            </a:pPr>
            <a:endParaRPr lang="es-CL" sz="1600">
              <a:solidFill>
                <a:schemeClr val="bg1"/>
              </a:solidFill>
            </a:endParaRPr>
          </a:p>
        </p:txBody>
      </p:sp>
    </p:spTree>
    <p:extLst>
      <p:ext uri="{BB962C8B-B14F-4D97-AF65-F5344CB8AC3E}">
        <p14:creationId xmlns:p14="http://schemas.microsoft.com/office/powerpoint/2010/main" val="256982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3CC2A7-A512-495F-A0E6-4C2CA24F778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B1A76102-4AFC-4B5F-9B5A-F7C96E264A5E}"/>
              </a:ext>
            </a:extLst>
          </p:cNvPr>
          <p:cNvSpPr>
            <a:spLocks noGrp="1"/>
          </p:cNvSpPr>
          <p:nvPr>
            <p:ph idx="1"/>
          </p:nvPr>
        </p:nvSpPr>
        <p:spPr/>
        <p:txBody>
          <a:bodyPr/>
          <a:lstStyle/>
          <a:p>
            <a:pPr marL="0" indent="0" algn="ctr">
              <a:buNone/>
            </a:pPr>
            <a:r>
              <a:rPr lang="es-CL" u="sng" dirty="0"/>
              <a:t>Capítulos</a:t>
            </a:r>
          </a:p>
          <a:p>
            <a:r>
              <a:rPr lang="es-CL" dirty="0"/>
              <a:t>Consultas (</a:t>
            </a:r>
            <a:r>
              <a:rPr lang="ja-JP" altLang="es-CL" dirty="0"/>
              <a:t>謨 </a:t>
            </a:r>
            <a:r>
              <a:rPr lang="es-CL" dirty="0" err="1"/>
              <a:t>mo</a:t>
            </a:r>
            <a:r>
              <a:rPr lang="es-CL" dirty="0"/>
              <a:t>) entre el rey y sus ministros (2 capítulos)</a:t>
            </a:r>
          </a:p>
          <a:p>
            <a:r>
              <a:rPr lang="es-CL" dirty="0"/>
              <a:t>Instrucciones (</a:t>
            </a:r>
            <a:r>
              <a:rPr lang="ja-JP" altLang="es-CL" dirty="0"/>
              <a:t>訓 </a:t>
            </a:r>
            <a:r>
              <a:rPr lang="es-CL" dirty="0" err="1"/>
              <a:t>xun</a:t>
            </a:r>
            <a:r>
              <a:rPr lang="es-CL" dirty="0"/>
              <a:t>) del rey a sus ministro (1 capítulo)</a:t>
            </a:r>
          </a:p>
          <a:p>
            <a:r>
              <a:rPr lang="es-CL" dirty="0"/>
              <a:t>Anuncios (</a:t>
            </a:r>
            <a:r>
              <a:rPr lang="ja-JP" altLang="es-CL" dirty="0"/>
              <a:t>誥 </a:t>
            </a:r>
            <a:r>
              <a:rPr lang="es-CL" dirty="0" err="1"/>
              <a:t>gao</a:t>
            </a:r>
            <a:r>
              <a:rPr lang="es-CL" dirty="0"/>
              <a:t>) del rey a su gente (8 capítulo)</a:t>
            </a:r>
          </a:p>
          <a:p>
            <a:r>
              <a:rPr lang="es-CL" dirty="0"/>
              <a:t>Declaraciones (</a:t>
            </a:r>
            <a:r>
              <a:rPr lang="ja-JP" altLang="es-CL" dirty="0"/>
              <a:t>誓 </a:t>
            </a:r>
            <a:r>
              <a:rPr lang="es-CL" dirty="0" err="1"/>
              <a:t>shi</a:t>
            </a:r>
            <a:r>
              <a:rPr lang="es-CL" dirty="0"/>
              <a:t>) por un gobernante con motivo de una batalla (6 capítulo)</a:t>
            </a:r>
          </a:p>
          <a:p>
            <a:r>
              <a:rPr lang="es-CL" dirty="0"/>
              <a:t>Comandos (</a:t>
            </a:r>
            <a:r>
              <a:rPr lang="ja-JP" altLang="es-CL" dirty="0"/>
              <a:t>命 </a:t>
            </a:r>
            <a:r>
              <a:rPr lang="es-CL" dirty="0" err="1"/>
              <a:t>ming</a:t>
            </a:r>
            <a:r>
              <a:rPr lang="es-CL" dirty="0"/>
              <a:t>) por el rey a un vasallo especifico (7 capítulo)</a:t>
            </a:r>
          </a:p>
          <a:p>
            <a:endParaRPr lang="es-CL" dirty="0"/>
          </a:p>
        </p:txBody>
      </p:sp>
    </p:spTree>
    <p:extLst>
      <p:ext uri="{BB962C8B-B14F-4D97-AF65-F5344CB8AC3E}">
        <p14:creationId xmlns:p14="http://schemas.microsoft.com/office/powerpoint/2010/main" val="1107065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4DADFC-5BEC-4613-A4AF-C561D969148F}"/>
              </a:ext>
            </a:extLst>
          </p:cNvPr>
          <p:cNvSpPr>
            <a:spLocks noGrp="1"/>
          </p:cNvSpPr>
          <p:nvPr>
            <p:ph type="title"/>
          </p:nvPr>
        </p:nvSpPr>
        <p:spPr>
          <a:xfrm>
            <a:off x="1154954" y="947920"/>
            <a:ext cx="8761413" cy="728480"/>
          </a:xfrm>
        </p:spPr>
        <p:txBody>
          <a:bodyPr>
            <a:normAutofit/>
          </a:bodyPr>
          <a:lstStyle/>
          <a:p>
            <a:endParaRPr lang="es-CL"/>
          </a:p>
        </p:txBody>
      </p:sp>
      <p:pic>
        <p:nvPicPr>
          <p:cNvPr id="5" name="Imagen 4" descr="Imagen que contiene tela, alfombra&#10;&#10;Descripción generada automáticamente">
            <a:extLst>
              <a:ext uri="{FF2B5EF4-FFF2-40B4-BE49-F238E27FC236}">
                <a16:creationId xmlns:a16="http://schemas.microsoft.com/office/drawing/2014/main" id="{43E7FF13-AA24-4AA0-90AA-55B07F369995}"/>
              </a:ext>
            </a:extLst>
          </p:cNvPr>
          <p:cNvPicPr>
            <a:picLocks noChangeAspect="1"/>
          </p:cNvPicPr>
          <p:nvPr/>
        </p:nvPicPr>
        <p:blipFill>
          <a:blip r:embed="rId2"/>
          <a:stretch>
            <a:fillRect/>
          </a:stretch>
        </p:blipFill>
        <p:spPr>
          <a:xfrm>
            <a:off x="1590076" y="2775951"/>
            <a:ext cx="2154682" cy="3067163"/>
          </a:xfrm>
          <a:prstGeom prst="roundRect">
            <a:avLst>
              <a:gd name="adj" fmla="val 1858"/>
            </a:avLst>
          </a:prstGeom>
          <a:effectLst>
            <a:outerShdw blurRad="50800" dist="50800" dir="5400000" algn="tl" rotWithShape="0">
              <a:srgbClr val="000000">
                <a:alpha val="43000"/>
              </a:srgbClr>
            </a:outerShdw>
          </a:effectLst>
        </p:spPr>
      </p:pic>
      <p:sp>
        <p:nvSpPr>
          <p:cNvPr id="3" name="Marcador de contenido 2">
            <a:extLst>
              <a:ext uri="{FF2B5EF4-FFF2-40B4-BE49-F238E27FC236}">
                <a16:creationId xmlns:a16="http://schemas.microsoft.com/office/drawing/2014/main" id="{D2CA0F01-8D44-4A65-AA02-779C6E884D83}"/>
              </a:ext>
            </a:extLst>
          </p:cNvPr>
          <p:cNvSpPr>
            <a:spLocks noGrp="1"/>
          </p:cNvSpPr>
          <p:nvPr>
            <p:ph idx="1"/>
          </p:nvPr>
        </p:nvSpPr>
        <p:spPr>
          <a:xfrm>
            <a:off x="4641336" y="2603500"/>
            <a:ext cx="6551597" cy="3416300"/>
          </a:xfrm>
        </p:spPr>
        <p:txBody>
          <a:bodyPr anchor="ctr">
            <a:normAutofit/>
          </a:bodyPr>
          <a:lstStyle/>
          <a:p>
            <a:pPr>
              <a:lnSpc>
                <a:spcPct val="90000"/>
              </a:lnSpc>
            </a:pPr>
            <a:r>
              <a:rPr lang="es-CL" i="1" dirty="0" err="1"/>
              <a:t>Shijing</a:t>
            </a:r>
            <a:r>
              <a:rPr lang="es-CL" dirty="0"/>
              <a:t>: las poemas u “odas” esta formada por himnos de sacrificios y de ceremonias rituales tales como banquetes o el rito del tiro al arco.</a:t>
            </a:r>
            <a:endParaRPr lang="es-CL"/>
          </a:p>
          <a:p>
            <a:pPr>
              <a:lnSpc>
                <a:spcPct val="90000"/>
              </a:lnSpc>
            </a:pPr>
            <a:r>
              <a:rPr lang="es-CL" dirty="0"/>
              <a:t>se cantaban en la corte de los reyes Zhou con acompañamiento de danza y música</a:t>
            </a:r>
            <a:endParaRPr lang="es-CL"/>
          </a:p>
          <a:p>
            <a:pPr>
              <a:lnSpc>
                <a:spcPct val="90000"/>
              </a:lnSpc>
            </a:pPr>
            <a:r>
              <a:rPr lang="es-CL" dirty="0"/>
              <a:t>los “</a:t>
            </a:r>
            <a:r>
              <a:rPr lang="es-CL" i="1" dirty="0" err="1"/>
              <a:t>guofeng</a:t>
            </a:r>
            <a:r>
              <a:rPr lang="es-CL" dirty="0"/>
              <a:t>” (canciones de los principados) son cantos alternados de chicos y chicas campesinos durante las fiestas de primavera.</a:t>
            </a:r>
            <a:endParaRPr lang="es-CL"/>
          </a:p>
          <a:p>
            <a:pPr>
              <a:lnSpc>
                <a:spcPct val="90000"/>
              </a:lnSpc>
            </a:pPr>
            <a:r>
              <a:rPr lang="es-CL" dirty="0"/>
              <a:t>todos esos anales persiguen la formación de una ciencia de los precedentes diplomáticos y religiosos, astronómicos y naturales.</a:t>
            </a:r>
            <a:endParaRPr lang="es-CL"/>
          </a:p>
        </p:txBody>
      </p:sp>
    </p:spTree>
    <p:extLst>
      <p:ext uri="{BB962C8B-B14F-4D97-AF65-F5344CB8AC3E}">
        <p14:creationId xmlns:p14="http://schemas.microsoft.com/office/powerpoint/2010/main" val="1066099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EB806C-79A6-4474-B5A5-22C5EF19553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618E809C-6EB2-4FEB-8C6A-B4F8B9B8FC90}"/>
              </a:ext>
            </a:extLst>
          </p:cNvPr>
          <p:cNvSpPr>
            <a:spLocks noGrp="1"/>
          </p:cNvSpPr>
          <p:nvPr>
            <p:ph idx="1"/>
          </p:nvPr>
        </p:nvSpPr>
        <p:spPr/>
        <p:txBody>
          <a:bodyPr>
            <a:normAutofit lnSpcReduction="10000"/>
          </a:bodyPr>
          <a:lstStyle/>
          <a:p>
            <a:pPr algn="just"/>
            <a:r>
              <a:rPr lang="es-CL" dirty="0">
                <a:solidFill>
                  <a:srgbClr val="993300"/>
                </a:solidFill>
                <a:effectLst/>
              </a:rPr>
              <a:t>Odas de </a:t>
            </a:r>
            <a:r>
              <a:rPr lang="es-CL" dirty="0" err="1">
                <a:solidFill>
                  <a:srgbClr val="993300"/>
                </a:solidFill>
                <a:effectLst/>
              </a:rPr>
              <a:t>Shao</a:t>
            </a:r>
            <a:r>
              <a:rPr lang="es-CL" dirty="0">
                <a:solidFill>
                  <a:srgbClr val="993300"/>
                </a:solidFill>
                <a:effectLst/>
              </a:rPr>
              <a:t> y el sur. Oda </a:t>
            </a:r>
            <a:r>
              <a:rPr lang="es-CL" dirty="0" err="1">
                <a:solidFill>
                  <a:srgbClr val="993300"/>
                </a:solidFill>
                <a:effectLst/>
              </a:rPr>
              <a:t>nº</a:t>
            </a:r>
            <a:r>
              <a:rPr lang="es-CL" dirty="0">
                <a:solidFill>
                  <a:srgbClr val="993300"/>
                </a:solidFill>
                <a:effectLst/>
              </a:rPr>
              <a:t> 12 </a:t>
            </a:r>
            <a:endParaRPr lang="es-CL" dirty="0"/>
          </a:p>
          <a:p>
            <a:pPr algn="just"/>
            <a:br>
              <a:rPr lang="es-CL" dirty="0"/>
            </a:br>
            <a:r>
              <a:rPr lang="ja-JP" altLang="es-CL" dirty="0"/>
              <a:t>維鵲有巢、維鳩居之。之子于歸、百兩御之。</a:t>
            </a:r>
            <a:br>
              <a:rPr lang="ja-JP" altLang="es-CL" dirty="0"/>
            </a:br>
            <a:r>
              <a:rPr lang="ja-JP" altLang="es-CL" dirty="0"/>
              <a:t>維鵲有巢、維鳩方之。之子于歸、百兩將之。</a:t>
            </a:r>
            <a:br>
              <a:rPr lang="ja-JP" altLang="es-CL" dirty="0"/>
            </a:br>
            <a:r>
              <a:rPr lang="ja-JP" altLang="es-CL" dirty="0"/>
              <a:t>維鵲有巢、維鳩盈之。之子于歸、百兩成之。</a:t>
            </a:r>
          </a:p>
          <a:p>
            <a:pPr algn="just"/>
            <a:br>
              <a:rPr lang="ja-JP" altLang="es-CL" dirty="0"/>
            </a:br>
            <a:r>
              <a:rPr lang="es-CL" dirty="0"/>
              <a:t>El nido es el de la urraca; La paloma habita en él. Esta joven dama va hacia su futura casa; Un centenar de carruajes la rodean. El nido es el de la urraca; La paloma lo posee. Esta joven dama va hacia su futura casa; Un centenar de carruajes la escoltan. El nido es el de la urraca; La paloma lo llena. Esta joven dama va hacia su futura casa; Cientos de carruajes la engalanan</a:t>
            </a:r>
          </a:p>
          <a:p>
            <a:endParaRPr lang="es-CL" dirty="0"/>
          </a:p>
        </p:txBody>
      </p:sp>
    </p:spTree>
    <p:extLst>
      <p:ext uri="{BB962C8B-B14F-4D97-AF65-F5344CB8AC3E}">
        <p14:creationId xmlns:p14="http://schemas.microsoft.com/office/powerpoint/2010/main" val="203844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CD8606A6-68E3-42A0-9E30-CA0C7E423F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24E37259-154B-4950-A38B-264B4FA1F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E78439BC-169B-4501-88C1-F0A3F912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64F75ED-C67C-4C01-8267-96712AFF9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B4AC2CEE-0BD2-4824-8C06-55FAF85A0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0DF73CDB-9005-4A57-A1E0-D78BB4A4A0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a:extLst>
                <a:ext uri="{FF2B5EF4-FFF2-40B4-BE49-F238E27FC236}">
                  <a16:creationId xmlns:a16="http://schemas.microsoft.com/office/drawing/2014/main" id="{AB0D0E7A-A15F-483F-AA33-E12168444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a:extLst>
                <a:ext uri="{FF2B5EF4-FFF2-40B4-BE49-F238E27FC236}">
                  <a16:creationId xmlns:a16="http://schemas.microsoft.com/office/drawing/2014/main" id="{5E1DA231-CB64-4D3F-8A37-F70E3DC757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a:extLst>
              <a:ext uri="{FF2B5EF4-FFF2-40B4-BE49-F238E27FC236}">
                <a16:creationId xmlns:a16="http://schemas.microsoft.com/office/drawing/2014/main" id="{39B2ED31-5965-4B9A-BC41-7E5BDB4006A1}"/>
              </a:ext>
            </a:extLst>
          </p:cNvPr>
          <p:cNvSpPr>
            <a:spLocks noGrp="1"/>
          </p:cNvSpPr>
          <p:nvPr>
            <p:ph type="title"/>
          </p:nvPr>
        </p:nvSpPr>
        <p:spPr>
          <a:xfrm>
            <a:off x="639098" y="629265"/>
            <a:ext cx="5132438" cy="1622322"/>
          </a:xfrm>
        </p:spPr>
        <p:txBody>
          <a:bodyPr>
            <a:normAutofit/>
          </a:bodyPr>
          <a:lstStyle/>
          <a:p>
            <a:endParaRPr lang="es-CL"/>
          </a:p>
        </p:txBody>
      </p:sp>
      <p:sp>
        <p:nvSpPr>
          <p:cNvPr id="3" name="Marcador de contenido 2">
            <a:extLst>
              <a:ext uri="{FF2B5EF4-FFF2-40B4-BE49-F238E27FC236}">
                <a16:creationId xmlns:a16="http://schemas.microsoft.com/office/drawing/2014/main" id="{731C4E14-261F-499F-B3F4-25C286ED2187}"/>
              </a:ext>
            </a:extLst>
          </p:cNvPr>
          <p:cNvSpPr>
            <a:spLocks noGrp="1"/>
          </p:cNvSpPr>
          <p:nvPr>
            <p:ph idx="1"/>
          </p:nvPr>
        </p:nvSpPr>
        <p:spPr>
          <a:xfrm>
            <a:off x="639098" y="2418735"/>
            <a:ext cx="5132439" cy="3811742"/>
          </a:xfrm>
        </p:spPr>
        <p:txBody>
          <a:bodyPr anchor="ctr">
            <a:normAutofit/>
          </a:bodyPr>
          <a:lstStyle/>
          <a:p>
            <a:r>
              <a:rPr lang="es-CL" sz="2400" dirty="0">
                <a:solidFill>
                  <a:schemeClr val="bg1"/>
                </a:solidFill>
              </a:rPr>
              <a:t>Los anales más antiguo son de siglo IX, solo uno se ha conservado el </a:t>
            </a:r>
            <a:r>
              <a:rPr lang="es-CL" sz="2400" i="1" dirty="0" err="1">
                <a:solidFill>
                  <a:schemeClr val="bg1"/>
                </a:solidFill>
              </a:rPr>
              <a:t>chunqiu</a:t>
            </a:r>
            <a:r>
              <a:rPr lang="es-CL" sz="2400" dirty="0">
                <a:solidFill>
                  <a:schemeClr val="bg1"/>
                </a:solidFill>
              </a:rPr>
              <a:t> (anales de primavera y otoño).</a:t>
            </a:r>
          </a:p>
          <a:p>
            <a:r>
              <a:rPr lang="es-CL" sz="2400" dirty="0">
                <a:solidFill>
                  <a:schemeClr val="bg1"/>
                </a:solidFill>
              </a:rPr>
              <a:t>Los anales de </a:t>
            </a:r>
            <a:r>
              <a:rPr lang="es-CL" sz="2400" i="1" dirty="0">
                <a:solidFill>
                  <a:schemeClr val="bg1"/>
                </a:solidFill>
              </a:rPr>
              <a:t>Jing</a:t>
            </a:r>
            <a:r>
              <a:rPr lang="es-CL" sz="2400" dirty="0">
                <a:solidFill>
                  <a:schemeClr val="bg1"/>
                </a:solidFill>
              </a:rPr>
              <a:t> y de </a:t>
            </a:r>
            <a:r>
              <a:rPr lang="es-CL" sz="2400" i="1" dirty="0">
                <a:solidFill>
                  <a:schemeClr val="bg1"/>
                </a:solidFill>
              </a:rPr>
              <a:t>Chu</a:t>
            </a:r>
            <a:r>
              <a:rPr lang="es-CL" sz="2400" dirty="0">
                <a:solidFill>
                  <a:schemeClr val="bg1"/>
                </a:solidFill>
              </a:rPr>
              <a:t> mencionados en algunas obras, habían desaparecido.</a:t>
            </a:r>
          </a:p>
        </p:txBody>
      </p:sp>
      <p:pic>
        <p:nvPicPr>
          <p:cNvPr id="5" name="Imagen 4" descr="Imagen que contiene encuadernación, ladrillo&#10;&#10;Descripción generada automáticamente">
            <a:extLst>
              <a:ext uri="{FF2B5EF4-FFF2-40B4-BE49-F238E27FC236}">
                <a16:creationId xmlns:a16="http://schemas.microsoft.com/office/drawing/2014/main" id="{1FDA54A2-45C2-4E54-89FA-37374C214F37}"/>
              </a:ext>
            </a:extLst>
          </p:cNvPr>
          <p:cNvPicPr>
            <a:picLocks noChangeAspect="1"/>
          </p:cNvPicPr>
          <p:nvPr/>
        </p:nvPicPr>
        <p:blipFill rotWithShape="1">
          <a:blip r:embed="rId3"/>
          <a:srcRect b="7322"/>
          <a:stretch/>
        </p:blipFill>
        <p:spPr>
          <a:xfrm>
            <a:off x="6700827" y="1573345"/>
            <a:ext cx="4842716" cy="3455855"/>
          </a:xfrm>
          <a:prstGeom prst="rect">
            <a:avLst/>
          </a:prstGeom>
        </p:spPr>
      </p:pic>
      <p:sp>
        <p:nvSpPr>
          <p:cNvPr id="19" name="Rectangle 18">
            <a:extLst>
              <a:ext uri="{FF2B5EF4-FFF2-40B4-BE49-F238E27FC236}">
                <a16:creationId xmlns:a16="http://schemas.microsoft.com/office/drawing/2014/main" id="{AAE14786-67C6-4181-AE13-325D2D416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27292122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5F9114-C91B-4640-80FE-057915D2E9DD}"/>
              </a:ext>
            </a:extLst>
          </p:cNvPr>
          <p:cNvSpPr>
            <a:spLocks noGrp="1"/>
          </p:cNvSpPr>
          <p:nvPr>
            <p:ph type="title"/>
          </p:nvPr>
        </p:nvSpPr>
        <p:spPr/>
        <p:txBody>
          <a:bodyPr/>
          <a:lstStyle/>
          <a:p>
            <a:endParaRPr lang="es-CL"/>
          </a:p>
        </p:txBody>
      </p:sp>
      <p:graphicFrame>
        <p:nvGraphicFramePr>
          <p:cNvPr id="4" name="Marcador de contenido 3">
            <a:extLst>
              <a:ext uri="{FF2B5EF4-FFF2-40B4-BE49-F238E27FC236}">
                <a16:creationId xmlns:a16="http://schemas.microsoft.com/office/drawing/2014/main" id="{6F0F169A-7919-4839-AAA6-CCD98874EAAD}"/>
              </a:ext>
            </a:extLst>
          </p:cNvPr>
          <p:cNvGraphicFramePr>
            <a:graphicFrameLocks noGrp="1"/>
          </p:cNvGraphicFramePr>
          <p:nvPr>
            <p:ph idx="1"/>
            <p:extLst>
              <p:ext uri="{D42A27DB-BD31-4B8C-83A1-F6EECF244321}">
                <p14:modId xmlns:p14="http://schemas.microsoft.com/office/powerpoint/2010/main" val="2226108707"/>
              </p:ext>
            </p:extLst>
          </p:nvPr>
        </p:nvGraphicFramePr>
        <p:xfrm>
          <a:off x="2180491" y="2250832"/>
          <a:ext cx="7202658" cy="4433552"/>
        </p:xfrm>
        <a:graphic>
          <a:graphicData uri="http://schemas.openxmlformats.org/drawingml/2006/table">
            <a:tbl>
              <a:tblPr/>
              <a:tblGrid>
                <a:gridCol w="3601329">
                  <a:extLst>
                    <a:ext uri="{9D8B030D-6E8A-4147-A177-3AD203B41FA5}">
                      <a16:colId xmlns:a16="http://schemas.microsoft.com/office/drawing/2014/main" val="4013545139"/>
                    </a:ext>
                  </a:extLst>
                </a:gridCol>
                <a:gridCol w="3601329">
                  <a:extLst>
                    <a:ext uri="{9D8B030D-6E8A-4147-A177-3AD203B41FA5}">
                      <a16:colId xmlns:a16="http://schemas.microsoft.com/office/drawing/2014/main" val="4180224749"/>
                    </a:ext>
                  </a:extLst>
                </a:gridCol>
              </a:tblGrid>
              <a:tr h="274628">
                <a:tc gridSpan="2">
                  <a:txBody>
                    <a:bodyPr/>
                    <a:lstStyle/>
                    <a:p>
                      <a:r>
                        <a:rPr lang="en-US" sz="1400"/>
                        <a:t>Quotation 1. The Earl of Zheng Overcame Duan in Yan </a:t>
                      </a:r>
                    </a:p>
                  </a:txBody>
                  <a:tcPr marL="53380" marR="53380" marT="26690" marB="26690" anchor="ctr"/>
                </a:tc>
                <a:tc hMerge="1">
                  <a:txBody>
                    <a:bodyPr/>
                    <a:lstStyle/>
                    <a:p>
                      <a:endParaRPr lang="es-CL"/>
                    </a:p>
                  </a:txBody>
                  <a:tcPr/>
                </a:tc>
                <a:extLst>
                  <a:ext uri="{0D108BD9-81ED-4DB2-BD59-A6C34878D82A}">
                    <a16:rowId xmlns:a16="http://schemas.microsoft.com/office/drawing/2014/main" val="2791521134"/>
                  </a:ext>
                </a:extLst>
              </a:tr>
              <a:tr h="274628">
                <a:tc>
                  <a:txBody>
                    <a:bodyPr/>
                    <a:lstStyle/>
                    <a:p>
                      <a:r>
                        <a:rPr lang="ja-JP" altLang="es-CL" sz="1400"/>
                        <a:t>隱公元年</a:t>
                      </a:r>
                    </a:p>
                  </a:txBody>
                  <a:tcPr marL="53380" marR="53380" marT="26690" marB="26690" anchor="ctr">
                    <a:lnL>
                      <a:noFill/>
                    </a:lnL>
                    <a:lnR>
                      <a:noFill/>
                    </a:lnR>
                    <a:lnB>
                      <a:noFill/>
                    </a:lnB>
                  </a:tcPr>
                </a:tc>
                <a:tc>
                  <a:txBody>
                    <a:bodyPr/>
                    <a:lstStyle/>
                    <a:p>
                      <a:r>
                        <a:rPr lang="en-US" sz="1400"/>
                        <a:t>First Year of Duke Yin [722 BCE]</a:t>
                      </a:r>
                    </a:p>
                  </a:txBody>
                  <a:tcPr marL="53380" marR="53380" marT="26690" marB="26690" anchor="ctr">
                    <a:lnL>
                      <a:noFill/>
                    </a:lnL>
                    <a:lnR>
                      <a:noFill/>
                    </a:lnR>
                    <a:lnT>
                      <a:noFill/>
                    </a:lnT>
                    <a:lnB>
                      <a:noFill/>
                    </a:lnB>
                  </a:tcPr>
                </a:tc>
                <a:extLst>
                  <a:ext uri="{0D108BD9-81ED-4DB2-BD59-A6C34878D82A}">
                    <a16:rowId xmlns:a16="http://schemas.microsoft.com/office/drawing/2014/main" val="3705596006"/>
                  </a:ext>
                </a:extLst>
              </a:tr>
              <a:tr h="691230">
                <a:tc>
                  <a:txBody>
                    <a:bodyPr/>
                    <a:lstStyle/>
                    <a:p>
                      <a:r>
                        <a:rPr lang="es-CL" altLang="zh-TW" sz="1400"/>
                        <a:t>【</a:t>
                      </a:r>
                      <a:r>
                        <a:rPr lang="zh-TW" altLang="es-CL" sz="1400"/>
                        <a:t>經</a:t>
                      </a:r>
                      <a:r>
                        <a:rPr lang="es-CL" altLang="zh-TW" sz="1400"/>
                        <a:t>】1.1.3</a:t>
                      </a:r>
                      <a:r>
                        <a:rPr lang="zh-TW" altLang="es-CL" sz="1400"/>
                        <a:t>夏五月，鄭伯克段于鄢。</a:t>
                      </a:r>
                    </a:p>
                  </a:txBody>
                  <a:tcPr marL="53380" marR="53380" marT="26690" marB="26690" anchor="ctr">
                    <a:lnL>
                      <a:noFill/>
                    </a:lnL>
                    <a:lnR>
                      <a:noFill/>
                    </a:lnR>
                    <a:lnT>
                      <a:noFill/>
                    </a:lnT>
                    <a:lnB>
                      <a:noFill/>
                    </a:lnB>
                  </a:tcPr>
                </a:tc>
                <a:tc>
                  <a:txBody>
                    <a:bodyPr/>
                    <a:lstStyle/>
                    <a:p>
                      <a:r>
                        <a:rPr lang="es-CL" sz="1400" dirty="0"/>
                        <a:t>[</a:t>
                      </a:r>
                      <a:r>
                        <a:rPr lang="es-CL" sz="1400" dirty="0" err="1"/>
                        <a:t>The</a:t>
                      </a:r>
                      <a:r>
                        <a:rPr lang="es-CL" sz="1400" dirty="0"/>
                        <a:t> </a:t>
                      </a:r>
                      <a:r>
                        <a:rPr lang="es-CL" sz="1400" i="1" dirty="0" err="1"/>
                        <a:t>Chunqiu</a:t>
                      </a:r>
                      <a:r>
                        <a:rPr lang="es-CL" sz="1400" dirty="0"/>
                        <a:t> </a:t>
                      </a:r>
                      <a:r>
                        <a:rPr lang="es-CL" sz="1400" dirty="0" err="1"/>
                        <a:t>Classic</a:t>
                      </a:r>
                      <a:r>
                        <a:rPr lang="es-CL" sz="1400" dirty="0"/>
                        <a:t>] In </a:t>
                      </a:r>
                      <a:r>
                        <a:rPr lang="es-CL" sz="1400" dirty="0" err="1"/>
                        <a:t>summer</a:t>
                      </a:r>
                      <a:r>
                        <a:rPr lang="es-CL" sz="1400" dirty="0"/>
                        <a:t>, in </a:t>
                      </a:r>
                      <a:r>
                        <a:rPr lang="es-CL" sz="1400" dirty="0" err="1"/>
                        <a:t>the</a:t>
                      </a:r>
                      <a:r>
                        <a:rPr lang="es-CL" sz="1400" dirty="0"/>
                        <a:t> </a:t>
                      </a:r>
                      <a:r>
                        <a:rPr lang="es-CL" sz="1400" dirty="0" err="1"/>
                        <a:t>fifth</a:t>
                      </a:r>
                      <a:r>
                        <a:rPr lang="es-CL" sz="1400" dirty="0"/>
                        <a:t> </a:t>
                      </a:r>
                      <a:r>
                        <a:rPr lang="es-CL" sz="1400" dirty="0" err="1"/>
                        <a:t>month</a:t>
                      </a:r>
                      <a:r>
                        <a:rPr lang="es-CL" sz="1400" dirty="0"/>
                        <a:t>, </a:t>
                      </a:r>
                      <a:r>
                        <a:rPr lang="es-CL" sz="1400" dirty="0" err="1"/>
                        <a:t>the</a:t>
                      </a:r>
                      <a:r>
                        <a:rPr lang="es-CL" sz="1400" dirty="0"/>
                        <a:t> Earl </a:t>
                      </a:r>
                      <a:r>
                        <a:rPr lang="es-CL" sz="1400" dirty="0" err="1"/>
                        <a:t>of</a:t>
                      </a:r>
                      <a:r>
                        <a:rPr lang="es-CL" sz="1400" dirty="0"/>
                        <a:t> Zheng </a:t>
                      </a:r>
                      <a:r>
                        <a:rPr lang="ja-JP" altLang="es-CL" sz="1400" dirty="0"/>
                        <a:t>鄭 </a:t>
                      </a:r>
                      <a:r>
                        <a:rPr lang="es-CL" sz="1400" dirty="0" err="1"/>
                        <a:t>overcame</a:t>
                      </a:r>
                      <a:r>
                        <a:rPr lang="es-CL" sz="1400" dirty="0"/>
                        <a:t> </a:t>
                      </a:r>
                      <a:r>
                        <a:rPr lang="es-CL" sz="1400" dirty="0" err="1"/>
                        <a:t>Duan</a:t>
                      </a:r>
                      <a:r>
                        <a:rPr lang="es-CL" sz="1400" dirty="0"/>
                        <a:t> </a:t>
                      </a:r>
                      <a:r>
                        <a:rPr lang="ja-JP" altLang="es-CL" sz="1400" dirty="0"/>
                        <a:t>段 </a:t>
                      </a:r>
                      <a:r>
                        <a:rPr lang="es-CL" sz="1400" dirty="0"/>
                        <a:t>in Yan </a:t>
                      </a:r>
                      <a:r>
                        <a:rPr lang="ja-JP" altLang="es-CL" sz="1400" dirty="0"/>
                        <a:t>鄢</a:t>
                      </a:r>
                      <a:r>
                        <a:rPr lang="es-CL" altLang="ja-JP" sz="1400" dirty="0"/>
                        <a:t>.</a:t>
                      </a:r>
                    </a:p>
                  </a:txBody>
                  <a:tcPr marL="53380" marR="53380" marT="26690" marB="26690" anchor="ctr">
                    <a:lnL>
                      <a:noFill/>
                    </a:lnL>
                    <a:lnR>
                      <a:noFill/>
                    </a:lnR>
                    <a:lnT>
                      <a:noFill/>
                    </a:lnT>
                    <a:lnB>
                      <a:noFill/>
                    </a:lnB>
                  </a:tcPr>
                </a:tc>
                <a:extLst>
                  <a:ext uri="{0D108BD9-81ED-4DB2-BD59-A6C34878D82A}">
                    <a16:rowId xmlns:a16="http://schemas.microsoft.com/office/drawing/2014/main" val="1187705136"/>
                  </a:ext>
                </a:extLst>
              </a:tr>
              <a:tr h="3190836">
                <a:tc>
                  <a:txBody>
                    <a:bodyPr/>
                    <a:lstStyle/>
                    <a:p>
                      <a:r>
                        <a:rPr lang="es-CL" altLang="zh-TW" sz="1400"/>
                        <a:t>【</a:t>
                      </a:r>
                      <a:r>
                        <a:rPr lang="zh-TW" altLang="es-CL" sz="1400"/>
                        <a:t>左傳</a:t>
                      </a:r>
                      <a:r>
                        <a:rPr lang="es-CL" altLang="zh-TW" sz="1400"/>
                        <a:t>】</a:t>
                      </a:r>
                      <a:r>
                        <a:rPr lang="zh-TW" altLang="es-CL" sz="1400"/>
                        <a:t>初，鄭武公娶于申，曰武姜，生莊公及共叔段。莊公寤生，驚姜氏，故名曰寤生，遂惡之。愛共叔段，欲立之。亟請於武公，公弗許。</a:t>
                      </a:r>
                    </a:p>
                  </a:txBody>
                  <a:tcPr marL="53380" marR="53380" marT="26690" marB="26690" anchor="ctr">
                    <a:lnL>
                      <a:noFill/>
                    </a:lnL>
                    <a:lnR>
                      <a:noFill/>
                    </a:lnR>
                    <a:lnT>
                      <a:noFill/>
                    </a:lnT>
                    <a:lnB>
                      <a:noFill/>
                    </a:lnB>
                  </a:tcPr>
                </a:tc>
                <a:tc>
                  <a:txBody>
                    <a:bodyPr/>
                    <a:lstStyle/>
                    <a:p>
                      <a:r>
                        <a:rPr lang="es-CL" sz="1400" dirty="0"/>
                        <a:t>[</a:t>
                      </a:r>
                      <a:r>
                        <a:rPr lang="es-CL" sz="1400" i="1" dirty="0" err="1"/>
                        <a:t>Zuozhuan</a:t>
                      </a:r>
                      <a:r>
                        <a:rPr lang="es-CL" sz="1400" dirty="0"/>
                        <a:t>] Duke Wu </a:t>
                      </a:r>
                      <a:r>
                        <a:rPr lang="es-CL" sz="1400" dirty="0" err="1"/>
                        <a:t>of</a:t>
                      </a:r>
                      <a:r>
                        <a:rPr lang="es-CL" sz="1400" dirty="0"/>
                        <a:t> Zheng </a:t>
                      </a:r>
                      <a:r>
                        <a:rPr lang="ja-JP" altLang="es-CL" sz="1400" dirty="0"/>
                        <a:t>鄭武公 </a:t>
                      </a:r>
                      <a:r>
                        <a:rPr lang="es-CL" altLang="ja-JP" sz="1400" dirty="0"/>
                        <a:t>[</a:t>
                      </a:r>
                      <a:r>
                        <a:rPr lang="es-CL" sz="1400" dirty="0"/>
                        <a:t>r. 771-744] </a:t>
                      </a:r>
                      <a:r>
                        <a:rPr lang="es-CL" sz="1400" dirty="0" err="1"/>
                        <a:t>had</a:t>
                      </a:r>
                      <a:r>
                        <a:rPr lang="es-CL" sz="1400" dirty="0"/>
                        <a:t> </a:t>
                      </a:r>
                      <a:r>
                        <a:rPr lang="es-CL" sz="1400" dirty="0" err="1"/>
                        <a:t>married</a:t>
                      </a:r>
                      <a:r>
                        <a:rPr lang="es-CL" sz="1400" dirty="0"/>
                        <a:t> a </a:t>
                      </a:r>
                      <a:r>
                        <a:rPr lang="es-CL" sz="1400" dirty="0" err="1"/>
                        <a:t>daughter</a:t>
                      </a:r>
                      <a:r>
                        <a:rPr lang="es-CL" sz="1400" dirty="0"/>
                        <a:t> </a:t>
                      </a:r>
                      <a:r>
                        <a:rPr lang="es-CL" sz="1400" dirty="0" err="1"/>
                        <a:t>of</a:t>
                      </a:r>
                      <a:r>
                        <a:rPr lang="es-CL" sz="1400" dirty="0"/>
                        <a:t> </a:t>
                      </a:r>
                      <a:r>
                        <a:rPr lang="es-CL" sz="1400" dirty="0" err="1"/>
                        <a:t>the</a:t>
                      </a:r>
                      <a:r>
                        <a:rPr lang="es-CL" sz="1400" dirty="0"/>
                        <a:t> House </a:t>
                      </a:r>
                      <a:r>
                        <a:rPr lang="es-CL" sz="1400" dirty="0" err="1"/>
                        <a:t>of</a:t>
                      </a:r>
                      <a:r>
                        <a:rPr lang="es-CL" sz="1400" dirty="0"/>
                        <a:t> Shen </a:t>
                      </a:r>
                      <a:r>
                        <a:rPr lang="ja-JP" altLang="es-CL" sz="1400" dirty="0"/>
                        <a:t>申</a:t>
                      </a:r>
                      <a:r>
                        <a:rPr lang="es-CL" altLang="ja-JP" sz="1400" dirty="0"/>
                        <a:t>, </a:t>
                      </a:r>
                      <a:r>
                        <a:rPr lang="es-CL" sz="1400" dirty="0" err="1"/>
                        <a:t>called</a:t>
                      </a:r>
                      <a:r>
                        <a:rPr lang="es-CL" sz="1400" dirty="0"/>
                        <a:t> Wu </a:t>
                      </a:r>
                      <a:r>
                        <a:rPr lang="es-CL" sz="1400" dirty="0" err="1"/>
                        <a:t>Jiang</a:t>
                      </a:r>
                      <a:r>
                        <a:rPr lang="es-CL" sz="1400" dirty="0"/>
                        <a:t> </a:t>
                      </a:r>
                      <a:r>
                        <a:rPr lang="ja-JP" altLang="es-CL" sz="1400" dirty="0"/>
                        <a:t>武姜</a:t>
                      </a:r>
                      <a:r>
                        <a:rPr lang="es-CL" altLang="ja-JP" sz="1400" dirty="0"/>
                        <a:t>, </a:t>
                      </a:r>
                      <a:r>
                        <a:rPr lang="es-CL" sz="1400" dirty="0" err="1"/>
                        <a:t>who</a:t>
                      </a:r>
                      <a:r>
                        <a:rPr lang="es-CL" sz="1400" dirty="0"/>
                        <a:t> bore [</a:t>
                      </a:r>
                      <a:r>
                        <a:rPr lang="es-CL" sz="1400" dirty="0" err="1"/>
                        <a:t>the</a:t>
                      </a:r>
                      <a:r>
                        <a:rPr lang="es-CL" sz="1400" dirty="0"/>
                        <a:t> eventual] </a:t>
                      </a:r>
                      <a:r>
                        <a:rPr lang="es-CL" sz="1400" dirty="0" err="1"/>
                        <a:t>duke</a:t>
                      </a:r>
                      <a:r>
                        <a:rPr lang="es-CL" sz="1400" dirty="0"/>
                        <a:t> Zhuang </a:t>
                      </a:r>
                      <a:r>
                        <a:rPr lang="ja-JP" altLang="es-CL" sz="1400" dirty="0"/>
                        <a:t>鄭莊公 </a:t>
                      </a:r>
                      <a:r>
                        <a:rPr lang="es-CL" altLang="ja-JP" sz="1400" dirty="0"/>
                        <a:t>[</a:t>
                      </a:r>
                      <a:r>
                        <a:rPr lang="es-CL" sz="1400" dirty="0"/>
                        <a:t>r. 744-701] and </a:t>
                      </a:r>
                      <a:r>
                        <a:rPr lang="es-CL" sz="1400" dirty="0" err="1"/>
                        <a:t>his</a:t>
                      </a:r>
                      <a:r>
                        <a:rPr lang="es-CL" sz="1400" dirty="0"/>
                        <a:t> </a:t>
                      </a:r>
                      <a:r>
                        <a:rPr lang="es-CL" sz="1400" dirty="0" err="1"/>
                        <a:t>brother</a:t>
                      </a:r>
                      <a:r>
                        <a:rPr lang="es-CL" sz="1400" dirty="0"/>
                        <a:t> </a:t>
                      </a:r>
                      <a:r>
                        <a:rPr lang="es-CL" sz="1400" dirty="0" err="1"/>
                        <a:t>Duan</a:t>
                      </a:r>
                      <a:r>
                        <a:rPr lang="es-CL" sz="1400" dirty="0"/>
                        <a:t> </a:t>
                      </a:r>
                      <a:r>
                        <a:rPr lang="es-CL" sz="1400" dirty="0" err="1"/>
                        <a:t>of</a:t>
                      </a:r>
                      <a:r>
                        <a:rPr lang="es-CL" sz="1400" dirty="0"/>
                        <a:t> Gong </a:t>
                      </a:r>
                      <a:r>
                        <a:rPr lang="ja-JP" altLang="es-CL" sz="1400" dirty="0"/>
                        <a:t>共叔段</a:t>
                      </a:r>
                      <a:r>
                        <a:rPr lang="es-CL" altLang="ja-JP" sz="1400" dirty="0"/>
                        <a:t>. </a:t>
                      </a:r>
                      <a:r>
                        <a:rPr lang="es-CL" sz="1400" dirty="0"/>
                        <a:t>Duke Zhuang </a:t>
                      </a:r>
                      <a:r>
                        <a:rPr lang="es-CL" sz="1400" dirty="0" err="1"/>
                        <a:t>was</a:t>
                      </a:r>
                      <a:r>
                        <a:rPr lang="es-CL" sz="1400" dirty="0"/>
                        <a:t> </a:t>
                      </a:r>
                      <a:r>
                        <a:rPr lang="es-CL" sz="1400" dirty="0" err="1"/>
                        <a:t>born</a:t>
                      </a:r>
                      <a:r>
                        <a:rPr lang="es-CL" sz="1400" dirty="0"/>
                        <a:t> as </a:t>
                      </a:r>
                      <a:r>
                        <a:rPr lang="es-CL" sz="1400" dirty="0" err="1"/>
                        <a:t>she</a:t>
                      </a:r>
                      <a:r>
                        <a:rPr lang="es-CL" sz="1400" dirty="0"/>
                        <a:t> </a:t>
                      </a:r>
                      <a:r>
                        <a:rPr lang="es-CL" sz="1400" dirty="0" err="1"/>
                        <a:t>was</a:t>
                      </a:r>
                      <a:r>
                        <a:rPr lang="es-CL" sz="1400" dirty="0"/>
                        <a:t> </a:t>
                      </a:r>
                      <a:r>
                        <a:rPr lang="es-CL" sz="1400" dirty="0" err="1"/>
                        <a:t>waking</a:t>
                      </a:r>
                      <a:r>
                        <a:rPr lang="es-CL" sz="1400" dirty="0"/>
                        <a:t> </a:t>
                      </a:r>
                      <a:r>
                        <a:rPr lang="es-CL" sz="1400" dirty="0" err="1"/>
                        <a:t>from</a:t>
                      </a:r>
                      <a:r>
                        <a:rPr lang="es-CL" sz="1400" dirty="0"/>
                        <a:t> </a:t>
                      </a:r>
                      <a:r>
                        <a:rPr lang="es-CL" sz="1400" dirty="0" err="1"/>
                        <a:t>sleep</a:t>
                      </a:r>
                      <a:r>
                        <a:rPr lang="es-CL" sz="1400" dirty="0"/>
                        <a:t> [?], </a:t>
                      </a:r>
                      <a:r>
                        <a:rPr lang="es-CL" sz="1400" dirty="0" err="1"/>
                        <a:t>which</a:t>
                      </a:r>
                      <a:r>
                        <a:rPr lang="es-CL" sz="1400" dirty="0"/>
                        <a:t> </a:t>
                      </a:r>
                      <a:r>
                        <a:rPr lang="es-CL" sz="1400" dirty="0" err="1"/>
                        <a:t>frightened</a:t>
                      </a:r>
                      <a:r>
                        <a:rPr lang="es-CL" sz="1400" dirty="0"/>
                        <a:t> </a:t>
                      </a:r>
                      <a:r>
                        <a:rPr lang="es-CL" sz="1400" dirty="0" err="1"/>
                        <a:t>the</a:t>
                      </a:r>
                      <a:r>
                        <a:rPr lang="es-CL" sz="1400" dirty="0"/>
                        <a:t> lady so </a:t>
                      </a:r>
                      <a:r>
                        <a:rPr lang="es-CL" sz="1400" dirty="0" err="1"/>
                        <a:t>that</a:t>
                      </a:r>
                      <a:r>
                        <a:rPr lang="es-CL" sz="1400" dirty="0"/>
                        <a:t> </a:t>
                      </a:r>
                      <a:r>
                        <a:rPr lang="es-CL" sz="1400" dirty="0" err="1"/>
                        <a:t>she</a:t>
                      </a:r>
                      <a:r>
                        <a:rPr lang="es-CL" sz="1400" dirty="0"/>
                        <a:t> </a:t>
                      </a:r>
                      <a:r>
                        <a:rPr lang="es-CL" sz="1400" dirty="0" err="1"/>
                        <a:t>named</a:t>
                      </a:r>
                      <a:r>
                        <a:rPr lang="es-CL" sz="1400" dirty="0"/>
                        <a:t> </a:t>
                      </a:r>
                      <a:r>
                        <a:rPr lang="es-CL" sz="1400" dirty="0" err="1"/>
                        <a:t>him</a:t>
                      </a:r>
                      <a:r>
                        <a:rPr lang="es-CL" sz="1400" dirty="0"/>
                        <a:t> </a:t>
                      </a:r>
                      <a:r>
                        <a:rPr lang="es-CL" sz="1400" dirty="0" err="1"/>
                        <a:t>Wusheng</a:t>
                      </a:r>
                      <a:r>
                        <a:rPr lang="es-CL" sz="1400" dirty="0"/>
                        <a:t> </a:t>
                      </a:r>
                      <a:r>
                        <a:rPr lang="ja-JP" altLang="es-CL" sz="1400" dirty="0"/>
                        <a:t>寤生 </a:t>
                      </a:r>
                      <a:r>
                        <a:rPr lang="es-CL" altLang="ja-JP" sz="1400" dirty="0"/>
                        <a:t>("</a:t>
                      </a:r>
                      <a:r>
                        <a:rPr lang="es-CL" sz="1400" dirty="0" err="1"/>
                        <a:t>born</a:t>
                      </a:r>
                      <a:r>
                        <a:rPr lang="es-CL" sz="1400" dirty="0"/>
                        <a:t> in </a:t>
                      </a:r>
                      <a:r>
                        <a:rPr lang="es-CL" sz="1400" dirty="0" err="1"/>
                        <a:t>waking</a:t>
                      </a:r>
                      <a:r>
                        <a:rPr lang="es-CL" sz="1400" dirty="0"/>
                        <a:t>"), and </a:t>
                      </a:r>
                      <a:r>
                        <a:rPr lang="es-CL" sz="1400" dirty="0" err="1"/>
                        <a:t>hated</a:t>
                      </a:r>
                      <a:r>
                        <a:rPr lang="es-CL" sz="1400" dirty="0"/>
                        <a:t> </a:t>
                      </a:r>
                      <a:r>
                        <a:rPr lang="es-CL" sz="1400" dirty="0" err="1"/>
                        <a:t>him</a:t>
                      </a:r>
                      <a:r>
                        <a:rPr lang="es-CL" sz="1400" dirty="0"/>
                        <a:t>, </a:t>
                      </a:r>
                      <a:r>
                        <a:rPr lang="es-CL" sz="1400" dirty="0" err="1"/>
                        <a:t>while</a:t>
                      </a:r>
                      <a:r>
                        <a:rPr lang="es-CL" sz="1400" dirty="0"/>
                        <a:t> </a:t>
                      </a:r>
                      <a:r>
                        <a:rPr lang="es-CL" sz="1400" dirty="0" err="1"/>
                        <a:t>she</a:t>
                      </a:r>
                      <a:r>
                        <a:rPr lang="es-CL" sz="1400" dirty="0"/>
                        <a:t> </a:t>
                      </a:r>
                      <a:r>
                        <a:rPr lang="es-CL" sz="1400" dirty="0" err="1"/>
                        <a:t>loved</a:t>
                      </a:r>
                      <a:r>
                        <a:rPr lang="es-CL" sz="1400" dirty="0"/>
                        <a:t> </a:t>
                      </a:r>
                      <a:r>
                        <a:rPr lang="es-CL" sz="1400" dirty="0" err="1"/>
                        <a:t>Duan</a:t>
                      </a:r>
                      <a:r>
                        <a:rPr lang="es-CL" sz="1400" dirty="0"/>
                        <a:t>, and </a:t>
                      </a:r>
                      <a:r>
                        <a:rPr lang="es-CL" sz="1400" dirty="0" err="1"/>
                        <a:t>wished</a:t>
                      </a:r>
                      <a:r>
                        <a:rPr lang="es-CL" sz="1400" dirty="0"/>
                        <a:t> </a:t>
                      </a:r>
                      <a:r>
                        <a:rPr lang="es-CL" sz="1400" dirty="0" err="1"/>
                        <a:t>him</a:t>
                      </a:r>
                      <a:r>
                        <a:rPr lang="es-CL" sz="1400" dirty="0"/>
                        <a:t> </a:t>
                      </a:r>
                      <a:r>
                        <a:rPr lang="es-CL" sz="1400" dirty="0" err="1"/>
                        <a:t>to</a:t>
                      </a:r>
                      <a:r>
                        <a:rPr lang="es-CL" sz="1400" dirty="0"/>
                        <a:t> be </a:t>
                      </a:r>
                      <a:r>
                        <a:rPr lang="es-CL" sz="1400" dirty="0" err="1"/>
                        <a:t>declared</a:t>
                      </a:r>
                      <a:r>
                        <a:rPr lang="es-CL" sz="1400" dirty="0"/>
                        <a:t> </a:t>
                      </a:r>
                      <a:r>
                        <a:rPr lang="es-CL" sz="1400" dirty="0" err="1"/>
                        <a:t>his</a:t>
                      </a:r>
                      <a:r>
                        <a:rPr lang="es-CL" sz="1400" dirty="0"/>
                        <a:t> </a:t>
                      </a:r>
                      <a:r>
                        <a:rPr lang="es-CL" sz="1400" dirty="0" err="1"/>
                        <a:t>father's</a:t>
                      </a:r>
                      <a:r>
                        <a:rPr lang="es-CL" sz="1400" dirty="0"/>
                        <a:t> </a:t>
                      </a:r>
                      <a:r>
                        <a:rPr lang="es-CL" sz="1400" dirty="0" err="1"/>
                        <a:t>heir</a:t>
                      </a:r>
                      <a:r>
                        <a:rPr lang="es-CL" sz="1400" dirty="0"/>
                        <a:t>. </a:t>
                      </a:r>
                      <a:r>
                        <a:rPr lang="es-CL" sz="1400" dirty="0" err="1"/>
                        <a:t>Often</a:t>
                      </a:r>
                      <a:r>
                        <a:rPr lang="es-CL" sz="1400" dirty="0"/>
                        <a:t> </a:t>
                      </a:r>
                      <a:r>
                        <a:rPr lang="es-CL" sz="1400" dirty="0" err="1"/>
                        <a:t>did</a:t>
                      </a:r>
                      <a:r>
                        <a:rPr lang="es-CL" sz="1400" dirty="0"/>
                        <a:t> </a:t>
                      </a:r>
                      <a:r>
                        <a:rPr lang="es-CL" sz="1400" dirty="0" err="1"/>
                        <a:t>she</a:t>
                      </a:r>
                      <a:r>
                        <a:rPr lang="es-CL" sz="1400" dirty="0"/>
                        <a:t> </a:t>
                      </a:r>
                      <a:r>
                        <a:rPr lang="es-CL" sz="1400" dirty="0" err="1"/>
                        <a:t>ask</a:t>
                      </a:r>
                      <a:r>
                        <a:rPr lang="es-CL" sz="1400" dirty="0"/>
                        <a:t> </a:t>
                      </a:r>
                      <a:r>
                        <a:rPr lang="es-CL" sz="1400" dirty="0" err="1"/>
                        <a:t>this</a:t>
                      </a:r>
                      <a:r>
                        <a:rPr lang="es-CL" sz="1400" dirty="0"/>
                        <a:t> </a:t>
                      </a:r>
                      <a:r>
                        <a:rPr lang="es-CL" sz="1400" dirty="0" err="1"/>
                        <a:t>of</a:t>
                      </a:r>
                      <a:r>
                        <a:rPr lang="es-CL" sz="1400" dirty="0"/>
                        <a:t> </a:t>
                      </a:r>
                      <a:r>
                        <a:rPr lang="es-CL" sz="1400" dirty="0" err="1"/>
                        <a:t>duke</a:t>
                      </a:r>
                      <a:r>
                        <a:rPr lang="es-CL" sz="1400" dirty="0"/>
                        <a:t> Wu, </a:t>
                      </a:r>
                      <a:r>
                        <a:rPr lang="es-CL" sz="1400" dirty="0" err="1"/>
                        <a:t>but</a:t>
                      </a:r>
                      <a:r>
                        <a:rPr lang="es-CL" sz="1400" dirty="0"/>
                        <a:t> he </a:t>
                      </a:r>
                      <a:r>
                        <a:rPr lang="es-CL" sz="1400" dirty="0" err="1"/>
                        <a:t>refused</a:t>
                      </a:r>
                      <a:r>
                        <a:rPr lang="es-CL" sz="1400" dirty="0"/>
                        <a:t> </a:t>
                      </a:r>
                      <a:r>
                        <a:rPr lang="es-CL" sz="1400" dirty="0" err="1"/>
                        <a:t>it</a:t>
                      </a:r>
                      <a:r>
                        <a:rPr lang="es-CL" sz="1400" dirty="0"/>
                        <a:t>.</a:t>
                      </a:r>
                    </a:p>
                  </a:txBody>
                  <a:tcPr marL="53380" marR="53380" marT="26690" marB="26690" anchor="ctr">
                    <a:lnL>
                      <a:noFill/>
                    </a:lnL>
                    <a:lnR>
                      <a:noFill/>
                    </a:lnR>
                    <a:lnT>
                      <a:noFill/>
                    </a:lnT>
                    <a:lnB>
                      <a:noFill/>
                    </a:lnB>
                  </a:tcPr>
                </a:tc>
                <a:extLst>
                  <a:ext uri="{0D108BD9-81ED-4DB2-BD59-A6C34878D82A}">
                    <a16:rowId xmlns:a16="http://schemas.microsoft.com/office/drawing/2014/main" val="334464948"/>
                  </a:ext>
                </a:extLst>
              </a:tr>
            </a:tbl>
          </a:graphicData>
        </a:graphic>
      </p:graphicFrame>
    </p:spTree>
    <p:extLst>
      <p:ext uri="{BB962C8B-B14F-4D97-AF65-F5344CB8AC3E}">
        <p14:creationId xmlns:p14="http://schemas.microsoft.com/office/powerpoint/2010/main" val="2484379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0" name="Rectangle 19">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2AE170F6-A1AA-4447-8117-473802BE1A7F}"/>
              </a:ext>
            </a:extLst>
          </p:cNvPr>
          <p:cNvSpPr>
            <a:spLocks noGrp="1"/>
          </p:cNvSpPr>
          <p:nvPr>
            <p:ph type="title"/>
          </p:nvPr>
        </p:nvSpPr>
        <p:spPr>
          <a:xfrm>
            <a:off x="8160773" y="1113062"/>
            <a:ext cx="3382297" cy="3281957"/>
          </a:xfrm>
        </p:spPr>
        <p:txBody>
          <a:bodyPr vert="horz" lIns="91440" tIns="45720" rIns="91440" bIns="45720" rtlCol="0" anchor="b">
            <a:normAutofit/>
          </a:bodyPr>
          <a:lstStyle/>
          <a:p>
            <a:endParaRPr lang="en-US" sz="5400" b="0" i="0" kern="1200" dirty="0">
              <a:solidFill>
                <a:schemeClr val="bg2"/>
              </a:solidFill>
              <a:latin typeface="+mj-lt"/>
              <a:ea typeface="+mj-ea"/>
              <a:cs typeface="+mj-cs"/>
            </a:endParaRPr>
          </a:p>
        </p:txBody>
      </p:sp>
      <p:pic>
        <p:nvPicPr>
          <p:cNvPr id="5" name="Marcador de contenido 4" descr="Diagrama, Esquemático&#10;&#10;Descripción generada automáticamente">
            <a:extLst>
              <a:ext uri="{FF2B5EF4-FFF2-40B4-BE49-F238E27FC236}">
                <a16:creationId xmlns:a16="http://schemas.microsoft.com/office/drawing/2014/main" id="{5C1CB833-01C1-4458-953F-D07304CC0D7F}"/>
              </a:ext>
            </a:extLst>
          </p:cNvPr>
          <p:cNvPicPr>
            <a:picLocks noGrp="1" noChangeAspect="1"/>
          </p:cNvPicPr>
          <p:nvPr>
            <p:ph idx="1"/>
          </p:nvPr>
        </p:nvPicPr>
        <p:blipFill>
          <a:blip r:embed="rId3"/>
          <a:stretch>
            <a:fillRect/>
          </a:stretch>
        </p:blipFill>
        <p:spPr>
          <a:xfrm>
            <a:off x="2673721" y="1113063"/>
            <a:ext cx="3342991" cy="4628758"/>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2010570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D304A0-E48A-4C58-AA9D-E0919652F9F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28325FB-6767-461D-AC4B-3D65172023F7}"/>
              </a:ext>
            </a:extLst>
          </p:cNvPr>
          <p:cNvSpPr>
            <a:spLocks noGrp="1"/>
          </p:cNvSpPr>
          <p:nvPr>
            <p:ph idx="1"/>
          </p:nvPr>
        </p:nvSpPr>
        <p:spPr/>
        <p:txBody>
          <a:bodyPr/>
          <a:lstStyle/>
          <a:p>
            <a:r>
              <a:rPr lang="es-CL" dirty="0"/>
              <a:t>Las primeras formas de la historia en el mundo chino viene a ser una prolongación de los archivos adivinatorios sobre huesos y caparazones de tortuga.</a:t>
            </a:r>
          </a:p>
          <a:p>
            <a:r>
              <a:rPr lang="es-CL" dirty="0"/>
              <a:t>Paralelamente a la adivinación por el fuego surge un nuevo procedimiento mas cómodo y más complejo.</a:t>
            </a:r>
          </a:p>
          <a:p>
            <a:r>
              <a:rPr lang="es-CL" dirty="0"/>
              <a:t>Consiste en la manipulación de ligeros bastoncillos hechos de tallos de aquilea, cuyos números pares o impares permiten construir figuras compuestas de seis líneas continuas o discontinuas.</a:t>
            </a:r>
          </a:p>
        </p:txBody>
      </p:sp>
      <p:pic>
        <p:nvPicPr>
          <p:cNvPr id="5" name="Imagen 4">
            <a:extLst>
              <a:ext uri="{FF2B5EF4-FFF2-40B4-BE49-F238E27FC236}">
                <a16:creationId xmlns:a16="http://schemas.microsoft.com/office/drawing/2014/main" id="{BB8BDFC2-560D-4F6C-BDA8-2E508DB5466B}"/>
              </a:ext>
            </a:extLst>
          </p:cNvPr>
          <p:cNvPicPr>
            <a:picLocks noChangeAspect="1"/>
          </p:cNvPicPr>
          <p:nvPr/>
        </p:nvPicPr>
        <p:blipFill>
          <a:blip r:embed="rId2"/>
          <a:stretch>
            <a:fillRect/>
          </a:stretch>
        </p:blipFill>
        <p:spPr>
          <a:xfrm>
            <a:off x="9591282" y="4468298"/>
            <a:ext cx="2408460" cy="2408460"/>
          </a:xfrm>
          <a:prstGeom prst="rect">
            <a:avLst/>
          </a:prstGeom>
        </p:spPr>
      </p:pic>
    </p:spTree>
    <p:extLst>
      <p:ext uri="{BB962C8B-B14F-4D97-AF65-F5344CB8AC3E}">
        <p14:creationId xmlns:p14="http://schemas.microsoft.com/office/powerpoint/2010/main" val="3702008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7C1DD8-DDF7-4981-B058-3B6A6183870D}"/>
              </a:ext>
            </a:extLst>
          </p:cNvPr>
          <p:cNvSpPr>
            <a:spLocks noGrp="1"/>
          </p:cNvSpPr>
          <p:nvPr>
            <p:ph type="title"/>
          </p:nvPr>
        </p:nvSpPr>
        <p:spPr>
          <a:xfrm>
            <a:off x="1154954" y="947920"/>
            <a:ext cx="8761413" cy="728480"/>
          </a:xfrm>
        </p:spPr>
        <p:txBody>
          <a:bodyPr>
            <a:normAutofit/>
          </a:bodyPr>
          <a:lstStyle/>
          <a:p>
            <a:endParaRPr lang="es-CL"/>
          </a:p>
        </p:txBody>
      </p:sp>
      <p:sp>
        <p:nvSpPr>
          <p:cNvPr id="3" name="Marcador de contenido 2">
            <a:extLst>
              <a:ext uri="{FF2B5EF4-FFF2-40B4-BE49-F238E27FC236}">
                <a16:creationId xmlns:a16="http://schemas.microsoft.com/office/drawing/2014/main" id="{10939F53-1F1A-45B1-A1DF-AEE49C6A93A4}"/>
              </a:ext>
            </a:extLst>
          </p:cNvPr>
          <p:cNvSpPr>
            <a:spLocks noGrp="1"/>
          </p:cNvSpPr>
          <p:nvPr>
            <p:ph idx="1"/>
          </p:nvPr>
        </p:nvSpPr>
        <p:spPr>
          <a:xfrm>
            <a:off x="1154954" y="2603500"/>
            <a:ext cx="6397313" cy="3416300"/>
          </a:xfrm>
        </p:spPr>
        <p:txBody>
          <a:bodyPr anchor="ctr">
            <a:normAutofit/>
          </a:bodyPr>
          <a:lstStyle/>
          <a:p>
            <a:pPr>
              <a:lnSpc>
                <a:spcPct val="90000"/>
              </a:lnSpc>
            </a:pPr>
            <a:r>
              <a:rPr lang="es-CL" sz="1700"/>
              <a:t>Los 64 hexagramas resultantes traducen todas las estructuras posibles del universo y están dotados de una fuerza dinámica en razón de las posibilidades de mutación de cada una de las líneas.</a:t>
            </a:r>
          </a:p>
          <a:p>
            <a:pPr>
              <a:lnSpc>
                <a:spcPct val="90000"/>
              </a:lnSpc>
            </a:pPr>
            <a:r>
              <a:rPr lang="es-CL" sz="1700"/>
              <a:t>Este concepto contribuyó a los primeros pasos de matemáticas.</a:t>
            </a:r>
          </a:p>
          <a:p>
            <a:pPr>
              <a:lnSpc>
                <a:spcPct val="90000"/>
              </a:lnSpc>
            </a:pPr>
            <a:r>
              <a:rPr lang="es-CL" sz="1700"/>
              <a:t>De sus reflexiones arrancaron en el mundo chino las ciencias y la filosofía. </a:t>
            </a:r>
          </a:p>
          <a:p>
            <a:pPr>
              <a:lnSpc>
                <a:spcPct val="90000"/>
              </a:lnSpc>
            </a:pPr>
            <a:r>
              <a:rPr lang="es-CL" sz="1700"/>
              <a:t>Cada ciudad tenia sus propias tradiciones adivinatorias, pero sólo se ha conservado el manual al uso en la corte de los Zhou. Se le denominó </a:t>
            </a:r>
            <a:r>
              <a:rPr lang="es-CL" sz="1700" i="1"/>
              <a:t>Yi </a:t>
            </a:r>
            <a:r>
              <a:rPr lang="es-CL" sz="1700"/>
              <a:t>(“Mutaciones”)</a:t>
            </a:r>
          </a:p>
        </p:txBody>
      </p:sp>
      <p:pic>
        <p:nvPicPr>
          <p:cNvPr id="5" name="Imagen 4" descr="Imagen que contiene interior, luz, iluminado, cerca&#10;&#10;Descripción generada automáticamente">
            <a:extLst>
              <a:ext uri="{FF2B5EF4-FFF2-40B4-BE49-F238E27FC236}">
                <a16:creationId xmlns:a16="http://schemas.microsoft.com/office/drawing/2014/main" id="{329D6E53-2EF8-4D00-958A-C0B1107ED978}"/>
              </a:ext>
            </a:extLst>
          </p:cNvPr>
          <p:cNvPicPr>
            <a:picLocks noChangeAspect="1"/>
          </p:cNvPicPr>
          <p:nvPr/>
        </p:nvPicPr>
        <p:blipFill>
          <a:blip r:embed="rId2"/>
          <a:stretch>
            <a:fillRect/>
          </a:stretch>
        </p:blipFill>
        <p:spPr>
          <a:xfrm>
            <a:off x="8247900" y="2775951"/>
            <a:ext cx="2625390"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044940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219AE65-9B94-44EA-BEF3-EF4BFA169C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0C81A57-9CD5-461B-8FFE-4A8CB6CFBE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17539" y="467397"/>
            <a:ext cx="695829" cy="5919116"/>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pSp>
        <p:nvGrpSpPr>
          <p:cNvPr id="12" name="Group 11">
            <a:extLst>
              <a:ext uri="{FF2B5EF4-FFF2-40B4-BE49-F238E27FC236}">
                <a16:creationId xmlns:a16="http://schemas.microsoft.com/office/drawing/2014/main" id="{3086C462-37F4-494D-8292-CCB95221CC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a:solidFill>
            <a:srgbClr val="FFFFFF"/>
          </a:solidFill>
        </p:grpSpPr>
        <p:sp>
          <p:nvSpPr>
            <p:cNvPr id="13" name="Rectangle 12">
              <a:extLst>
                <a:ext uri="{FF2B5EF4-FFF2-40B4-BE49-F238E27FC236}">
                  <a16:creationId xmlns:a16="http://schemas.microsoft.com/office/drawing/2014/main" id="{2C7D2D64-353F-4802-AA48-A70CE6020B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Freeform 5">
              <a:extLst>
                <a:ext uri="{FF2B5EF4-FFF2-40B4-BE49-F238E27FC236}">
                  <a16:creationId xmlns:a16="http://schemas.microsoft.com/office/drawing/2014/main" id="{30A6328F-CAA3-4052-BF4C-14BD47706E6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ln>
              <a:noFill/>
            </a:ln>
          </p:spPr>
          <p:style>
            <a:lnRef idx="0">
              <a:scrgbClr r="0" g="0" b="0"/>
            </a:lnRef>
            <a:fillRef idx="1002">
              <a:schemeClr val="dk2"/>
            </a:fillRef>
            <a:effectRef idx="0">
              <a:scrgbClr r="0" g="0" b="0"/>
            </a:effectRef>
            <a:fontRef idx="major"/>
          </p:style>
        </p:sp>
      </p:grpSp>
      <p:sp>
        <p:nvSpPr>
          <p:cNvPr id="2" name="Título 1">
            <a:extLst>
              <a:ext uri="{FF2B5EF4-FFF2-40B4-BE49-F238E27FC236}">
                <a16:creationId xmlns:a16="http://schemas.microsoft.com/office/drawing/2014/main" id="{EDF36498-5FB0-434C-9B66-7577E4D2E4F5}"/>
              </a:ext>
            </a:extLst>
          </p:cNvPr>
          <p:cNvSpPr>
            <a:spLocks noGrp="1"/>
          </p:cNvSpPr>
          <p:nvPr>
            <p:ph type="title"/>
          </p:nvPr>
        </p:nvSpPr>
        <p:spPr>
          <a:xfrm>
            <a:off x="1000372" y="1209957"/>
            <a:ext cx="3034580" cy="4438087"/>
          </a:xfrm>
        </p:spPr>
        <p:txBody>
          <a:bodyPr anchor="ctr">
            <a:normAutofit/>
          </a:bodyPr>
          <a:lstStyle/>
          <a:p>
            <a:pPr algn="r"/>
            <a:r>
              <a:rPr lang="es-CL" sz="3200">
                <a:solidFill>
                  <a:schemeClr val="tx1"/>
                </a:solidFill>
              </a:rPr>
              <a:t> </a:t>
            </a:r>
          </a:p>
        </p:txBody>
      </p:sp>
      <p:sp>
        <p:nvSpPr>
          <p:cNvPr id="3" name="Marcador de contenido 2">
            <a:extLst>
              <a:ext uri="{FF2B5EF4-FFF2-40B4-BE49-F238E27FC236}">
                <a16:creationId xmlns:a16="http://schemas.microsoft.com/office/drawing/2014/main" id="{56A60E68-7E4D-464D-AC57-A0721E22E20B}"/>
              </a:ext>
            </a:extLst>
          </p:cNvPr>
          <p:cNvSpPr>
            <a:spLocks noGrp="1"/>
          </p:cNvSpPr>
          <p:nvPr>
            <p:ph idx="1"/>
          </p:nvPr>
        </p:nvSpPr>
        <p:spPr>
          <a:xfrm>
            <a:off x="4678424" y="1059025"/>
            <a:ext cx="5302189" cy="4739950"/>
          </a:xfrm>
        </p:spPr>
        <p:txBody>
          <a:bodyPr anchor="ctr">
            <a:normAutofit/>
          </a:bodyPr>
          <a:lstStyle/>
          <a:p>
            <a:r>
              <a:rPr lang="es-CL">
                <a:solidFill>
                  <a:schemeClr val="tx1"/>
                </a:solidFill>
              </a:rPr>
              <a:t>1. </a:t>
            </a:r>
            <a:r>
              <a:rPr lang="es-CL" i="1">
                <a:solidFill>
                  <a:schemeClr val="tx1"/>
                </a:solidFill>
              </a:rPr>
              <a:t>Yijing</a:t>
            </a:r>
            <a:r>
              <a:rPr lang="es-CL">
                <a:solidFill>
                  <a:schemeClr val="tx1"/>
                </a:solidFill>
              </a:rPr>
              <a:t> – el libro de las mutaciones</a:t>
            </a:r>
          </a:p>
          <a:p>
            <a:r>
              <a:rPr lang="es-CL">
                <a:solidFill>
                  <a:schemeClr val="tx1"/>
                </a:solidFill>
              </a:rPr>
              <a:t>2. </a:t>
            </a:r>
            <a:r>
              <a:rPr lang="es-CL" i="1">
                <a:solidFill>
                  <a:schemeClr val="tx1"/>
                </a:solidFill>
              </a:rPr>
              <a:t>Shujing</a:t>
            </a:r>
            <a:r>
              <a:rPr lang="es-CL">
                <a:solidFill>
                  <a:schemeClr val="tx1"/>
                </a:solidFill>
              </a:rPr>
              <a:t> – el libro de la historia</a:t>
            </a:r>
          </a:p>
          <a:p>
            <a:r>
              <a:rPr lang="es-CL">
                <a:solidFill>
                  <a:schemeClr val="tx1"/>
                </a:solidFill>
              </a:rPr>
              <a:t>3. </a:t>
            </a:r>
            <a:r>
              <a:rPr lang="es-CL" i="1">
                <a:solidFill>
                  <a:schemeClr val="tx1"/>
                </a:solidFill>
              </a:rPr>
              <a:t>Shijing</a:t>
            </a:r>
            <a:r>
              <a:rPr lang="es-CL">
                <a:solidFill>
                  <a:schemeClr val="tx1"/>
                </a:solidFill>
              </a:rPr>
              <a:t> – el libro de la poesía</a:t>
            </a:r>
          </a:p>
          <a:p>
            <a:r>
              <a:rPr lang="es-CL">
                <a:solidFill>
                  <a:schemeClr val="tx1"/>
                </a:solidFill>
              </a:rPr>
              <a:t>4. </a:t>
            </a:r>
            <a:r>
              <a:rPr lang="es-CL" i="1">
                <a:solidFill>
                  <a:schemeClr val="tx1"/>
                </a:solidFill>
              </a:rPr>
              <a:t>Liji</a:t>
            </a:r>
            <a:r>
              <a:rPr lang="es-CL">
                <a:solidFill>
                  <a:schemeClr val="tx1"/>
                </a:solidFill>
              </a:rPr>
              <a:t> – el registro del rito</a:t>
            </a:r>
          </a:p>
          <a:p>
            <a:r>
              <a:rPr lang="es-CL">
                <a:solidFill>
                  <a:schemeClr val="tx1"/>
                </a:solidFill>
              </a:rPr>
              <a:t>5. </a:t>
            </a:r>
            <a:r>
              <a:rPr lang="es-CL" i="1">
                <a:solidFill>
                  <a:schemeClr val="tx1"/>
                </a:solidFill>
              </a:rPr>
              <a:t>Chunqiu</a:t>
            </a:r>
            <a:r>
              <a:rPr lang="es-CL">
                <a:solidFill>
                  <a:schemeClr val="tx1"/>
                </a:solidFill>
              </a:rPr>
              <a:t> – anales de primavera y otoño</a:t>
            </a:r>
          </a:p>
          <a:p>
            <a:endParaRPr lang="es-CL">
              <a:solidFill>
                <a:schemeClr val="tx1"/>
              </a:solidFill>
            </a:endParaRPr>
          </a:p>
        </p:txBody>
      </p:sp>
      <p:cxnSp>
        <p:nvCxnSpPr>
          <p:cNvPr id="16" name="Straight Connector 15">
            <a:extLst>
              <a:ext uri="{FF2B5EF4-FFF2-40B4-BE49-F238E27FC236}">
                <a16:creationId xmlns:a16="http://schemas.microsoft.com/office/drawing/2014/main" id="{AD23B2CD-009B-425A-9616-1E1AD1D5AB4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6687" y="1930986"/>
            <a:ext cx="0" cy="3200400"/>
          </a:xfrm>
          <a:prstGeom prst="line">
            <a:avLst/>
          </a:prstGeom>
          <a:ln w="15875" cap="sq">
            <a:solidFill>
              <a:schemeClr val="accent1">
                <a:lumMod val="75000"/>
              </a:schemeClr>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263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C1E828-AEDC-4A03-90B6-5D2BE56E3601}"/>
              </a:ext>
            </a:extLst>
          </p:cNvPr>
          <p:cNvSpPr>
            <a:spLocks noGrp="1"/>
          </p:cNvSpPr>
          <p:nvPr>
            <p:ph type="title"/>
          </p:nvPr>
        </p:nvSpPr>
        <p:spPr/>
        <p:txBody>
          <a:bodyPr/>
          <a:lstStyle/>
          <a:p>
            <a:pPr algn="ctr"/>
            <a:r>
              <a:rPr lang="es-CL" dirty="0"/>
              <a:t>El libro de los cambios (</a:t>
            </a:r>
            <a:r>
              <a:rPr lang="es-CL" i="1" dirty="0" err="1"/>
              <a:t>yijing</a:t>
            </a:r>
            <a:r>
              <a:rPr lang="es-CL" dirty="0"/>
              <a:t> </a:t>
            </a:r>
            <a:r>
              <a:rPr lang="ja-JP" altLang="es-CL" dirty="0"/>
              <a:t>易经</a:t>
            </a:r>
            <a:r>
              <a:rPr lang="es-CL" altLang="ja-JP" dirty="0"/>
              <a:t>)</a:t>
            </a:r>
            <a:endParaRPr lang="es-CL" dirty="0"/>
          </a:p>
        </p:txBody>
      </p:sp>
      <p:sp>
        <p:nvSpPr>
          <p:cNvPr id="3" name="Marcador de contenido 2">
            <a:extLst>
              <a:ext uri="{FF2B5EF4-FFF2-40B4-BE49-F238E27FC236}">
                <a16:creationId xmlns:a16="http://schemas.microsoft.com/office/drawing/2014/main" id="{E3C3B420-03A5-4B04-8EE2-EE2DC06A8089}"/>
              </a:ext>
            </a:extLst>
          </p:cNvPr>
          <p:cNvSpPr>
            <a:spLocks noGrp="1"/>
          </p:cNvSpPr>
          <p:nvPr>
            <p:ph idx="1"/>
          </p:nvPr>
        </p:nvSpPr>
        <p:spPr/>
        <p:txBody>
          <a:bodyPr/>
          <a:lstStyle/>
          <a:p>
            <a:r>
              <a:rPr lang="es-CL" dirty="0"/>
              <a:t>Existe este libro, cuyo tiempo de hacerse libro fue el más prolongado.</a:t>
            </a:r>
          </a:p>
          <a:p>
            <a:r>
              <a:rPr lang="es-CL" dirty="0"/>
              <a:t>El </a:t>
            </a:r>
            <a:r>
              <a:rPr lang="es-CL" i="1" dirty="0" err="1"/>
              <a:t>yijing</a:t>
            </a:r>
            <a:r>
              <a:rPr lang="es-CL" i="1" dirty="0"/>
              <a:t> </a:t>
            </a:r>
            <a:r>
              <a:rPr lang="es-CL" dirty="0"/>
              <a:t>se titulaba originalmente </a:t>
            </a:r>
            <a:r>
              <a:rPr lang="es-CL" i="1" dirty="0" err="1"/>
              <a:t>zhouyi</a:t>
            </a:r>
            <a:r>
              <a:rPr lang="es-CL" i="1" dirty="0"/>
              <a:t>. (</a:t>
            </a:r>
            <a:r>
              <a:rPr lang="es-CL" dirty="0"/>
              <a:t>sentido literal “conocimiento de programación con sentido universales”)</a:t>
            </a:r>
          </a:p>
          <a:p>
            <a:r>
              <a:rPr lang="es-CL" dirty="0"/>
              <a:t>Fue incluido como el primer clásico de la escuela confuciana, que lo tituló </a:t>
            </a:r>
            <a:r>
              <a:rPr lang="es-CL" i="1" dirty="0" err="1"/>
              <a:t>yijing</a:t>
            </a:r>
            <a:r>
              <a:rPr lang="es-CL" dirty="0"/>
              <a:t>.</a:t>
            </a:r>
          </a:p>
          <a:p>
            <a:r>
              <a:rPr lang="es-CL" i="1" dirty="0"/>
              <a:t>“Jing” </a:t>
            </a:r>
            <a:r>
              <a:rPr lang="es-CL" dirty="0"/>
              <a:t>en su sentido propio se refiere a los hilos verticales en el telar, o sea urdimbre. Sólo habiendo hilos verticales (urdimbre) se puede tejer hilos horizontales (trama).</a:t>
            </a:r>
          </a:p>
        </p:txBody>
      </p:sp>
      <p:pic>
        <p:nvPicPr>
          <p:cNvPr id="5" name="Imagen 4">
            <a:extLst>
              <a:ext uri="{FF2B5EF4-FFF2-40B4-BE49-F238E27FC236}">
                <a16:creationId xmlns:a16="http://schemas.microsoft.com/office/drawing/2014/main" id="{FFEA947F-13BA-4053-87BA-596C559D5D5F}"/>
              </a:ext>
            </a:extLst>
          </p:cNvPr>
          <p:cNvPicPr>
            <a:picLocks noChangeAspect="1"/>
          </p:cNvPicPr>
          <p:nvPr/>
        </p:nvPicPr>
        <p:blipFill>
          <a:blip r:embed="rId2"/>
          <a:stretch>
            <a:fillRect/>
          </a:stretch>
        </p:blipFill>
        <p:spPr>
          <a:xfrm>
            <a:off x="9853386" y="4311650"/>
            <a:ext cx="2338614" cy="2284046"/>
          </a:xfrm>
          <a:prstGeom prst="rect">
            <a:avLst/>
          </a:prstGeom>
        </p:spPr>
      </p:pic>
    </p:spTree>
    <p:extLst>
      <p:ext uri="{BB962C8B-B14F-4D97-AF65-F5344CB8AC3E}">
        <p14:creationId xmlns:p14="http://schemas.microsoft.com/office/powerpoint/2010/main" val="2656043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AE29B730-4A89-41DF-9E7E-121AAF2F4ECE}"/>
              </a:ext>
            </a:extLst>
          </p:cNvPr>
          <p:cNvSpPr>
            <a:spLocks noGrp="1"/>
          </p:cNvSpPr>
          <p:nvPr>
            <p:ph type="title"/>
          </p:nvPr>
        </p:nvSpPr>
        <p:spPr>
          <a:xfrm>
            <a:off x="1154955" y="1693332"/>
            <a:ext cx="3860259" cy="1735668"/>
          </a:xfrm>
        </p:spPr>
        <p:txBody>
          <a:bodyPr/>
          <a:lstStyle/>
          <a:p>
            <a:r>
              <a:rPr lang="es-CL" sz="1800" dirty="0"/>
              <a:t>Una</a:t>
            </a:r>
            <a:r>
              <a:rPr lang="es-CL" dirty="0"/>
              <a:t> </a:t>
            </a:r>
            <a:r>
              <a:rPr lang="es-CL" sz="1800" dirty="0"/>
              <a:t>página de un libro imprenta del </a:t>
            </a:r>
            <a:r>
              <a:rPr lang="es-CL" sz="1800" i="1" dirty="0" err="1"/>
              <a:t>yijing</a:t>
            </a:r>
            <a:r>
              <a:rPr lang="es-CL" sz="1800" dirty="0"/>
              <a:t> de la dinastía </a:t>
            </a:r>
            <a:r>
              <a:rPr lang="es-CL" sz="1800" dirty="0" err="1"/>
              <a:t>Song</a:t>
            </a:r>
            <a:r>
              <a:rPr lang="es-CL" sz="1800" dirty="0"/>
              <a:t> (960-1279)</a:t>
            </a:r>
          </a:p>
        </p:txBody>
      </p:sp>
      <p:pic>
        <p:nvPicPr>
          <p:cNvPr id="5" name="Marcador de contenido 4">
            <a:extLst>
              <a:ext uri="{FF2B5EF4-FFF2-40B4-BE49-F238E27FC236}">
                <a16:creationId xmlns:a16="http://schemas.microsoft.com/office/drawing/2014/main" id="{8B42CE16-FEF3-4ED4-B04E-68ABC0B7D3D1}"/>
              </a:ext>
            </a:extLst>
          </p:cNvPr>
          <p:cNvPicPr>
            <a:picLocks noGrp="1" noChangeAspect="1"/>
          </p:cNvPicPr>
          <p:nvPr>
            <p:ph type="pic" idx="1"/>
          </p:nvPr>
        </p:nvPicPr>
        <p:blipFill rotWithShape="1">
          <a:blip r:embed="rId2"/>
          <a:srcRect t="7169" b="7169"/>
          <a:stretch/>
        </p:blipFill>
        <p:spPr/>
      </p:pic>
      <p:pic>
        <p:nvPicPr>
          <p:cNvPr id="7" name="Imagen 6" descr="Imagen que contiene biombo, cocina&#10;&#10;Descripción generada automáticamente">
            <a:extLst>
              <a:ext uri="{FF2B5EF4-FFF2-40B4-BE49-F238E27FC236}">
                <a16:creationId xmlns:a16="http://schemas.microsoft.com/office/drawing/2014/main" id="{7C481DCC-1EB6-4790-9D42-20DD4ADA4CD9}"/>
              </a:ext>
            </a:extLst>
          </p:cNvPr>
          <p:cNvPicPr>
            <a:picLocks noChangeAspect="1"/>
          </p:cNvPicPr>
          <p:nvPr/>
        </p:nvPicPr>
        <p:blipFill>
          <a:blip r:embed="rId3"/>
          <a:stretch>
            <a:fillRect/>
          </a:stretch>
        </p:blipFill>
        <p:spPr>
          <a:xfrm>
            <a:off x="942292" y="3826212"/>
            <a:ext cx="3860259" cy="1938863"/>
          </a:xfrm>
          <a:prstGeom prst="rect">
            <a:avLst/>
          </a:prstGeom>
        </p:spPr>
      </p:pic>
    </p:spTree>
    <p:extLst>
      <p:ext uri="{BB962C8B-B14F-4D97-AF65-F5344CB8AC3E}">
        <p14:creationId xmlns:p14="http://schemas.microsoft.com/office/powerpoint/2010/main" val="1265009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descr="Texto, Carta&#10;&#10;Descripción generada automáticamente">
            <a:extLst>
              <a:ext uri="{FF2B5EF4-FFF2-40B4-BE49-F238E27FC236}">
                <a16:creationId xmlns:a16="http://schemas.microsoft.com/office/drawing/2014/main" id="{995A1496-7377-47EE-8C02-E80E6B285E27}"/>
              </a:ext>
            </a:extLst>
          </p:cNvPr>
          <p:cNvPicPr>
            <a:picLocks noChangeAspect="1"/>
          </p:cNvPicPr>
          <p:nvPr/>
        </p:nvPicPr>
        <p:blipFill rotWithShape="1">
          <a:blip r:embed="rId2">
            <a:alphaModFix/>
          </a:blip>
          <a:srcRect l="3800" r="1" b="1"/>
          <a:stretch/>
        </p:blipFill>
        <p:spPr>
          <a:xfrm>
            <a:off x="474132" y="452284"/>
            <a:ext cx="11243735" cy="5931583"/>
          </a:xfrm>
          <a:prstGeom prst="rect">
            <a:avLst/>
          </a:prstGeom>
        </p:spPr>
      </p:pic>
      <p:sp>
        <p:nvSpPr>
          <p:cNvPr id="10" name="Rectangle 9">
            <a:extLst>
              <a:ext uri="{FF2B5EF4-FFF2-40B4-BE49-F238E27FC236}">
                <a16:creationId xmlns:a16="http://schemas.microsoft.com/office/drawing/2014/main" id="{37F7DB25-E3F5-459E-996B-692A9B94E4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33D704B3-4912-44B8-92A4-A4E91D27BC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143000" y="1295400"/>
            <a:ext cx="9982200" cy="4267200"/>
          </a:xfrm>
          <a:prstGeom prst="rect">
            <a:avLst/>
          </a:prstGeom>
          <a:solidFill>
            <a:srgbClr val="000001">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27C5EA84-CBA6-4785-B908-6C1B90D222A0}"/>
              </a:ext>
            </a:extLst>
          </p:cNvPr>
          <p:cNvSpPr>
            <a:spLocks noGrp="1"/>
          </p:cNvSpPr>
          <p:nvPr>
            <p:ph type="title"/>
          </p:nvPr>
        </p:nvSpPr>
        <p:spPr>
          <a:xfrm>
            <a:off x="1295400" y="1447801"/>
            <a:ext cx="8620967" cy="855132"/>
          </a:xfrm>
        </p:spPr>
        <p:txBody>
          <a:bodyPr>
            <a:normAutofit/>
          </a:bodyPr>
          <a:lstStyle/>
          <a:p>
            <a:endParaRPr lang="es-CL"/>
          </a:p>
        </p:txBody>
      </p:sp>
      <p:sp>
        <p:nvSpPr>
          <p:cNvPr id="3" name="Marcador de contenido 2">
            <a:extLst>
              <a:ext uri="{FF2B5EF4-FFF2-40B4-BE49-F238E27FC236}">
                <a16:creationId xmlns:a16="http://schemas.microsoft.com/office/drawing/2014/main" id="{6A1DB326-4EC3-4211-9D69-450FCBFED63D}"/>
              </a:ext>
            </a:extLst>
          </p:cNvPr>
          <p:cNvSpPr>
            <a:spLocks noGrp="1"/>
          </p:cNvSpPr>
          <p:nvPr>
            <p:ph idx="1"/>
          </p:nvPr>
        </p:nvSpPr>
        <p:spPr>
          <a:xfrm>
            <a:off x="1727200" y="2446868"/>
            <a:ext cx="8254999" cy="2971800"/>
          </a:xfrm>
        </p:spPr>
        <p:txBody>
          <a:bodyPr anchor="t">
            <a:normAutofit/>
          </a:bodyPr>
          <a:lstStyle/>
          <a:p>
            <a:r>
              <a:rPr lang="es-CL" sz="1600">
                <a:solidFill>
                  <a:schemeClr val="bg1"/>
                </a:solidFill>
              </a:rPr>
              <a:t>En el libro </a:t>
            </a:r>
            <a:r>
              <a:rPr lang="es-CL" sz="1600" i="1">
                <a:solidFill>
                  <a:schemeClr val="bg1"/>
                </a:solidFill>
              </a:rPr>
              <a:t>zhouli</a:t>
            </a:r>
            <a:r>
              <a:rPr lang="es-CL" sz="1600">
                <a:solidFill>
                  <a:schemeClr val="bg1"/>
                </a:solidFill>
              </a:rPr>
              <a:t> (ritos de Zhou)se dice lo siguiente: “al hacer el pronóstico, la gente escribe las conclusiones en el objetos de seda con el fin de examinar y confrontarlas y al finalizarse el año hay que examinar los efectos de pronósticos.”</a:t>
            </a:r>
          </a:p>
          <a:p>
            <a:r>
              <a:rPr lang="es-CL" sz="1600">
                <a:solidFill>
                  <a:schemeClr val="bg1"/>
                </a:solidFill>
              </a:rPr>
              <a:t>Definición de Wei Boyang (vivió en Han de Este 25-220): “Sus términos y puntos de tesis no son producidos de la nada, sino se han formado en el curso de la práctica mediante la observación de sus efectos y el examen de sus delicadezas.”</a:t>
            </a:r>
          </a:p>
        </p:txBody>
      </p:sp>
    </p:spTree>
    <p:extLst>
      <p:ext uri="{BB962C8B-B14F-4D97-AF65-F5344CB8AC3E}">
        <p14:creationId xmlns:p14="http://schemas.microsoft.com/office/powerpoint/2010/main" val="29805863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6B1A9D-DB70-4487-9F7E-01F189C2DED1}"/>
              </a:ext>
            </a:extLst>
          </p:cNvPr>
          <p:cNvSpPr>
            <a:spLocks noGrp="1"/>
          </p:cNvSpPr>
          <p:nvPr>
            <p:ph type="title"/>
          </p:nvPr>
        </p:nvSpPr>
        <p:spPr>
          <a:xfrm>
            <a:off x="1154954" y="947920"/>
            <a:ext cx="8761413" cy="728480"/>
          </a:xfrm>
        </p:spPr>
        <p:txBody>
          <a:bodyPr>
            <a:normAutofit/>
          </a:bodyPr>
          <a:lstStyle/>
          <a:p>
            <a:endParaRPr lang="es-CL"/>
          </a:p>
        </p:txBody>
      </p:sp>
      <p:pic>
        <p:nvPicPr>
          <p:cNvPr id="5" name="Imagen 4" descr="Dibujo de una persona&#10;&#10;Descripción generada automáticamente con confianza baja">
            <a:extLst>
              <a:ext uri="{FF2B5EF4-FFF2-40B4-BE49-F238E27FC236}">
                <a16:creationId xmlns:a16="http://schemas.microsoft.com/office/drawing/2014/main" id="{A296A0F2-906E-4D67-AF18-6E34D98D9DAC}"/>
              </a:ext>
            </a:extLst>
          </p:cNvPr>
          <p:cNvPicPr>
            <a:picLocks noChangeAspect="1"/>
          </p:cNvPicPr>
          <p:nvPr/>
        </p:nvPicPr>
        <p:blipFill rotWithShape="1">
          <a:blip r:embed="rId2"/>
          <a:srcRect r="4" b="14440"/>
          <a:stretch/>
        </p:blipFill>
        <p:spPr>
          <a:xfrm>
            <a:off x="1151467" y="2775951"/>
            <a:ext cx="4345024" cy="3067163"/>
          </a:xfrm>
          <a:prstGeom prst="roundRect">
            <a:avLst>
              <a:gd name="adj" fmla="val 1858"/>
            </a:avLst>
          </a:prstGeom>
          <a:effectLst>
            <a:outerShdw blurRad="50800" dist="50800" dir="5400000" algn="tl" rotWithShape="0">
              <a:srgbClr val="000000">
                <a:alpha val="43000"/>
              </a:srgbClr>
            </a:outerShdw>
          </a:effectLst>
        </p:spPr>
      </p:pic>
      <p:sp>
        <p:nvSpPr>
          <p:cNvPr id="3" name="Marcador de contenido 2">
            <a:extLst>
              <a:ext uri="{FF2B5EF4-FFF2-40B4-BE49-F238E27FC236}">
                <a16:creationId xmlns:a16="http://schemas.microsoft.com/office/drawing/2014/main" id="{9DB0D05C-1C70-44BF-99BA-51904FC7FAB6}"/>
              </a:ext>
            </a:extLst>
          </p:cNvPr>
          <p:cNvSpPr>
            <a:spLocks noGrp="1"/>
          </p:cNvSpPr>
          <p:nvPr>
            <p:ph idx="1"/>
          </p:nvPr>
        </p:nvSpPr>
        <p:spPr>
          <a:xfrm>
            <a:off x="5980954" y="2603499"/>
            <a:ext cx="5624892" cy="4134925"/>
          </a:xfrm>
        </p:spPr>
        <p:txBody>
          <a:bodyPr anchor="ctr">
            <a:normAutofit/>
          </a:bodyPr>
          <a:lstStyle/>
          <a:p>
            <a:pPr>
              <a:lnSpc>
                <a:spcPct val="90000"/>
              </a:lnSpc>
            </a:pPr>
            <a:r>
              <a:rPr lang="es-CL" dirty="0"/>
              <a:t>Cuando se quería tomar una decisión sobre asuntos de gran importancia, se adoptaba el sistema de cinco votos: uno era del monarca; uno, representante de funcionarios administrativos, uno representante de la gente común del pueblo y los restantes dos votos eran representantes de los pronosticadores.</a:t>
            </a:r>
          </a:p>
          <a:p>
            <a:pPr>
              <a:lnSpc>
                <a:spcPct val="90000"/>
              </a:lnSpc>
            </a:pPr>
            <a:r>
              <a:rPr lang="es-CL" dirty="0"/>
              <a:t>Su particularidades (</a:t>
            </a:r>
            <a:r>
              <a:rPr lang="es-CL" i="1" dirty="0" err="1"/>
              <a:t>yijing</a:t>
            </a:r>
            <a:r>
              <a:rPr lang="es-CL" i="1" dirty="0"/>
              <a:t>) </a:t>
            </a:r>
            <a:r>
              <a:rPr lang="es-CL" dirty="0"/>
              <a:t>radican en dos dominios: exponer las razones filosóficas con el pensamiento de forma; expresar el proceso de este tipo de conocimiento mediante la evolución de los signos simbólicos. </a:t>
            </a:r>
          </a:p>
        </p:txBody>
      </p:sp>
    </p:spTree>
    <p:extLst>
      <p:ext uri="{BB962C8B-B14F-4D97-AF65-F5344CB8AC3E}">
        <p14:creationId xmlns:p14="http://schemas.microsoft.com/office/powerpoint/2010/main" val="29007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AB83DF-6C5E-4714-B9FB-D1BB5309177D}"/>
              </a:ext>
            </a:extLst>
          </p:cNvPr>
          <p:cNvSpPr>
            <a:spLocks noGrp="1"/>
          </p:cNvSpPr>
          <p:nvPr>
            <p:ph type="title"/>
          </p:nvPr>
        </p:nvSpPr>
        <p:spPr>
          <a:xfrm>
            <a:off x="1154954" y="947920"/>
            <a:ext cx="8761413" cy="728480"/>
          </a:xfrm>
        </p:spPr>
        <p:txBody>
          <a:bodyPr>
            <a:normAutofit/>
          </a:bodyPr>
          <a:lstStyle/>
          <a:p>
            <a:endParaRPr lang="es-CL"/>
          </a:p>
        </p:txBody>
      </p:sp>
      <p:pic>
        <p:nvPicPr>
          <p:cNvPr id="4" name="Marcador de contenido 4">
            <a:extLst>
              <a:ext uri="{FF2B5EF4-FFF2-40B4-BE49-F238E27FC236}">
                <a16:creationId xmlns:a16="http://schemas.microsoft.com/office/drawing/2014/main" id="{A452863B-05A7-4A2F-A2B8-27FA371F6A8C}"/>
              </a:ext>
            </a:extLst>
          </p:cNvPr>
          <p:cNvPicPr>
            <a:picLocks noChangeAspect="1"/>
          </p:cNvPicPr>
          <p:nvPr/>
        </p:nvPicPr>
        <p:blipFill>
          <a:blip r:embed="rId2"/>
          <a:stretch>
            <a:fillRect/>
          </a:stretch>
        </p:blipFill>
        <p:spPr>
          <a:xfrm>
            <a:off x="1266092" y="2349305"/>
            <a:ext cx="2700997" cy="4099605"/>
          </a:xfrm>
          <a:prstGeom prst="roundRect">
            <a:avLst>
              <a:gd name="adj" fmla="val 0"/>
            </a:avLst>
          </a:prstGeom>
          <a:effectLst>
            <a:outerShdw blurRad="50800" dist="50800" dir="5400000" algn="tl" rotWithShape="0">
              <a:srgbClr val="000000">
                <a:alpha val="43000"/>
              </a:srgbClr>
            </a:outerShdw>
          </a:effectLst>
        </p:spPr>
      </p:pic>
      <p:sp>
        <p:nvSpPr>
          <p:cNvPr id="3" name="Marcador de contenido 2">
            <a:extLst>
              <a:ext uri="{FF2B5EF4-FFF2-40B4-BE49-F238E27FC236}">
                <a16:creationId xmlns:a16="http://schemas.microsoft.com/office/drawing/2014/main" id="{94D76D10-3144-4929-9496-D6767B572ECA}"/>
              </a:ext>
            </a:extLst>
          </p:cNvPr>
          <p:cNvSpPr>
            <a:spLocks noGrp="1"/>
          </p:cNvSpPr>
          <p:nvPr>
            <p:ph idx="1"/>
          </p:nvPr>
        </p:nvSpPr>
        <p:spPr>
          <a:xfrm>
            <a:off x="4641336" y="2603500"/>
            <a:ext cx="6551597" cy="3416300"/>
          </a:xfrm>
        </p:spPr>
        <p:txBody>
          <a:bodyPr anchor="ctr">
            <a:normAutofit/>
          </a:bodyPr>
          <a:lstStyle/>
          <a:p>
            <a:r>
              <a:rPr lang="es-CL" dirty="0"/>
              <a:t>La gente conocían el mundo mediante la observación del sol y la sombra.</a:t>
            </a:r>
          </a:p>
          <a:p>
            <a:r>
              <a:rPr lang="es-CL" dirty="0"/>
              <a:t>Al medio día la sombra queda un palo erguida está en el puro centro y muy corta, como un trazo horizontal recto; cuando el sol se inclina, la sobra se alarga y se presenta de manera oblicua, formando un ángulo con el palo.</a:t>
            </a:r>
          </a:p>
          <a:p>
            <a:r>
              <a:rPr lang="es-CL" dirty="0"/>
              <a:t>Grababan en los huesos y caparazones de tortuga los signos positivos y negativos como trazo recto y trazo curvo, mas tarde se hicieron trazo recto (-) y separado e inclinado (--).</a:t>
            </a:r>
          </a:p>
        </p:txBody>
      </p:sp>
    </p:spTree>
    <p:extLst>
      <p:ext uri="{BB962C8B-B14F-4D97-AF65-F5344CB8AC3E}">
        <p14:creationId xmlns:p14="http://schemas.microsoft.com/office/powerpoint/2010/main" val="3796647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91C57B-C25C-44E9-998C-713B63686F81}"/>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40FCA1D7-3F20-4BF5-81E0-B2E0530E540A}"/>
              </a:ext>
            </a:extLst>
          </p:cNvPr>
          <p:cNvSpPr>
            <a:spLocks noGrp="1"/>
          </p:cNvSpPr>
          <p:nvPr>
            <p:ph idx="1"/>
          </p:nvPr>
        </p:nvSpPr>
        <p:spPr>
          <a:xfrm>
            <a:off x="1154954" y="2603500"/>
            <a:ext cx="7514261" cy="4241800"/>
          </a:xfrm>
        </p:spPr>
        <p:txBody>
          <a:bodyPr>
            <a:noAutofit/>
          </a:bodyPr>
          <a:lstStyle/>
          <a:p>
            <a:r>
              <a:rPr lang="es-CL" sz="2400" dirty="0"/>
              <a:t>Las diferencias y los cambios de toda cosa son resultado originado por los cambios de las proporciones, relaciones entre lo negativo y lo positivo internos. </a:t>
            </a:r>
          </a:p>
          <a:p>
            <a:r>
              <a:rPr lang="es-CL" sz="2400" dirty="0"/>
              <a:t>Creían además que en el universo era formado por las relaciones entre el cielo, la tierra y el hombre, entonces diseñaron tres estratos de los signos fundamentales de “</a:t>
            </a:r>
            <a:r>
              <a:rPr lang="es-CL" sz="2400" i="1" dirty="0"/>
              <a:t>gua</a:t>
            </a:r>
            <a:r>
              <a:rPr lang="es-CL" sz="2400" dirty="0"/>
              <a:t>”(</a:t>
            </a:r>
            <a:r>
              <a:rPr lang="ja-JP" altLang="es-CL" sz="2400" dirty="0"/>
              <a:t>卦</a:t>
            </a:r>
            <a:r>
              <a:rPr lang="es-CL" altLang="ja-JP" sz="2400" dirty="0"/>
              <a:t>)</a:t>
            </a:r>
            <a:r>
              <a:rPr lang="es-CL" sz="2400" dirty="0"/>
              <a:t> y cada estrato era llamado “</a:t>
            </a:r>
            <a:r>
              <a:rPr lang="es-CL" sz="2400" i="1" dirty="0"/>
              <a:t>yao</a:t>
            </a:r>
            <a:r>
              <a:rPr lang="es-CL" sz="2400" dirty="0"/>
              <a:t>”(</a:t>
            </a:r>
            <a:r>
              <a:rPr lang="ja-JP" altLang="es-CL" sz="2400" dirty="0"/>
              <a:t>爻</a:t>
            </a:r>
            <a:r>
              <a:rPr lang="es-CL" altLang="ja-JP" sz="2400" dirty="0"/>
              <a:t>)</a:t>
            </a:r>
            <a:br>
              <a:rPr lang="es-CL" sz="2400" dirty="0"/>
            </a:br>
            <a:endParaRPr lang="es-CL" sz="2400" dirty="0"/>
          </a:p>
        </p:txBody>
      </p:sp>
      <p:pic>
        <p:nvPicPr>
          <p:cNvPr id="5" name="Imagen 4" descr="Imagen que contiene Icono&#10;&#10;Descripción generada automáticamente">
            <a:extLst>
              <a:ext uri="{FF2B5EF4-FFF2-40B4-BE49-F238E27FC236}">
                <a16:creationId xmlns:a16="http://schemas.microsoft.com/office/drawing/2014/main" id="{6920E8F3-BC03-454F-BF3A-D21570C06CDF}"/>
              </a:ext>
            </a:extLst>
          </p:cNvPr>
          <p:cNvPicPr>
            <a:picLocks noChangeAspect="1"/>
          </p:cNvPicPr>
          <p:nvPr/>
        </p:nvPicPr>
        <p:blipFill>
          <a:blip r:embed="rId2"/>
          <a:stretch>
            <a:fillRect/>
          </a:stretch>
        </p:blipFill>
        <p:spPr>
          <a:xfrm>
            <a:off x="8669215" y="3322515"/>
            <a:ext cx="3522785" cy="3522785"/>
          </a:xfrm>
          <a:prstGeom prst="rect">
            <a:avLst/>
          </a:prstGeom>
        </p:spPr>
      </p:pic>
    </p:spTree>
    <p:extLst>
      <p:ext uri="{BB962C8B-B14F-4D97-AF65-F5344CB8AC3E}">
        <p14:creationId xmlns:p14="http://schemas.microsoft.com/office/powerpoint/2010/main" val="36817628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5B12C9-9711-4301-8D9A-EC90CA11A50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72DB1F9-6850-430C-B487-C7D9A9074702}"/>
              </a:ext>
            </a:extLst>
          </p:cNvPr>
          <p:cNvSpPr>
            <a:spLocks noGrp="1"/>
          </p:cNvSpPr>
          <p:nvPr>
            <p:ph idx="1"/>
          </p:nvPr>
        </p:nvSpPr>
        <p:spPr/>
        <p:txBody>
          <a:bodyPr/>
          <a:lstStyle/>
          <a:p>
            <a:r>
              <a:rPr lang="es-CL" dirty="0"/>
              <a:t>Además consideraban, la comprensión sobre las relaciones entre los tres estratos, cielo, tierra, hombre, debía abarcar dos aspectos: uno, el sentido originado pre nato, instintivo (intuición) del hombre; dos, significado adquirido. </a:t>
            </a:r>
          </a:p>
          <a:p>
            <a:r>
              <a:rPr lang="es-CL" dirty="0"/>
              <a:t>Entonces dos por tres estratos conforman seis estratos. Así se diseñaron un tipo de signos compuesto, dando 2</a:t>
            </a:r>
            <a:r>
              <a:rPr lang="es-CL" baseline="30000" dirty="0"/>
              <a:t>3 </a:t>
            </a:r>
            <a:r>
              <a:rPr lang="es-CL" dirty="0"/>
              <a:t>hace 64, o sea 64 hexagramas, 64 conformaciones representaban 64 asuntos o estados.</a:t>
            </a:r>
          </a:p>
        </p:txBody>
      </p:sp>
      <p:pic>
        <p:nvPicPr>
          <p:cNvPr id="5" name="Imagen 4" descr="Imagen que contiene Interfaz de usuario gráfica&#10;&#10;Descripción generada automáticamente">
            <a:extLst>
              <a:ext uri="{FF2B5EF4-FFF2-40B4-BE49-F238E27FC236}">
                <a16:creationId xmlns:a16="http://schemas.microsoft.com/office/drawing/2014/main" id="{6517313B-929F-43DB-B499-49E6790DECF3}"/>
              </a:ext>
            </a:extLst>
          </p:cNvPr>
          <p:cNvPicPr>
            <a:picLocks noChangeAspect="1"/>
          </p:cNvPicPr>
          <p:nvPr/>
        </p:nvPicPr>
        <p:blipFill rotWithShape="1">
          <a:blip r:embed="rId2"/>
          <a:srcRect r="31382"/>
          <a:stretch/>
        </p:blipFill>
        <p:spPr>
          <a:xfrm>
            <a:off x="3336292" y="4916657"/>
            <a:ext cx="4398735" cy="1638888"/>
          </a:xfrm>
          <a:prstGeom prst="rect">
            <a:avLst/>
          </a:prstGeom>
        </p:spPr>
      </p:pic>
    </p:spTree>
    <p:extLst>
      <p:ext uri="{BB962C8B-B14F-4D97-AF65-F5344CB8AC3E}">
        <p14:creationId xmlns:p14="http://schemas.microsoft.com/office/powerpoint/2010/main" val="38074981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AD2B3E-54DA-4B65-AAAC-1D58E68545A2}"/>
              </a:ext>
            </a:extLst>
          </p:cNvPr>
          <p:cNvSpPr>
            <a:spLocks noGrp="1"/>
          </p:cNvSpPr>
          <p:nvPr>
            <p:ph type="title"/>
          </p:nvPr>
        </p:nvSpPr>
        <p:spPr/>
        <p:txBody>
          <a:bodyPr/>
          <a:lstStyle/>
          <a:p>
            <a:endParaRPr lang="es-CL"/>
          </a:p>
        </p:txBody>
      </p:sp>
      <p:sp>
        <p:nvSpPr>
          <p:cNvPr id="5" name="Marcador de contenido 4">
            <a:extLst>
              <a:ext uri="{FF2B5EF4-FFF2-40B4-BE49-F238E27FC236}">
                <a16:creationId xmlns:a16="http://schemas.microsoft.com/office/drawing/2014/main" id="{7429C850-7902-4520-93AF-C48FE17357F6}"/>
              </a:ext>
            </a:extLst>
          </p:cNvPr>
          <p:cNvSpPr>
            <a:spLocks noGrp="1"/>
          </p:cNvSpPr>
          <p:nvPr>
            <p:ph idx="1"/>
          </p:nvPr>
        </p:nvSpPr>
        <p:spPr/>
        <p:txBody>
          <a:bodyPr>
            <a:normAutofit/>
          </a:bodyPr>
          <a:lstStyle/>
          <a:p>
            <a:r>
              <a:rPr lang="es-CL" sz="2000" b="1" dirty="0"/>
              <a:t>Trigramas</a:t>
            </a:r>
          </a:p>
        </p:txBody>
      </p:sp>
      <p:pic>
        <p:nvPicPr>
          <p:cNvPr id="12" name="Imagen 11" descr="Texto&#10;&#10;Descripción generada automáticamente con confianza media">
            <a:extLst>
              <a:ext uri="{FF2B5EF4-FFF2-40B4-BE49-F238E27FC236}">
                <a16:creationId xmlns:a16="http://schemas.microsoft.com/office/drawing/2014/main" id="{EBFEFE18-21F5-4D7F-8B52-E97A01139370}"/>
              </a:ext>
            </a:extLst>
          </p:cNvPr>
          <p:cNvPicPr>
            <a:picLocks noChangeAspect="1"/>
          </p:cNvPicPr>
          <p:nvPr/>
        </p:nvPicPr>
        <p:blipFill>
          <a:blip r:embed="rId2"/>
          <a:stretch>
            <a:fillRect/>
          </a:stretch>
        </p:blipFill>
        <p:spPr>
          <a:xfrm>
            <a:off x="2047875" y="3207854"/>
            <a:ext cx="8096250" cy="2914650"/>
          </a:xfrm>
          <a:prstGeom prst="rect">
            <a:avLst/>
          </a:prstGeom>
        </p:spPr>
      </p:pic>
      <p:pic>
        <p:nvPicPr>
          <p:cNvPr id="1040" name="Imagen 8">
            <a:extLst>
              <a:ext uri="{FF2B5EF4-FFF2-40B4-BE49-F238E27FC236}">
                <a16:creationId xmlns:a16="http://schemas.microsoft.com/office/drawing/2014/main" id="{28C7B75C-30C1-4E2B-A41C-26EBC4959F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100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9" name="Imagen 7">
            <a:extLst>
              <a:ext uri="{FF2B5EF4-FFF2-40B4-BE49-F238E27FC236}">
                <a16:creationId xmlns:a16="http://schemas.microsoft.com/office/drawing/2014/main" id="{E199ECE4-AAFE-4299-A1D0-91705C8CF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100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Imagen 6">
            <a:extLst>
              <a:ext uri="{FF2B5EF4-FFF2-40B4-BE49-F238E27FC236}">
                <a16:creationId xmlns:a16="http://schemas.microsoft.com/office/drawing/2014/main" id="{476D6848-E438-4E48-AA25-268D6FB6EB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381000"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37" name="Imagen 5">
            <a:extLst>
              <a:ext uri="{FF2B5EF4-FFF2-40B4-BE49-F238E27FC236}">
                <a16:creationId xmlns:a16="http://schemas.microsoft.com/office/drawing/2014/main" id="{1FDA848A-F398-4DB0-ABE4-37E9047BA0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3810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Imagen 4">
            <a:extLst>
              <a:ext uri="{FF2B5EF4-FFF2-40B4-BE49-F238E27FC236}">
                <a16:creationId xmlns:a16="http://schemas.microsoft.com/office/drawing/2014/main" id="{143708F2-8E13-4823-9C6D-C6821DD4E1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3810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35" name="Imagen 3">
            <a:extLst>
              <a:ext uri="{FF2B5EF4-FFF2-40B4-BE49-F238E27FC236}">
                <a16:creationId xmlns:a16="http://schemas.microsoft.com/office/drawing/2014/main" id="{B15B153B-9051-42BF-A48C-11D3932D6FB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38100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Imagen 2">
            <a:extLst>
              <a:ext uri="{FF2B5EF4-FFF2-40B4-BE49-F238E27FC236}">
                <a16:creationId xmlns:a16="http://schemas.microsoft.com/office/drawing/2014/main" id="{01CD5500-74D5-45D7-B370-81EBAA90AE7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381000" cy="2286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Imagen 1">
            <a:extLst>
              <a:ext uri="{FF2B5EF4-FFF2-40B4-BE49-F238E27FC236}">
                <a16:creationId xmlns:a16="http://schemas.microsoft.com/office/drawing/2014/main" id="{9DFBCAF1-2D02-474D-8479-D03CE1E73C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0"/>
            <a:ext cx="381000" cy="238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8664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620205-7F5F-49EB-98EE-B84E6B6EEB80}"/>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2CF70011-555B-496E-AB75-38940A5B14ED}"/>
              </a:ext>
            </a:extLst>
          </p:cNvPr>
          <p:cNvSpPr>
            <a:spLocks noGrp="1"/>
          </p:cNvSpPr>
          <p:nvPr>
            <p:ph idx="1"/>
          </p:nvPr>
        </p:nvSpPr>
        <p:spPr/>
        <p:txBody>
          <a:bodyPr>
            <a:normAutofit/>
          </a:bodyPr>
          <a:lstStyle/>
          <a:p>
            <a:r>
              <a:rPr lang="es-CL" sz="2000" b="1" dirty="0"/>
              <a:t>Hexagramas</a:t>
            </a:r>
          </a:p>
        </p:txBody>
      </p:sp>
      <p:pic>
        <p:nvPicPr>
          <p:cNvPr id="7" name="Imagen 6">
            <a:extLst>
              <a:ext uri="{FF2B5EF4-FFF2-40B4-BE49-F238E27FC236}">
                <a16:creationId xmlns:a16="http://schemas.microsoft.com/office/drawing/2014/main" id="{DFD5D4A5-FF65-49A4-9C5F-E6FB08FAA309}"/>
              </a:ext>
            </a:extLst>
          </p:cNvPr>
          <p:cNvPicPr>
            <a:picLocks noChangeAspect="1"/>
          </p:cNvPicPr>
          <p:nvPr/>
        </p:nvPicPr>
        <p:blipFill>
          <a:blip r:embed="rId2"/>
          <a:stretch>
            <a:fillRect/>
          </a:stretch>
        </p:blipFill>
        <p:spPr>
          <a:xfrm>
            <a:off x="4219304" y="2596854"/>
            <a:ext cx="6223409" cy="4261146"/>
          </a:xfrm>
          <a:prstGeom prst="rect">
            <a:avLst/>
          </a:prstGeom>
        </p:spPr>
      </p:pic>
    </p:spTree>
    <p:extLst>
      <p:ext uri="{BB962C8B-B14F-4D97-AF65-F5344CB8AC3E}">
        <p14:creationId xmlns:p14="http://schemas.microsoft.com/office/powerpoint/2010/main" val="17736964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2C60FB-3543-4F41-AE72-3F3B9DDBA8BF}"/>
              </a:ext>
            </a:extLst>
          </p:cNvPr>
          <p:cNvSpPr>
            <a:spLocks noGrp="1"/>
          </p:cNvSpPr>
          <p:nvPr>
            <p:ph type="title"/>
          </p:nvPr>
        </p:nvSpPr>
        <p:spPr/>
        <p:txBody>
          <a:bodyPr/>
          <a:lstStyle/>
          <a:p>
            <a:endParaRPr lang="es-CL"/>
          </a:p>
        </p:txBody>
      </p:sp>
      <p:pic>
        <p:nvPicPr>
          <p:cNvPr id="5" name="Marcador de contenido 4">
            <a:extLst>
              <a:ext uri="{FF2B5EF4-FFF2-40B4-BE49-F238E27FC236}">
                <a16:creationId xmlns:a16="http://schemas.microsoft.com/office/drawing/2014/main" id="{DB8E14E1-DEEA-4A03-B006-9D62DED8634F}"/>
              </a:ext>
            </a:extLst>
          </p:cNvPr>
          <p:cNvPicPr>
            <a:picLocks noGrp="1" noChangeAspect="1"/>
          </p:cNvPicPr>
          <p:nvPr>
            <p:ph idx="1"/>
          </p:nvPr>
        </p:nvPicPr>
        <p:blipFill>
          <a:blip r:embed="rId2"/>
          <a:stretch>
            <a:fillRect/>
          </a:stretch>
        </p:blipFill>
        <p:spPr>
          <a:xfrm>
            <a:off x="2974181" y="2603500"/>
            <a:ext cx="5124450" cy="3416300"/>
          </a:xfrm>
        </p:spPr>
      </p:pic>
    </p:spTree>
    <p:extLst>
      <p:ext uri="{BB962C8B-B14F-4D97-AF65-F5344CB8AC3E}">
        <p14:creationId xmlns:p14="http://schemas.microsoft.com/office/powerpoint/2010/main" val="2343472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CD8606A6-68E3-42A0-9E30-CA0C7E423F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3" name="Rectangle 12">
              <a:extLst>
                <a:ext uri="{FF2B5EF4-FFF2-40B4-BE49-F238E27FC236}">
                  <a16:creationId xmlns:a16="http://schemas.microsoft.com/office/drawing/2014/main" id="{24E37259-154B-4950-A38B-264B4FA1FB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a:extLst>
                <a:ext uri="{FF2B5EF4-FFF2-40B4-BE49-F238E27FC236}">
                  <a16:creationId xmlns:a16="http://schemas.microsoft.com/office/drawing/2014/main" id="{E78439BC-169B-4501-88C1-F0A3F9126D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164F75ED-C67C-4C01-8267-96712AFF95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Rectangle 15">
              <a:extLst>
                <a:ext uri="{FF2B5EF4-FFF2-40B4-BE49-F238E27FC236}">
                  <a16:creationId xmlns:a16="http://schemas.microsoft.com/office/drawing/2014/main" id="{B4AC2CEE-0BD2-4824-8C06-55FAF85A0D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a:extLst>
                <a:ext uri="{FF2B5EF4-FFF2-40B4-BE49-F238E27FC236}">
                  <a16:creationId xmlns:a16="http://schemas.microsoft.com/office/drawing/2014/main" id="{0DF73CDB-9005-4A57-A1E0-D78BB4A4A0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a:extLst>
                <a:ext uri="{FF2B5EF4-FFF2-40B4-BE49-F238E27FC236}">
                  <a16:creationId xmlns:a16="http://schemas.microsoft.com/office/drawing/2014/main" id="{AB0D0E7A-A15F-483F-AA33-E121684445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a:extLst>
                <a:ext uri="{FF2B5EF4-FFF2-40B4-BE49-F238E27FC236}">
                  <a16:creationId xmlns:a16="http://schemas.microsoft.com/office/drawing/2014/main" id="{5E1DA231-CB64-4D3F-8A37-F70E3DC757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9" name="Content Placeholder 8">
            <a:extLst>
              <a:ext uri="{FF2B5EF4-FFF2-40B4-BE49-F238E27FC236}">
                <a16:creationId xmlns:a16="http://schemas.microsoft.com/office/drawing/2014/main" id="{6E1BF53D-3282-4C1D-8DAC-633A63C14F1D}"/>
              </a:ext>
            </a:extLst>
          </p:cNvPr>
          <p:cNvSpPr>
            <a:spLocks noGrp="1"/>
          </p:cNvSpPr>
          <p:nvPr>
            <p:ph idx="1"/>
          </p:nvPr>
        </p:nvSpPr>
        <p:spPr>
          <a:xfrm>
            <a:off x="639098" y="2418735"/>
            <a:ext cx="5132439" cy="3811742"/>
          </a:xfrm>
        </p:spPr>
        <p:txBody>
          <a:bodyPr anchor="ctr">
            <a:normAutofit/>
          </a:bodyPr>
          <a:lstStyle/>
          <a:p>
            <a:r>
              <a:rPr lang="en-US" dirty="0" err="1">
                <a:solidFill>
                  <a:schemeClr val="bg1"/>
                </a:solidFill>
              </a:rPr>
              <a:t>En</a:t>
            </a:r>
            <a:r>
              <a:rPr lang="en-US" dirty="0">
                <a:solidFill>
                  <a:schemeClr val="bg1"/>
                </a:solidFill>
              </a:rPr>
              <a:t> que </a:t>
            </a:r>
            <a:r>
              <a:rPr lang="en-US" dirty="0" err="1">
                <a:solidFill>
                  <a:schemeClr val="bg1"/>
                </a:solidFill>
              </a:rPr>
              <a:t>período</a:t>
            </a:r>
            <a:r>
              <a:rPr lang="en-US" dirty="0">
                <a:solidFill>
                  <a:schemeClr val="bg1"/>
                </a:solidFill>
              </a:rPr>
              <a:t> de </a:t>
            </a:r>
            <a:r>
              <a:rPr lang="en-US" dirty="0" err="1">
                <a:solidFill>
                  <a:schemeClr val="bg1"/>
                </a:solidFill>
              </a:rPr>
              <a:t>tiempo</a:t>
            </a:r>
            <a:r>
              <a:rPr lang="en-US" dirty="0">
                <a:solidFill>
                  <a:schemeClr val="bg1"/>
                </a:solidFill>
              </a:rPr>
              <a:t> se </a:t>
            </a:r>
            <a:r>
              <a:rPr lang="en-US" dirty="0" err="1">
                <a:solidFill>
                  <a:schemeClr val="bg1"/>
                </a:solidFill>
              </a:rPr>
              <a:t>crearon</a:t>
            </a:r>
            <a:r>
              <a:rPr lang="en-US" dirty="0">
                <a:solidFill>
                  <a:schemeClr val="bg1"/>
                </a:solidFill>
              </a:rPr>
              <a:t> los </a:t>
            </a:r>
            <a:r>
              <a:rPr lang="en-US" dirty="0" err="1">
                <a:solidFill>
                  <a:schemeClr val="bg1"/>
                </a:solidFill>
              </a:rPr>
              <a:t>cinco</a:t>
            </a:r>
            <a:r>
              <a:rPr lang="en-US" dirty="0">
                <a:solidFill>
                  <a:schemeClr val="bg1"/>
                </a:solidFill>
              </a:rPr>
              <a:t> </a:t>
            </a:r>
            <a:r>
              <a:rPr lang="en-US" dirty="0" err="1">
                <a:solidFill>
                  <a:schemeClr val="bg1"/>
                </a:solidFill>
              </a:rPr>
              <a:t>clásicos</a:t>
            </a:r>
            <a:r>
              <a:rPr lang="en-US" dirty="0">
                <a:solidFill>
                  <a:schemeClr val="bg1"/>
                </a:solidFill>
              </a:rPr>
              <a:t>?</a:t>
            </a:r>
          </a:p>
        </p:txBody>
      </p:sp>
      <p:pic>
        <p:nvPicPr>
          <p:cNvPr id="5" name="Marcador de contenido 4" descr="Mapa&#10;&#10;Descripción generada automáticamente">
            <a:extLst>
              <a:ext uri="{FF2B5EF4-FFF2-40B4-BE49-F238E27FC236}">
                <a16:creationId xmlns:a16="http://schemas.microsoft.com/office/drawing/2014/main" id="{EB964E18-CD9F-407C-AABE-025FDA736F42}"/>
              </a:ext>
            </a:extLst>
          </p:cNvPr>
          <p:cNvPicPr>
            <a:picLocks noChangeAspect="1"/>
          </p:cNvPicPr>
          <p:nvPr/>
        </p:nvPicPr>
        <p:blipFill>
          <a:blip r:embed="rId3"/>
          <a:stretch>
            <a:fillRect/>
          </a:stretch>
        </p:blipFill>
        <p:spPr>
          <a:xfrm>
            <a:off x="6936909" y="645106"/>
            <a:ext cx="4370551" cy="5585369"/>
          </a:xfrm>
          <a:prstGeom prst="rect">
            <a:avLst/>
          </a:prstGeom>
        </p:spPr>
      </p:pic>
      <p:sp>
        <p:nvSpPr>
          <p:cNvPr id="21" name="Rectangle 20">
            <a:extLst>
              <a:ext uri="{FF2B5EF4-FFF2-40B4-BE49-F238E27FC236}">
                <a16:creationId xmlns:a16="http://schemas.microsoft.com/office/drawing/2014/main" id="{AAE14786-67C6-4181-AE13-325D2D4166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7" name="Título 6">
            <a:extLst>
              <a:ext uri="{FF2B5EF4-FFF2-40B4-BE49-F238E27FC236}">
                <a16:creationId xmlns:a16="http://schemas.microsoft.com/office/drawing/2014/main" id="{172F84A2-BC30-453B-B386-1CC830ADF7FA}"/>
              </a:ext>
            </a:extLst>
          </p:cNvPr>
          <p:cNvSpPr>
            <a:spLocks noGrp="1"/>
          </p:cNvSpPr>
          <p:nvPr>
            <p:ph type="title"/>
          </p:nvPr>
        </p:nvSpPr>
        <p:spPr/>
        <p:txBody>
          <a:bodyPr/>
          <a:lstStyle/>
          <a:p>
            <a:endParaRPr lang="es-CL"/>
          </a:p>
        </p:txBody>
      </p:sp>
    </p:spTree>
    <p:extLst>
      <p:ext uri="{BB962C8B-B14F-4D97-AF65-F5344CB8AC3E}">
        <p14:creationId xmlns:p14="http://schemas.microsoft.com/office/powerpoint/2010/main" val="2924987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7F71488-FD57-4942-A572-4EA8FA8EEBD2}"/>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84D24DB6-79D1-490B-BED4-39FA35ACA561}"/>
              </a:ext>
            </a:extLst>
          </p:cNvPr>
          <p:cNvSpPr>
            <a:spLocks noGrp="1"/>
          </p:cNvSpPr>
          <p:nvPr>
            <p:ph idx="1"/>
          </p:nvPr>
        </p:nvSpPr>
        <p:spPr/>
        <p:txBody>
          <a:bodyPr/>
          <a:lstStyle/>
          <a:p>
            <a:pPr algn="just"/>
            <a:r>
              <a:rPr lang="es-MX" b="1" dirty="0">
                <a:effectLst/>
              </a:rPr>
              <a:t>(…)El </a:t>
            </a:r>
            <a:r>
              <a:rPr lang="es-MX" b="1" i="1" dirty="0">
                <a:effectLst/>
              </a:rPr>
              <a:t>I Ching </a:t>
            </a:r>
            <a:r>
              <a:rPr lang="es-MX" b="1" dirty="0">
                <a:effectLst/>
              </a:rPr>
              <a:t>no se ofrece acompañado de pruebas y resultados; no alardea ni es fácil de abordar. Como si fuera una parte de la naturaleza, espera hasta que se lo descubra. No ofrece hechos ni poder, pero para los amantes del autoconocimiento, de la sabiduría –si los hay- parece ser el libro indicado. Para alguno su espíritu aparecerá tan claro como el día; para otro, umbrío como el crepúsculo; para un tercero, oscuro como la noche. Aquel a quien no le agrade no tiene por qué usarlo, y aquél que se oponga a él no está obligado a hallarlo verdadero. Dejémoslo salir al mundo para beneficio de quienes sean capaces de discernir su significación.</a:t>
            </a:r>
          </a:p>
          <a:p>
            <a:pPr algn="r"/>
            <a:r>
              <a:rPr lang="es-MX" b="1" dirty="0">
                <a:effectLst/>
              </a:rPr>
              <a:t>G. Jung, </a:t>
            </a:r>
            <a:r>
              <a:rPr lang="es-MX" b="1" dirty="0" err="1">
                <a:effectLst/>
              </a:rPr>
              <a:t>Zurich</a:t>
            </a:r>
            <a:r>
              <a:rPr lang="es-MX" b="1" dirty="0">
                <a:effectLst/>
              </a:rPr>
              <a:t>, 1949.</a:t>
            </a:r>
          </a:p>
          <a:p>
            <a:endParaRPr lang="es-CL" dirty="0"/>
          </a:p>
        </p:txBody>
      </p:sp>
    </p:spTree>
    <p:extLst>
      <p:ext uri="{BB962C8B-B14F-4D97-AF65-F5344CB8AC3E}">
        <p14:creationId xmlns:p14="http://schemas.microsoft.com/office/powerpoint/2010/main" val="2819514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EAC9E5-3599-4FB2-B5B2-AFD0A55D587E}"/>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C70DBFDB-268B-4C47-9E1B-1109A139E064}"/>
              </a:ext>
            </a:extLst>
          </p:cNvPr>
          <p:cNvSpPr>
            <a:spLocks noGrp="1"/>
          </p:cNvSpPr>
          <p:nvPr>
            <p:ph idx="1"/>
          </p:nvPr>
        </p:nvSpPr>
        <p:spPr/>
        <p:txBody>
          <a:bodyPr>
            <a:normAutofit fontScale="92500" lnSpcReduction="20000"/>
          </a:bodyPr>
          <a:lstStyle/>
          <a:p>
            <a:r>
              <a:rPr lang="es-CL" dirty="0"/>
              <a:t>Literatura:</a:t>
            </a:r>
          </a:p>
          <a:p>
            <a:r>
              <a:rPr lang="es-CL" dirty="0" err="1"/>
              <a:t>Gernet</a:t>
            </a:r>
            <a:r>
              <a:rPr lang="es-CL" dirty="0"/>
              <a:t>, Jacques. Le mundo chino. Paris, 2003.</a:t>
            </a:r>
          </a:p>
          <a:p>
            <a:r>
              <a:rPr lang="es-CL" dirty="0" err="1"/>
              <a:t>Franke</a:t>
            </a:r>
            <a:r>
              <a:rPr lang="es-CL" dirty="0"/>
              <a:t>, Herbert, </a:t>
            </a:r>
            <a:r>
              <a:rPr lang="es-CL" dirty="0" err="1"/>
              <a:t>Trauzettel</a:t>
            </a:r>
            <a:r>
              <a:rPr lang="es-CL" dirty="0"/>
              <a:t>, </a:t>
            </a:r>
            <a:r>
              <a:rPr lang="es-CL" dirty="0" err="1"/>
              <a:t>Rolf</a:t>
            </a:r>
            <a:r>
              <a:rPr lang="es-CL" dirty="0"/>
              <a:t>. Das </a:t>
            </a:r>
            <a:r>
              <a:rPr lang="es-CL" dirty="0" err="1"/>
              <a:t>Chinesische</a:t>
            </a:r>
            <a:r>
              <a:rPr lang="es-CL" dirty="0"/>
              <a:t> </a:t>
            </a:r>
            <a:r>
              <a:rPr lang="es-CL" dirty="0" err="1"/>
              <a:t>Kaiserreich</a:t>
            </a:r>
            <a:r>
              <a:rPr lang="es-CL" dirty="0"/>
              <a:t>. Frankfurt a. M, 1968.</a:t>
            </a:r>
          </a:p>
          <a:p>
            <a:r>
              <a:rPr lang="es-CL" dirty="0"/>
              <a:t>Schmidt-</a:t>
            </a:r>
            <a:r>
              <a:rPr lang="es-CL" dirty="0" err="1"/>
              <a:t>Glintzer</a:t>
            </a:r>
            <a:r>
              <a:rPr lang="es-CL" dirty="0"/>
              <a:t>, </a:t>
            </a:r>
            <a:r>
              <a:rPr lang="es-CL" dirty="0" err="1"/>
              <a:t>Helwig</a:t>
            </a:r>
            <a:r>
              <a:rPr lang="es-CL" dirty="0"/>
              <a:t>. Das </a:t>
            </a:r>
            <a:r>
              <a:rPr lang="es-CL" dirty="0" err="1"/>
              <a:t>alte</a:t>
            </a:r>
            <a:r>
              <a:rPr lang="es-CL" dirty="0"/>
              <a:t> China. </a:t>
            </a:r>
            <a:r>
              <a:rPr lang="es-CL" dirty="0" err="1"/>
              <a:t>München</a:t>
            </a:r>
            <a:r>
              <a:rPr lang="es-CL" dirty="0"/>
              <a:t>, 1995.</a:t>
            </a:r>
          </a:p>
          <a:p>
            <a:r>
              <a:rPr lang="es-CL" dirty="0"/>
              <a:t>Fitzgerald. Die </a:t>
            </a:r>
            <a:r>
              <a:rPr lang="es-CL" dirty="0" err="1"/>
              <a:t>Chinesen</a:t>
            </a:r>
            <a:r>
              <a:rPr lang="es-CL" dirty="0"/>
              <a:t>. </a:t>
            </a:r>
            <a:r>
              <a:rPr lang="es-CL" dirty="0" err="1"/>
              <a:t>München</a:t>
            </a:r>
            <a:r>
              <a:rPr lang="es-CL" dirty="0"/>
              <a:t>, 1977.</a:t>
            </a:r>
          </a:p>
          <a:p>
            <a:r>
              <a:rPr lang="es-CL" dirty="0"/>
              <a:t>Needham, Joseph: </a:t>
            </a:r>
            <a:r>
              <a:rPr lang="es-CL" dirty="0" err="1"/>
              <a:t>Wissenschaft</a:t>
            </a:r>
            <a:r>
              <a:rPr lang="es-CL" dirty="0"/>
              <a:t> </a:t>
            </a:r>
            <a:r>
              <a:rPr lang="es-CL" dirty="0" err="1"/>
              <a:t>und</a:t>
            </a:r>
            <a:r>
              <a:rPr lang="es-CL" dirty="0"/>
              <a:t> </a:t>
            </a:r>
            <a:r>
              <a:rPr lang="es-CL" dirty="0" err="1"/>
              <a:t>Zivilisation</a:t>
            </a:r>
            <a:r>
              <a:rPr lang="es-CL" dirty="0"/>
              <a:t> in China. Frankfurt, 1988.</a:t>
            </a:r>
          </a:p>
          <a:p>
            <a:r>
              <a:rPr lang="es-CL" dirty="0"/>
              <a:t>Botton Beja, Flora. Historia Mínima de China. </a:t>
            </a:r>
            <a:r>
              <a:rPr lang="es-CL" dirty="0" err="1"/>
              <a:t>Mexico</a:t>
            </a:r>
            <a:r>
              <a:rPr lang="es-CL" dirty="0"/>
              <a:t>, 2019. </a:t>
            </a:r>
          </a:p>
          <a:p>
            <a:r>
              <a:rPr lang="es-CL" dirty="0" err="1"/>
              <a:t>Fairbank</a:t>
            </a:r>
            <a:r>
              <a:rPr lang="es-CL" dirty="0"/>
              <a:t>, John King. China: Una Nueva </a:t>
            </a:r>
            <a:r>
              <a:rPr lang="es-CL" dirty="0" err="1"/>
              <a:t>Historía</a:t>
            </a:r>
            <a:r>
              <a:rPr lang="es-CL" dirty="0"/>
              <a:t>. </a:t>
            </a:r>
            <a:r>
              <a:rPr lang="es-CL"/>
              <a:t>Madrid, 1997.</a:t>
            </a:r>
            <a:endParaRPr lang="es-CL" dirty="0"/>
          </a:p>
          <a:p>
            <a:r>
              <a:rPr lang="es-CL" dirty="0"/>
              <a:t>http://www.adepac.org/inicio/prefacio-de-carl-g-jung-al-i-ching/</a:t>
            </a:r>
          </a:p>
          <a:p>
            <a:endParaRPr lang="es-CL" dirty="0"/>
          </a:p>
        </p:txBody>
      </p:sp>
    </p:spTree>
    <p:extLst>
      <p:ext uri="{BB962C8B-B14F-4D97-AF65-F5344CB8AC3E}">
        <p14:creationId xmlns:p14="http://schemas.microsoft.com/office/powerpoint/2010/main" val="2333126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Group 9">
            <a:extLst>
              <a:ext uri="{FF2B5EF4-FFF2-40B4-BE49-F238E27FC236}">
                <a16:creationId xmlns:a16="http://schemas.microsoft.com/office/drawing/2014/main" id="{8DCF6162-C90D-43BF-B7E4-A7B29A16196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A6895F9A-4951-41A7-988E-E4426D51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Oval 11">
              <a:extLst>
                <a:ext uri="{FF2B5EF4-FFF2-40B4-BE49-F238E27FC236}">
                  <a16:creationId xmlns:a16="http://schemas.microsoft.com/office/drawing/2014/main" id="{973CCBF7-E635-45F0-9262-B1378FECE0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A95F2453-17DE-4864-ADA2-6D234F95CF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Oval 13">
              <a:extLst>
                <a:ext uri="{FF2B5EF4-FFF2-40B4-BE49-F238E27FC236}">
                  <a16:creationId xmlns:a16="http://schemas.microsoft.com/office/drawing/2014/main" id="{044DD539-16E2-48D1-9557-24281434BA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99412" y="1587"/>
              <a:ext cx="1600200" cy="1600200"/>
            </a:xfrm>
            <a:prstGeom prst="ellipse">
              <a:avLst/>
            </a:prstGeom>
            <a:gradFill flip="none" rotWithShape="1">
              <a:gsLst>
                <a:gs pos="0">
                  <a:schemeClr val="accent1">
                    <a:lumMod val="60000"/>
                    <a:lumOff val="40000"/>
                    <a:alpha val="14000"/>
                  </a:schemeClr>
                </a:gs>
                <a:gs pos="73000">
                  <a:schemeClr val="accent1">
                    <a:lumMod val="60000"/>
                    <a:lumOff val="40000"/>
                    <a:alpha val="0"/>
                  </a:schemeClr>
                </a:gs>
                <a:gs pos="36000">
                  <a:schemeClr val="accent1">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a:extLst>
                <a:ext uri="{FF2B5EF4-FFF2-40B4-BE49-F238E27FC236}">
                  <a16:creationId xmlns:a16="http://schemas.microsoft.com/office/drawing/2014/main" id="{025EA950-BF18-4722-B2FD-04D357983F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5">
              <a:extLst>
                <a:ext uri="{FF2B5EF4-FFF2-40B4-BE49-F238E27FC236}">
                  <a16:creationId xmlns:a16="http://schemas.microsoft.com/office/drawing/2014/main" id="{7E71AB5E-77FB-4315-8B22-845D24C70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a:extLst>
                <a:ext uri="{FF2B5EF4-FFF2-40B4-BE49-F238E27FC236}">
                  <a16:creationId xmlns:a16="http://schemas.microsoft.com/office/drawing/2014/main" id="{27ED4165-1756-4A80-90B1-FFF8AD7F2B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5239"/>
              <a:ext cx="990600" cy="990600"/>
            </a:xfrm>
            <a:prstGeom prst="ellipse">
              <a:avLst/>
            </a:prstGeom>
            <a:gradFill flip="none" rotWithShape="1">
              <a:gsLst>
                <a:gs pos="0">
                  <a:schemeClr val="accent1">
                    <a:lumMod val="60000"/>
                    <a:lumOff val="40000"/>
                    <a:alpha val="10000"/>
                  </a:schemeClr>
                </a:gs>
                <a:gs pos="66000">
                  <a:schemeClr val="accent1">
                    <a:lumMod val="60000"/>
                    <a:lumOff val="40000"/>
                    <a:alpha val="0"/>
                  </a:schemeClr>
                </a:gs>
                <a:gs pos="31000">
                  <a:schemeClr val="accent1">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a:extLst>
                <a:ext uri="{FF2B5EF4-FFF2-40B4-BE49-F238E27FC236}">
                  <a16:creationId xmlns:a16="http://schemas.microsoft.com/office/drawing/2014/main" id="{0C1FF9ED-0EB6-4CEF-83F7-B579129778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6" name="Rectangle 19">
            <a:extLst>
              <a:ext uri="{FF2B5EF4-FFF2-40B4-BE49-F238E27FC236}">
                <a16:creationId xmlns:a16="http://schemas.microsoft.com/office/drawing/2014/main" id="{3F4860A4-6A75-4E92-905D-FA03EEDB86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372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ítulo 1">
            <a:extLst>
              <a:ext uri="{FF2B5EF4-FFF2-40B4-BE49-F238E27FC236}">
                <a16:creationId xmlns:a16="http://schemas.microsoft.com/office/drawing/2014/main" id="{AC75A597-EA05-466F-B58E-06474F6BDE06}"/>
              </a:ext>
            </a:extLst>
          </p:cNvPr>
          <p:cNvSpPr>
            <a:spLocks noGrp="1"/>
          </p:cNvSpPr>
          <p:nvPr>
            <p:ph type="title"/>
          </p:nvPr>
        </p:nvSpPr>
        <p:spPr>
          <a:xfrm>
            <a:off x="8382055" y="1241266"/>
            <a:ext cx="3161016" cy="3153753"/>
          </a:xfrm>
        </p:spPr>
        <p:txBody>
          <a:bodyPr vert="horz" lIns="91440" tIns="45720" rIns="91440" bIns="45720" rtlCol="0" anchor="b">
            <a:normAutofit/>
          </a:bodyPr>
          <a:lstStyle/>
          <a:p>
            <a:endParaRPr lang="en-US" sz="5400" b="0" i="0" kern="1200" dirty="0">
              <a:solidFill>
                <a:schemeClr val="bg2"/>
              </a:solidFill>
              <a:latin typeface="+mj-lt"/>
              <a:ea typeface="+mj-ea"/>
              <a:cs typeface="+mj-cs"/>
            </a:endParaRPr>
          </a:p>
        </p:txBody>
      </p:sp>
      <p:grpSp>
        <p:nvGrpSpPr>
          <p:cNvPr id="27" name="Group 21">
            <a:extLst>
              <a:ext uri="{FF2B5EF4-FFF2-40B4-BE49-F238E27FC236}">
                <a16:creationId xmlns:a16="http://schemas.microsoft.com/office/drawing/2014/main" id="{1BCDA284-4169-467B-80C1-BBDF26B202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3332" y="396837"/>
            <a:ext cx="7906665" cy="6058999"/>
            <a:chOff x="423332" y="396837"/>
            <a:chExt cx="7906665" cy="6058999"/>
          </a:xfrm>
        </p:grpSpPr>
        <p:sp>
          <p:nvSpPr>
            <p:cNvPr id="23" name="Rectangle 22">
              <a:extLst>
                <a:ext uri="{FF2B5EF4-FFF2-40B4-BE49-F238E27FC236}">
                  <a16:creationId xmlns:a16="http://schemas.microsoft.com/office/drawing/2014/main" id="{CD5268F1-2FCC-42C8-B308-9F87447966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flipH="1">
              <a:off x="423332" y="402165"/>
              <a:ext cx="678513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5">
              <a:extLst>
                <a:ext uri="{FF2B5EF4-FFF2-40B4-BE49-F238E27FC236}">
                  <a16:creationId xmlns:a16="http://schemas.microsoft.com/office/drawing/2014/main" id="{71C38273-377C-4D45-98FA-F4BAFBCA8B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400000" flipH="1">
              <a:off x="4616676" y="2801722"/>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5" name="Freeform 5">
              <a:extLst>
                <a:ext uri="{FF2B5EF4-FFF2-40B4-BE49-F238E27FC236}">
                  <a16:creationId xmlns:a16="http://schemas.microsoft.com/office/drawing/2014/main" id="{A4617A93-13E2-4F76-AB78-7A02103918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5677511" flipH="1">
              <a:off x="6459831" y="1826079"/>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grpSp>
      <p:pic>
        <p:nvPicPr>
          <p:cNvPr id="5" name="Marcador de contenido 4" descr="Texto, Pizarra&#10;&#10;Descripción generada automáticamente">
            <a:extLst>
              <a:ext uri="{FF2B5EF4-FFF2-40B4-BE49-F238E27FC236}">
                <a16:creationId xmlns:a16="http://schemas.microsoft.com/office/drawing/2014/main" id="{B2454921-95D2-46C3-A5A9-8D733B43A655}"/>
              </a:ext>
            </a:extLst>
          </p:cNvPr>
          <p:cNvPicPr>
            <a:picLocks noGrp="1" noChangeAspect="1"/>
          </p:cNvPicPr>
          <p:nvPr>
            <p:ph idx="1"/>
          </p:nvPr>
        </p:nvPicPr>
        <p:blipFill>
          <a:blip r:embed="rId3"/>
          <a:stretch>
            <a:fillRect/>
          </a:stretch>
        </p:blipFill>
        <p:spPr>
          <a:xfrm>
            <a:off x="1109763" y="1189995"/>
            <a:ext cx="6443180" cy="4478010"/>
          </a:xfrm>
          <a:prstGeom prst="rect">
            <a:avLst/>
          </a:prstGeom>
        </p:spPr>
      </p:pic>
    </p:spTree>
    <p:extLst>
      <p:ext uri="{BB962C8B-B14F-4D97-AF65-F5344CB8AC3E}">
        <p14:creationId xmlns:p14="http://schemas.microsoft.com/office/powerpoint/2010/main" val="2831229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B7BC3B-697D-4F8B-A312-4E7AAF2A612D}"/>
              </a:ext>
            </a:extLst>
          </p:cNvPr>
          <p:cNvSpPr>
            <a:spLocks noGrp="1"/>
          </p:cNvSpPr>
          <p:nvPr>
            <p:ph type="title"/>
          </p:nvPr>
        </p:nvSpPr>
        <p:spPr>
          <a:xfrm>
            <a:off x="1154954" y="947920"/>
            <a:ext cx="8761413" cy="728480"/>
          </a:xfrm>
        </p:spPr>
        <p:txBody>
          <a:bodyPr>
            <a:normAutofit/>
          </a:bodyPr>
          <a:lstStyle/>
          <a:p>
            <a:endParaRPr lang="es-CL"/>
          </a:p>
        </p:txBody>
      </p:sp>
      <p:sp>
        <p:nvSpPr>
          <p:cNvPr id="3" name="Marcador de contenido 2">
            <a:extLst>
              <a:ext uri="{FF2B5EF4-FFF2-40B4-BE49-F238E27FC236}">
                <a16:creationId xmlns:a16="http://schemas.microsoft.com/office/drawing/2014/main" id="{3E3E125C-13A9-4A75-ACBD-1C9C963997A6}"/>
              </a:ext>
            </a:extLst>
          </p:cNvPr>
          <p:cNvSpPr>
            <a:spLocks noGrp="1"/>
          </p:cNvSpPr>
          <p:nvPr>
            <p:ph idx="1"/>
          </p:nvPr>
        </p:nvSpPr>
        <p:spPr>
          <a:xfrm>
            <a:off x="1154954" y="2603500"/>
            <a:ext cx="6397313" cy="3416300"/>
          </a:xfrm>
        </p:spPr>
        <p:txBody>
          <a:bodyPr anchor="ctr">
            <a:normAutofit/>
          </a:bodyPr>
          <a:lstStyle/>
          <a:p>
            <a:r>
              <a:rPr lang="es-CL" sz="1700"/>
              <a:t>Los Cinco clásicos (</a:t>
            </a:r>
            <a:r>
              <a:rPr lang="es-CL" sz="1700" i="1" err="1"/>
              <a:t>wujing</a:t>
            </a:r>
            <a:r>
              <a:rPr lang="es-CL" sz="1700"/>
              <a:t>) son un corpus compuesto por cinco antiguos libros chinos, anteriores a la dinastía Qin, relacionados con parte del canon confucionista tradicional.</a:t>
            </a:r>
          </a:p>
          <a:p>
            <a:r>
              <a:rPr lang="es-CL" sz="1700"/>
              <a:t>Son una serie de doctrinas recopiladas en forma de libros que Confucio enseñaba a sus discípulos.</a:t>
            </a:r>
          </a:p>
          <a:p>
            <a:r>
              <a:rPr lang="es-CL" sz="1700"/>
              <a:t>Eran textos que toda persona cultivada debía conocer.</a:t>
            </a:r>
          </a:p>
          <a:p>
            <a:r>
              <a:rPr lang="es-CL" sz="1700"/>
              <a:t>Durante la dinastía Han occidental (206 a.C. – 220 d.C.), que adoptó el confucianismo como su ideología oficial, estos textos se convirtieron en una parte importante del </a:t>
            </a:r>
            <a:r>
              <a:rPr lang="es-CL" sz="1700" err="1"/>
              <a:t>curriculum</a:t>
            </a:r>
            <a:r>
              <a:rPr lang="es-CL" sz="1700"/>
              <a:t> del estado.</a:t>
            </a:r>
          </a:p>
        </p:txBody>
      </p:sp>
      <p:pic>
        <p:nvPicPr>
          <p:cNvPr id="5" name="Imagen 4" descr="Imagen que contiene Diagrama&#10;&#10;Descripción generada automáticamente">
            <a:extLst>
              <a:ext uri="{FF2B5EF4-FFF2-40B4-BE49-F238E27FC236}">
                <a16:creationId xmlns:a16="http://schemas.microsoft.com/office/drawing/2014/main" id="{7F1E84B8-FF71-4826-8A79-F3D044E33BB6}"/>
              </a:ext>
            </a:extLst>
          </p:cNvPr>
          <p:cNvPicPr>
            <a:picLocks noChangeAspect="1"/>
          </p:cNvPicPr>
          <p:nvPr/>
        </p:nvPicPr>
        <p:blipFill>
          <a:blip r:embed="rId2"/>
          <a:stretch>
            <a:fillRect/>
          </a:stretch>
        </p:blipFill>
        <p:spPr>
          <a:xfrm>
            <a:off x="8475586" y="2775951"/>
            <a:ext cx="2170017" cy="3067163"/>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18918119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8B080-813C-42AE-AFAA-3C0CE54BF23F}"/>
              </a:ext>
            </a:extLst>
          </p:cNvPr>
          <p:cNvSpPr>
            <a:spLocks noGrp="1"/>
          </p:cNvSpPr>
          <p:nvPr>
            <p:ph type="title"/>
          </p:nvPr>
        </p:nvSpPr>
        <p:spPr/>
        <p:txBody>
          <a:bodyPr/>
          <a:lstStyle/>
          <a:p>
            <a:endParaRPr lang="es-CL"/>
          </a:p>
        </p:txBody>
      </p:sp>
      <p:pic>
        <p:nvPicPr>
          <p:cNvPr id="5" name="Marcador de contenido 4" descr="Un dibujo de una persona&#10;&#10;Descripción generada automáticamente con confianza baja">
            <a:extLst>
              <a:ext uri="{FF2B5EF4-FFF2-40B4-BE49-F238E27FC236}">
                <a16:creationId xmlns:a16="http://schemas.microsoft.com/office/drawing/2014/main" id="{5DEF82BA-D9E6-4C4B-8E47-CFAA72CD9855}"/>
              </a:ext>
            </a:extLst>
          </p:cNvPr>
          <p:cNvPicPr>
            <a:picLocks noGrp="1" noChangeAspect="1"/>
          </p:cNvPicPr>
          <p:nvPr>
            <p:ph idx="1"/>
          </p:nvPr>
        </p:nvPicPr>
        <p:blipFill>
          <a:blip r:embed="rId2"/>
          <a:stretch>
            <a:fillRect/>
          </a:stretch>
        </p:blipFill>
        <p:spPr>
          <a:xfrm>
            <a:off x="3192810" y="2603500"/>
            <a:ext cx="5543227" cy="4040228"/>
          </a:xfrm>
        </p:spPr>
      </p:pic>
    </p:spTree>
    <p:extLst>
      <p:ext uri="{BB962C8B-B14F-4D97-AF65-F5344CB8AC3E}">
        <p14:creationId xmlns:p14="http://schemas.microsoft.com/office/powerpoint/2010/main" val="2577649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4E7DB7BD-DE1A-4B9B-ABED-713D20FC74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1" name="Rectangle 10">
              <a:extLst>
                <a:ext uri="{FF2B5EF4-FFF2-40B4-BE49-F238E27FC236}">
                  <a16:creationId xmlns:a16="http://schemas.microsoft.com/office/drawing/2014/main" id="{38C1ABCC-0C17-410C-8FFB-A1FAF7F3E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Oval 11">
              <a:extLst>
                <a:ext uri="{FF2B5EF4-FFF2-40B4-BE49-F238E27FC236}">
                  <a16:creationId xmlns:a16="http://schemas.microsoft.com/office/drawing/2014/main" id="{18BB1984-8C70-427F-8C07-42BB70B5B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15FBFFB4-8FE2-490E-B149-843645F9B9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a:extLst>
                <a:ext uri="{FF2B5EF4-FFF2-40B4-BE49-F238E27FC236}">
                  <a16:creationId xmlns:a16="http://schemas.microsoft.com/office/drawing/2014/main" id="{8FF157A5-E00A-463E-B8C1-540B28B0B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1">
                    <a:lumMod val="60000"/>
                    <a:lumOff val="40000"/>
                    <a:alpha val="11000"/>
                  </a:schemeClr>
                </a:gs>
                <a:gs pos="75000">
                  <a:schemeClr val="accent1">
                    <a:lumMod val="60000"/>
                    <a:lumOff val="40000"/>
                    <a:alpha val="0"/>
                  </a:schemeClr>
                </a:gs>
                <a:gs pos="36000">
                  <a:schemeClr val="accent1">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C7912D45-865E-499D-82DD-0C5B0BB7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5">
              <a:extLst>
                <a:ext uri="{FF2B5EF4-FFF2-40B4-BE49-F238E27FC236}">
                  <a16:creationId xmlns:a16="http://schemas.microsoft.com/office/drawing/2014/main" id="{99468C92-45E9-4ADF-BAEE-21642A4C6C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456397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7" name="Freeform 5">
              <a:extLst>
                <a:ext uri="{FF2B5EF4-FFF2-40B4-BE49-F238E27FC236}">
                  <a16:creationId xmlns:a16="http://schemas.microsoft.com/office/drawing/2014/main" id="{29392CE4-0B4D-4F6A-8BDE-437332989E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5475080"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8" name="Freeform 5">
              <a:extLst>
                <a:ext uri="{FF2B5EF4-FFF2-40B4-BE49-F238E27FC236}">
                  <a16:creationId xmlns:a16="http://schemas.microsoft.com/office/drawing/2014/main" id="{F684B706-D543-43E5-9863-D1FC6B4F858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ítulo 1">
            <a:extLst>
              <a:ext uri="{FF2B5EF4-FFF2-40B4-BE49-F238E27FC236}">
                <a16:creationId xmlns:a16="http://schemas.microsoft.com/office/drawing/2014/main" id="{435294DE-AA7B-4087-AB0B-CB7155FCA4A7}"/>
              </a:ext>
            </a:extLst>
          </p:cNvPr>
          <p:cNvSpPr>
            <a:spLocks noGrp="1"/>
          </p:cNvSpPr>
          <p:nvPr>
            <p:ph type="title"/>
          </p:nvPr>
        </p:nvSpPr>
        <p:spPr>
          <a:xfrm>
            <a:off x="639098" y="629265"/>
            <a:ext cx="6209299" cy="1622322"/>
          </a:xfrm>
        </p:spPr>
        <p:txBody>
          <a:bodyPr>
            <a:normAutofit/>
          </a:bodyPr>
          <a:lstStyle/>
          <a:p>
            <a:endParaRPr lang="es-CL"/>
          </a:p>
        </p:txBody>
      </p:sp>
      <p:sp>
        <p:nvSpPr>
          <p:cNvPr id="3" name="Marcador de contenido 2">
            <a:extLst>
              <a:ext uri="{FF2B5EF4-FFF2-40B4-BE49-F238E27FC236}">
                <a16:creationId xmlns:a16="http://schemas.microsoft.com/office/drawing/2014/main" id="{B702E01A-CE1A-4F02-A97F-2BCE63AA5888}"/>
              </a:ext>
            </a:extLst>
          </p:cNvPr>
          <p:cNvSpPr>
            <a:spLocks noGrp="1"/>
          </p:cNvSpPr>
          <p:nvPr>
            <p:ph idx="1"/>
          </p:nvPr>
        </p:nvSpPr>
        <p:spPr>
          <a:xfrm>
            <a:off x="639098" y="2418735"/>
            <a:ext cx="6209299" cy="3811740"/>
          </a:xfrm>
        </p:spPr>
        <p:txBody>
          <a:bodyPr anchor="ctr">
            <a:normAutofit/>
          </a:bodyPr>
          <a:lstStyle/>
          <a:p>
            <a:r>
              <a:rPr lang="es-CL">
                <a:solidFill>
                  <a:schemeClr val="bg1"/>
                </a:solidFill>
              </a:rPr>
              <a:t>Durante más de 2.000 años estos libros se utilizaron como autoridad sobre la sociedad, el gobierno, la literatura y la religión en China. (entre 136 a. C. hasta principio del siglo XX, junto con la introducción de los exámenes imperiales).</a:t>
            </a:r>
          </a:p>
          <a:p>
            <a:r>
              <a:rPr lang="es-CL">
                <a:solidFill>
                  <a:schemeClr val="bg1"/>
                </a:solidFill>
              </a:rPr>
              <a:t>El dominio de los textos era requerido para que cualquier hombre de letras accediese a un puesto de trabajo en la vasta burocracia gubernamental.</a:t>
            </a:r>
          </a:p>
          <a:p>
            <a:r>
              <a:rPr lang="es-CL">
                <a:solidFill>
                  <a:schemeClr val="bg1"/>
                </a:solidFill>
              </a:rPr>
              <a:t>Después del año 1959 solo algunos textos escogidos fueron aleccionados en escuelas públicas. </a:t>
            </a:r>
          </a:p>
        </p:txBody>
      </p:sp>
      <p:pic>
        <p:nvPicPr>
          <p:cNvPr id="5" name="Imagen 4" descr="Dibujo de ingeniería, Calendario&#10;&#10;Descripción generada automáticamente con confianza media">
            <a:extLst>
              <a:ext uri="{FF2B5EF4-FFF2-40B4-BE49-F238E27FC236}">
                <a16:creationId xmlns:a16="http://schemas.microsoft.com/office/drawing/2014/main" id="{BC4CD6BC-887A-4052-90FA-DAA980F5C42E}"/>
              </a:ext>
            </a:extLst>
          </p:cNvPr>
          <p:cNvPicPr>
            <a:picLocks noChangeAspect="1"/>
          </p:cNvPicPr>
          <p:nvPr/>
        </p:nvPicPr>
        <p:blipFill>
          <a:blip r:embed="rId3"/>
          <a:stretch>
            <a:fillRect/>
          </a:stretch>
        </p:blipFill>
        <p:spPr>
          <a:xfrm>
            <a:off x="7541342" y="1436690"/>
            <a:ext cx="4002201" cy="4002201"/>
          </a:xfrm>
          <a:prstGeom prst="rect">
            <a:avLst/>
          </a:prstGeom>
        </p:spPr>
      </p:pic>
      <p:sp>
        <p:nvSpPr>
          <p:cNvPr id="23" name="Rectangle 19">
            <a:extLst>
              <a:ext uri="{FF2B5EF4-FFF2-40B4-BE49-F238E27FC236}">
                <a16:creationId xmlns:a16="http://schemas.microsoft.com/office/drawing/2014/main" id="{C2389038-1ADC-4D42-8C96-7433ADCAE1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77516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94B2E8-8A5F-4423-A700-9C3919483906}"/>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685E579-828B-4D9F-A24E-F3DCDB42C1D0}"/>
              </a:ext>
            </a:extLst>
          </p:cNvPr>
          <p:cNvSpPr>
            <a:spLocks noGrp="1"/>
          </p:cNvSpPr>
          <p:nvPr>
            <p:ph idx="1"/>
          </p:nvPr>
        </p:nvSpPr>
        <p:spPr/>
        <p:txBody>
          <a:bodyPr/>
          <a:lstStyle/>
          <a:p>
            <a:r>
              <a:rPr lang="es-CL" dirty="0"/>
              <a:t>Los textos incluyen </a:t>
            </a:r>
            <a:r>
              <a:rPr lang="es-CL" i="1" dirty="0" err="1"/>
              <a:t>shi</a:t>
            </a:r>
            <a:r>
              <a:rPr lang="es-CL" dirty="0"/>
              <a:t> (</a:t>
            </a:r>
            <a:r>
              <a:rPr lang="ja-JP" altLang="es-CL" dirty="0"/>
              <a:t>詩</a:t>
            </a:r>
            <a:r>
              <a:rPr lang="es-CL" altLang="ja-JP" dirty="0"/>
              <a:t> – obras históricas), </a:t>
            </a:r>
            <a:r>
              <a:rPr lang="es-CL" altLang="ja-JP" i="1" dirty="0" err="1"/>
              <a:t>zi</a:t>
            </a:r>
            <a:r>
              <a:rPr lang="es-CL" altLang="ja-JP" i="1" dirty="0"/>
              <a:t> </a:t>
            </a:r>
            <a:r>
              <a:rPr lang="es-CL" altLang="ja-JP" dirty="0"/>
              <a:t>(</a:t>
            </a:r>
            <a:r>
              <a:rPr lang="ja-JP" altLang="es-CL" dirty="0"/>
              <a:t>子</a:t>
            </a:r>
            <a:r>
              <a:rPr lang="es-CL" altLang="ja-JP" dirty="0"/>
              <a:t> – obras filosóficas correspondiente a trabajos de escuelas de pensamientos, obras de agricultura, medicina, matemática, astronomía, adivinación, critica del arte) y </a:t>
            </a:r>
            <a:r>
              <a:rPr lang="es-CL" altLang="ja-JP" i="1" dirty="0"/>
              <a:t>ji</a:t>
            </a:r>
            <a:r>
              <a:rPr lang="es-CL" altLang="ja-JP" dirty="0"/>
              <a:t> (</a:t>
            </a:r>
            <a:r>
              <a:rPr lang="ja-JP" altLang="es-CL" dirty="0"/>
              <a:t>集 </a:t>
            </a:r>
            <a:r>
              <a:rPr lang="es-CL" altLang="ja-JP" dirty="0"/>
              <a:t>– obras literarias).</a:t>
            </a:r>
          </a:p>
          <a:p>
            <a:r>
              <a:rPr lang="es-CL" dirty="0"/>
              <a:t>Estos textos naturalmente se dividen en dos periodos, antes y después de “Incendio Qin”, cuanto muchos de los textos originales, especialmente aquellos del confucianismo, fueron quemados como parte de una purga política. </a:t>
            </a:r>
          </a:p>
        </p:txBody>
      </p:sp>
      <p:pic>
        <p:nvPicPr>
          <p:cNvPr id="5" name="Imagen 4" descr="Dibujo animado de un animal&#10;&#10;Descripción generada automáticamente con confianza media">
            <a:extLst>
              <a:ext uri="{FF2B5EF4-FFF2-40B4-BE49-F238E27FC236}">
                <a16:creationId xmlns:a16="http://schemas.microsoft.com/office/drawing/2014/main" id="{F3CF7511-957E-4184-9350-59A704AE878C}"/>
              </a:ext>
            </a:extLst>
          </p:cNvPr>
          <p:cNvPicPr>
            <a:picLocks noChangeAspect="1"/>
          </p:cNvPicPr>
          <p:nvPr/>
        </p:nvPicPr>
        <p:blipFill>
          <a:blip r:embed="rId2"/>
          <a:stretch>
            <a:fillRect/>
          </a:stretch>
        </p:blipFill>
        <p:spPr>
          <a:xfrm>
            <a:off x="4421235" y="4740812"/>
            <a:ext cx="2228850" cy="2057400"/>
          </a:xfrm>
          <a:prstGeom prst="rect">
            <a:avLst/>
          </a:prstGeom>
        </p:spPr>
      </p:pic>
    </p:spTree>
    <p:extLst>
      <p:ext uri="{BB962C8B-B14F-4D97-AF65-F5344CB8AC3E}">
        <p14:creationId xmlns:p14="http://schemas.microsoft.com/office/powerpoint/2010/main" val="16730789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A844043-2B05-4A69-98C6-CF0F269466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2">
              <a:duotone>
                <a:schemeClr val="dk2">
                  <a:shade val="42000"/>
                  <a:hueMod val="42000"/>
                  <a:satMod val="124000"/>
                  <a:lumMod val="62000"/>
                </a:schemeClr>
                <a:schemeClr val="dk2">
                  <a:tint val="96000"/>
                  <a:satMod val="130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dirty="0"/>
          </a:p>
        </p:txBody>
      </p:sp>
      <p:sp>
        <p:nvSpPr>
          <p:cNvPr id="11" name="Oval 10">
            <a:extLst>
              <a:ext uri="{FF2B5EF4-FFF2-40B4-BE49-F238E27FC236}">
                <a16:creationId xmlns:a16="http://schemas.microsoft.com/office/drawing/2014/main" id="{6C2AD7F1-D41F-4DC2-8C0D-28429DF703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a:extLst>
              <a:ext uri="{FF2B5EF4-FFF2-40B4-BE49-F238E27FC236}">
                <a16:creationId xmlns:a16="http://schemas.microsoft.com/office/drawing/2014/main" id="{5D1E228D-CA9E-41E4-87C8-21C841EAD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Freeform 5">
            <a:extLst>
              <a:ext uri="{FF2B5EF4-FFF2-40B4-BE49-F238E27FC236}">
                <a16:creationId xmlns:a16="http://schemas.microsoft.com/office/drawing/2014/main" id="{45F3D31F-26BB-46A1-A3D3-A758FF02AF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Rectangle 16">
            <a:extLst>
              <a:ext uri="{FF2B5EF4-FFF2-40B4-BE49-F238E27FC236}">
                <a16:creationId xmlns:a16="http://schemas.microsoft.com/office/drawing/2014/main" id="{45B15905-1588-4FAB-9558-04F1B21869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9" name="Freeform 5">
            <a:extLst>
              <a:ext uri="{FF2B5EF4-FFF2-40B4-BE49-F238E27FC236}">
                <a16:creationId xmlns:a16="http://schemas.microsoft.com/office/drawing/2014/main" id="{C72FA550-997B-4EFC-9E96-6937BDAE2C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21" name="Freeform 5">
            <a:extLst>
              <a:ext uri="{FF2B5EF4-FFF2-40B4-BE49-F238E27FC236}">
                <a16:creationId xmlns:a16="http://schemas.microsoft.com/office/drawing/2014/main" id="{A41FDE27-F763-46C3-B111-19C1535BF4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sp>
        <p:nvSpPr>
          <p:cNvPr id="2" name="Título 1">
            <a:extLst>
              <a:ext uri="{FF2B5EF4-FFF2-40B4-BE49-F238E27FC236}">
                <a16:creationId xmlns:a16="http://schemas.microsoft.com/office/drawing/2014/main" id="{7E34017F-456B-4958-BC3D-E7F533371141}"/>
              </a:ext>
            </a:extLst>
          </p:cNvPr>
          <p:cNvSpPr>
            <a:spLocks noGrp="1"/>
          </p:cNvSpPr>
          <p:nvPr>
            <p:ph type="title"/>
          </p:nvPr>
        </p:nvSpPr>
        <p:spPr>
          <a:xfrm>
            <a:off x="1154955" y="973667"/>
            <a:ext cx="2942210" cy="4833745"/>
          </a:xfrm>
        </p:spPr>
        <p:txBody>
          <a:bodyPr>
            <a:normAutofit/>
          </a:bodyPr>
          <a:lstStyle/>
          <a:p>
            <a:r>
              <a:rPr lang="es-CL" dirty="0">
                <a:solidFill>
                  <a:srgbClr val="EBEBEB"/>
                </a:solidFill>
              </a:rPr>
              <a:t>Los cinco clásicos</a:t>
            </a:r>
          </a:p>
        </p:txBody>
      </p:sp>
      <p:sp>
        <p:nvSpPr>
          <p:cNvPr id="23" name="Rectangle 22">
            <a:extLst>
              <a:ext uri="{FF2B5EF4-FFF2-40B4-BE49-F238E27FC236}">
                <a16:creationId xmlns:a16="http://schemas.microsoft.com/office/drawing/2014/main" id="{F417D79A-45EF-4C57-ABEB-04910F333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graphicFrame>
        <p:nvGraphicFramePr>
          <p:cNvPr id="5" name="Marcador de contenido 2">
            <a:extLst>
              <a:ext uri="{FF2B5EF4-FFF2-40B4-BE49-F238E27FC236}">
                <a16:creationId xmlns:a16="http://schemas.microsoft.com/office/drawing/2014/main" id="{8C0E39FF-09AE-4100-B371-72CF3EF17966}"/>
              </a:ext>
            </a:extLst>
          </p:cNvPr>
          <p:cNvGraphicFramePr>
            <a:graphicFrameLocks noGrp="1"/>
          </p:cNvGraphicFramePr>
          <p:nvPr>
            <p:ph idx="1"/>
            <p:extLst>
              <p:ext uri="{D42A27DB-BD31-4B8C-83A1-F6EECF244321}">
                <p14:modId xmlns:p14="http://schemas.microsoft.com/office/powerpoint/2010/main" val="4242232091"/>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65319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a de reuniones Ion">
  <a:themeElements>
    <a:clrScheme name="Sala de reuniones 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Sala de reuniones 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a de reuniones 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F1C4790-FE3C-4020-8CA7-00621DA7BBBC}"/>
    </a:ext>
  </a:extLst>
</a:theme>
</file>

<file path=docProps/app.xml><?xml version="1.0" encoding="utf-8"?>
<Properties xmlns="http://schemas.openxmlformats.org/officeDocument/2006/extended-properties" xmlns:vt="http://schemas.openxmlformats.org/officeDocument/2006/docPropsVTypes">
  <Template>Ion Boardroom</Template>
  <TotalTime>1741</TotalTime>
  <Words>2364</Words>
  <Application>Microsoft Office PowerPoint</Application>
  <PresentationFormat>Panorámica</PresentationFormat>
  <Paragraphs>96</Paragraphs>
  <Slides>31</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31</vt:i4>
      </vt:variant>
    </vt:vector>
  </HeadingPairs>
  <TitlesOfParts>
    <vt:vector size="38" baseType="lpstr">
      <vt:lpstr>メイリオ</vt:lpstr>
      <vt:lpstr>Arial</vt:lpstr>
      <vt:lpstr>Calibri</vt:lpstr>
      <vt:lpstr>Century Gothic</vt:lpstr>
      <vt:lpstr>Times New Roman</vt:lpstr>
      <vt:lpstr>Wingdings 3</vt:lpstr>
      <vt:lpstr>Sala de reuniones Ion</vt:lpstr>
      <vt:lpstr>Los 5 clásicos 五经 (wujing)</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Los cinco clásicos</vt:lpstr>
      <vt:lpstr>Presentación de PowerPoint</vt:lpstr>
      <vt:lpstr>La herencia de la antigüedad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libro de los cambios (yijing 易经)</vt:lpstr>
      <vt:lpstr>Una página de un libro imprenta del yijing de la dinastía Song (960-1279)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Los 5 clásicos</dc:title>
  <dc:creator>BOZZOLO LUECKEL PAOLO E</dc:creator>
  <cp:lastModifiedBy>Waleska Moyano</cp:lastModifiedBy>
  <cp:revision>58</cp:revision>
  <dcterms:created xsi:type="dcterms:W3CDTF">2021-04-29T00:18:19Z</dcterms:created>
  <dcterms:modified xsi:type="dcterms:W3CDTF">2021-06-09T19:06:01Z</dcterms:modified>
</cp:coreProperties>
</file>