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0000"/>
    <a:srgbClr val="000066"/>
    <a:srgbClr val="000099"/>
    <a:srgbClr val="010C1D"/>
    <a:srgbClr val="00001E"/>
    <a:srgbClr val="000022"/>
    <a:srgbClr val="00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17" autoAdjust="0"/>
    <p:restoredTop sz="94700" autoAdjust="0"/>
  </p:normalViewPr>
  <p:slideViewPr>
    <p:cSldViewPr>
      <p:cViewPr varScale="1">
        <p:scale>
          <a:sx n="73" d="100"/>
          <a:sy n="73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464AB-7B13-48E8-807B-F4F56AD969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5993-2A34-49E9-91B5-BC0C080225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1BAE8-D554-43ED-AB26-CD20FF99E1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9AE68-25CC-4A32-BA5C-B28A371829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3F7B7-447A-4DCE-922A-5854DDA442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010F-FBD6-4408-9457-827C0A6722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9A1CB-4C29-46B6-BF59-C5767C10CC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04EDC-A2BD-40B7-8FD6-E10ED688D0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A1CE4-E9DE-4EBB-8A0F-049FF94E1D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BD01-F6CE-41EB-87B6-C2E63B17A8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B95F-3A06-4F90-9E21-CD40240ADE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555C041-4501-439B-862C-90B5708CA1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arc.org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acct.cl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cct.c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hyperlink" Target="http://www.piarc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1" descr="fondo"/>
          <p:cNvPicPr>
            <a:picLocks noChangeAspect="1" noChangeArrowheads="1"/>
          </p:cNvPicPr>
          <p:nvPr/>
        </p:nvPicPr>
        <p:blipFill>
          <a:blip r:embed="rId2"/>
          <a:srcRect b="43701"/>
          <a:stretch>
            <a:fillRect/>
          </a:stretch>
        </p:blipFill>
        <p:spPr bwMode="auto">
          <a:xfrm>
            <a:off x="0" y="549275"/>
            <a:ext cx="91440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4" name="Group 15"/>
          <p:cNvGrpSpPr>
            <a:grpSpLocks/>
          </p:cNvGrpSpPr>
          <p:nvPr/>
        </p:nvGrpSpPr>
        <p:grpSpPr bwMode="auto">
          <a:xfrm>
            <a:off x="0" y="1071561"/>
            <a:ext cx="1476375" cy="2214563"/>
            <a:chOff x="0" y="357"/>
            <a:chExt cx="930" cy="1395"/>
          </a:xfrm>
        </p:grpSpPr>
        <p:pic>
          <p:nvPicPr>
            <p:cNvPr id="13319" name="Picture 10" descr="AIPCR-logo-HR-10x10cm-RVB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" y="1052"/>
              <a:ext cx="907" cy="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0" name="Picture 8" descr="ACCT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" y="564"/>
              <a:ext cx="9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0" y="357"/>
              <a:ext cx="93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altLang="es-CL" sz="800" b="1" i="1">
                  <a:solidFill>
                    <a:schemeClr val="accent2"/>
                  </a:solidFill>
                </a:rPr>
                <a:t>Con el apoyo de</a:t>
              </a:r>
              <a:r>
                <a:rPr lang="es-ES" altLang="es-CL" sz="800" b="1" i="1">
                  <a:solidFill>
                    <a:srgbClr val="CC0000"/>
                  </a:solidFill>
                </a:rPr>
                <a:t> </a:t>
              </a:r>
            </a:p>
            <a:p>
              <a:r>
                <a:rPr lang="es-ES" altLang="es-CL" sz="800" b="1" i="1">
                  <a:solidFill>
                    <a:srgbClr val="CC0000"/>
                  </a:solidFill>
                </a:rPr>
                <a:t>With the support of</a:t>
              </a:r>
            </a:p>
          </p:txBody>
        </p:sp>
      </p:grp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268538" y="6381750"/>
            <a:ext cx="51133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CL" altLang="es-CL" sz="900" b="1" dirty="0" smtClean="0">
                <a:solidFill>
                  <a:srgbClr val="000066"/>
                </a:solidFill>
              </a:rPr>
              <a:t>Octubre </a:t>
            </a:r>
            <a:r>
              <a:rPr lang="es-CL" altLang="es-CL" sz="900" b="1" dirty="0">
                <a:solidFill>
                  <a:srgbClr val="000066"/>
                </a:solidFill>
              </a:rPr>
              <a:t>/ </a:t>
            </a:r>
            <a:r>
              <a:rPr lang="es-CL" altLang="es-CL" sz="900" b="1" dirty="0" err="1" smtClean="0">
                <a:solidFill>
                  <a:srgbClr val="CC0000"/>
                </a:solidFill>
              </a:rPr>
              <a:t>October</a:t>
            </a:r>
            <a:r>
              <a:rPr lang="es-CL" altLang="es-CL" sz="900" b="1" dirty="0" smtClean="0">
                <a:solidFill>
                  <a:srgbClr val="000066"/>
                </a:solidFill>
              </a:rPr>
              <a:t> </a:t>
            </a:r>
            <a:r>
              <a:rPr lang="es-CL" altLang="es-CL" sz="900" b="1" dirty="0" smtClean="0">
                <a:solidFill>
                  <a:srgbClr val="000066"/>
                </a:solidFill>
              </a:rPr>
              <a:t>27</a:t>
            </a:r>
            <a:r>
              <a:rPr lang="es-CL" altLang="es-CL" sz="900" b="1" dirty="0" smtClean="0">
                <a:solidFill>
                  <a:srgbClr val="000066"/>
                </a:solidFill>
              </a:rPr>
              <a:t> </a:t>
            </a:r>
            <a:r>
              <a:rPr lang="es-CL" altLang="es-CL" sz="900" b="1" dirty="0">
                <a:solidFill>
                  <a:srgbClr val="000066"/>
                </a:solidFill>
              </a:rPr>
              <a:t>– </a:t>
            </a:r>
            <a:r>
              <a:rPr lang="es-CL" altLang="es-CL" sz="900" b="1" dirty="0" smtClean="0">
                <a:solidFill>
                  <a:srgbClr val="000066"/>
                </a:solidFill>
              </a:rPr>
              <a:t>29, 2021</a:t>
            </a:r>
            <a:endParaRPr lang="es-CL" altLang="es-CL" sz="900" b="1" dirty="0">
              <a:solidFill>
                <a:srgbClr val="000066"/>
              </a:solidFill>
            </a:endParaRPr>
          </a:p>
          <a:p>
            <a:pPr algn="ctr"/>
            <a:r>
              <a:rPr lang="es-CL" altLang="es-CL" sz="900" b="1" dirty="0" err="1">
                <a:solidFill>
                  <a:srgbClr val="000066"/>
                </a:solidFill>
              </a:rPr>
              <a:t>InterContinental</a:t>
            </a:r>
            <a:r>
              <a:rPr lang="es-CL" altLang="es-CL" sz="900" b="1" dirty="0">
                <a:solidFill>
                  <a:srgbClr val="000066"/>
                </a:solidFill>
              </a:rPr>
              <a:t> Santiago Hotel &amp; </a:t>
            </a:r>
            <a:r>
              <a:rPr lang="es-CL" altLang="es-CL" sz="900" b="1" dirty="0" err="1">
                <a:solidFill>
                  <a:srgbClr val="000066"/>
                </a:solidFill>
              </a:rPr>
              <a:t>Convention</a:t>
            </a:r>
            <a:r>
              <a:rPr lang="es-CL" altLang="es-CL" sz="900" b="1" dirty="0">
                <a:solidFill>
                  <a:srgbClr val="000066"/>
                </a:solidFill>
              </a:rPr>
              <a:t> Center</a:t>
            </a:r>
            <a:br>
              <a:rPr lang="es-CL" altLang="es-CL" sz="900" b="1" dirty="0">
                <a:solidFill>
                  <a:srgbClr val="000066"/>
                </a:solidFill>
              </a:rPr>
            </a:br>
            <a:r>
              <a:rPr lang="es-CL" altLang="es-CL" sz="900" b="1" dirty="0">
                <a:solidFill>
                  <a:srgbClr val="000066"/>
                </a:solidFill>
              </a:rPr>
              <a:t>Santiago - CHILE</a:t>
            </a:r>
            <a:endParaRPr lang="es-ES" altLang="es-CL" sz="900" b="1" dirty="0">
              <a:solidFill>
                <a:srgbClr val="000066"/>
              </a:solidFill>
            </a:endParaRPr>
          </a:p>
        </p:txBody>
      </p:sp>
      <p:sp>
        <p:nvSpPr>
          <p:cNvPr id="13316" name="Line 24"/>
          <p:cNvSpPr>
            <a:spLocks noChangeShapeType="1"/>
          </p:cNvSpPr>
          <p:nvPr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3068638"/>
            <a:ext cx="7416800" cy="2881312"/>
          </a:xfrm>
          <a:solidFill>
            <a:schemeClr val="bg1">
              <a:alpha val="70195"/>
            </a:schemeClr>
          </a:solidFill>
        </p:spPr>
        <p:txBody>
          <a:bodyPr/>
          <a:lstStyle/>
          <a:p>
            <a:endParaRPr lang="es-CL" sz="2400" b="1" smtClean="0">
              <a:solidFill>
                <a:srgbClr val="000066"/>
              </a:solidFill>
            </a:endParaRPr>
          </a:p>
        </p:txBody>
      </p: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0" y="4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CL" altLang="es-CL" sz="1000" b="1" dirty="0" smtClean="0">
                <a:solidFill>
                  <a:srgbClr val="000066"/>
                </a:solidFill>
              </a:rPr>
              <a:t>TERCER CONGRESO INTERNACIONAL </a:t>
            </a:r>
            <a:r>
              <a:rPr lang="es-CL" altLang="es-CL" sz="1000" b="1" dirty="0">
                <a:solidFill>
                  <a:srgbClr val="000066"/>
                </a:solidFill>
              </a:rPr>
              <a:t>DE PUENTES – CHILE </a:t>
            </a:r>
            <a:r>
              <a:rPr lang="es-CL" altLang="es-CL" sz="1000" b="1" dirty="0" smtClean="0">
                <a:solidFill>
                  <a:srgbClr val="000066"/>
                </a:solidFill>
              </a:rPr>
              <a:t>2021, </a:t>
            </a:r>
            <a:r>
              <a:rPr lang="es-CL" altLang="es-CL" sz="1000" b="1" dirty="0" smtClean="0">
                <a:solidFill>
                  <a:srgbClr val="000066"/>
                </a:solidFill>
              </a:rPr>
              <a:t>FUTUROS DESAFIOS: </a:t>
            </a:r>
            <a:r>
              <a:rPr lang="es-CL" altLang="es-CL" sz="1000" b="1" dirty="0">
                <a:solidFill>
                  <a:srgbClr val="000066"/>
                </a:solidFill>
              </a:rPr>
              <a:t>DISEÑO, CONSTRUCCIÓN Y MANTENIMIENTO</a:t>
            </a:r>
          </a:p>
          <a:p>
            <a:pPr algn="ctr"/>
            <a:r>
              <a:rPr lang="es-ES" altLang="es-CL" sz="1000" b="1" dirty="0" smtClean="0">
                <a:solidFill>
                  <a:srgbClr val="CC3300"/>
                </a:solidFill>
              </a:rPr>
              <a:t>THIRD </a:t>
            </a:r>
            <a:r>
              <a:rPr lang="es-ES" altLang="es-CL" sz="1000" b="1" dirty="0">
                <a:solidFill>
                  <a:srgbClr val="CC3300"/>
                </a:solidFill>
              </a:rPr>
              <a:t>INTERNATIONAL BRIDGES </a:t>
            </a:r>
            <a:r>
              <a:rPr lang="es-ES" altLang="es-CL" sz="1000" b="1" dirty="0" smtClean="0">
                <a:solidFill>
                  <a:srgbClr val="CC3300"/>
                </a:solidFill>
              </a:rPr>
              <a:t>CONGRESS </a:t>
            </a:r>
            <a:r>
              <a:rPr lang="es-ES" altLang="es-CL" sz="1000" b="1" dirty="0">
                <a:solidFill>
                  <a:srgbClr val="CC3300"/>
                </a:solidFill>
              </a:rPr>
              <a:t>– CHILE </a:t>
            </a:r>
            <a:r>
              <a:rPr lang="es-ES" altLang="es-CL" sz="1000" b="1" dirty="0" smtClean="0">
                <a:solidFill>
                  <a:srgbClr val="CC3300"/>
                </a:solidFill>
              </a:rPr>
              <a:t>2020 </a:t>
            </a:r>
            <a:r>
              <a:rPr lang="es-ES" altLang="es-CL" sz="1000" b="1" dirty="0">
                <a:solidFill>
                  <a:srgbClr val="CC3300"/>
                </a:solidFill>
              </a:rPr>
              <a:t>- FUTURE CHALLENGES: DESIGN, CONSTRUCTION AND MAINTENANCE</a:t>
            </a:r>
          </a:p>
          <a:p>
            <a:pPr algn="ctr"/>
            <a:r>
              <a:rPr lang="es-CL" altLang="es-CL" sz="1000" b="1" dirty="0">
                <a:solidFill>
                  <a:srgbClr val="000066"/>
                </a:solidFill>
              </a:rPr>
              <a:t>Dirección de Vialidad de Chile / </a:t>
            </a:r>
            <a:r>
              <a:rPr lang="es-CL" altLang="es-CL" sz="1000" b="1" dirty="0" err="1">
                <a:solidFill>
                  <a:srgbClr val="CC3300"/>
                </a:solidFill>
              </a:rPr>
              <a:t>Chilean</a:t>
            </a:r>
            <a:r>
              <a:rPr lang="es-CL" altLang="es-CL" sz="1000" b="1" dirty="0">
                <a:solidFill>
                  <a:srgbClr val="CC3300"/>
                </a:solidFill>
              </a:rPr>
              <a:t> Road </a:t>
            </a:r>
            <a:r>
              <a:rPr lang="es-CL" altLang="es-CL" sz="1000" b="1" dirty="0" err="1">
                <a:solidFill>
                  <a:srgbClr val="CC3300"/>
                </a:solidFill>
              </a:rPr>
              <a:t>Administration</a:t>
            </a:r>
            <a:endParaRPr lang="es-ES" altLang="es-CL" sz="1000" b="1" dirty="0">
              <a:solidFill>
                <a:srgbClr val="CC3300"/>
              </a:solidFill>
            </a:endParaRPr>
          </a:p>
        </p:txBody>
      </p:sp>
      <p:pic>
        <p:nvPicPr>
          <p:cNvPr id="13326" name="Picture 14" descr="Imagen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950" y="3649673"/>
            <a:ext cx="1365250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642350" cy="597693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CL" sz="1600" dirty="0" smtClean="0">
              <a:solidFill>
                <a:srgbClr val="000066"/>
              </a:solidFill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124075" y="1628775"/>
            <a:ext cx="51133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ES" altLang="es-CL" sz="800" b="1">
              <a:solidFill>
                <a:srgbClr val="000066"/>
              </a:solidFill>
            </a:endParaRPr>
          </a:p>
        </p:txBody>
      </p:sp>
      <p:grpSp>
        <p:nvGrpSpPr>
          <p:cNvPr id="14339" name="Group 7"/>
          <p:cNvGrpSpPr>
            <a:grpSpLocks/>
          </p:cNvGrpSpPr>
          <p:nvPr/>
        </p:nvGrpSpPr>
        <p:grpSpPr bwMode="auto">
          <a:xfrm>
            <a:off x="1000125" y="0"/>
            <a:ext cx="8143875" cy="687388"/>
            <a:chOff x="630" y="0"/>
            <a:chExt cx="5130" cy="433"/>
          </a:xfrm>
        </p:grpSpPr>
        <p:pic>
          <p:nvPicPr>
            <p:cNvPr id="14340" name="Picture 17" descr="ACCT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72" y="0"/>
              <a:ext cx="74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1" name="Picture 10" descr="AIPCR-logo-HR-10x10cm-RVB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98" y="0"/>
              <a:ext cx="562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2" name="Rectangle 2"/>
            <p:cNvSpPr>
              <a:spLocks noChangeArrowheads="1"/>
            </p:cNvSpPr>
            <p:nvPr/>
          </p:nvSpPr>
          <p:spPr bwMode="auto">
            <a:xfrm>
              <a:off x="630" y="58"/>
              <a:ext cx="37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CL" altLang="es-CL" sz="800" b="1" dirty="0" smtClean="0">
                  <a:solidFill>
                    <a:srgbClr val="000066"/>
                  </a:solidFill>
                </a:rPr>
                <a:t>SEGUNDO CONGRESO </a:t>
              </a:r>
              <a:r>
                <a:rPr lang="es-CL" altLang="es-CL" sz="800" b="1" dirty="0">
                  <a:solidFill>
                    <a:srgbClr val="000066"/>
                  </a:solidFill>
                </a:rPr>
                <a:t>INTERNACIONAL DE PUENTES </a:t>
              </a:r>
              <a:r>
                <a:rPr lang="es-CL" altLang="es-CL" sz="800" b="1" dirty="0" smtClean="0">
                  <a:solidFill>
                    <a:srgbClr val="000066"/>
                  </a:solidFill>
                </a:rPr>
                <a:t>CHILE </a:t>
              </a:r>
              <a:r>
                <a:rPr lang="es-CL" altLang="es-CL" sz="800" b="1" dirty="0" smtClean="0">
                  <a:solidFill>
                    <a:srgbClr val="000066"/>
                  </a:solidFill>
                </a:rPr>
                <a:t>2021 </a:t>
              </a:r>
              <a:r>
                <a:rPr lang="es-CL" altLang="es-CL" sz="800" b="1" dirty="0">
                  <a:solidFill>
                    <a:srgbClr val="000066"/>
                  </a:solidFill>
                </a:rPr>
                <a:t>- FUTUROS DESAFÍOS: DISEÑO, CONSTRUCCIÓN Y MANTENIMIENTO</a:t>
              </a:r>
            </a:p>
            <a:p>
              <a:pPr algn="ctr"/>
              <a:r>
                <a:rPr lang="es-ES" altLang="es-CL" sz="800" b="1" dirty="0" smtClean="0">
                  <a:solidFill>
                    <a:srgbClr val="CC3300"/>
                  </a:solidFill>
                </a:rPr>
                <a:t>SECOND </a:t>
              </a:r>
              <a:r>
                <a:rPr lang="es-ES" altLang="es-CL" sz="800" b="1" dirty="0">
                  <a:solidFill>
                    <a:srgbClr val="CC3300"/>
                  </a:solidFill>
                </a:rPr>
                <a:t>INTERNATIONAL BRIDGES </a:t>
              </a:r>
              <a:r>
                <a:rPr lang="es-ES" altLang="es-CL" sz="800" b="1" dirty="0" smtClean="0">
                  <a:solidFill>
                    <a:srgbClr val="CC3300"/>
                  </a:solidFill>
                </a:rPr>
                <a:t>CONGRESS </a:t>
              </a:r>
              <a:r>
                <a:rPr lang="es-ES" altLang="es-CL" sz="800" b="1" dirty="0">
                  <a:solidFill>
                    <a:srgbClr val="CC3300"/>
                  </a:solidFill>
                </a:rPr>
                <a:t>– CHILE </a:t>
              </a:r>
              <a:r>
                <a:rPr lang="es-ES" altLang="es-CL" sz="800" b="1" dirty="0" smtClean="0">
                  <a:solidFill>
                    <a:srgbClr val="CC3300"/>
                  </a:solidFill>
                </a:rPr>
                <a:t>2017 </a:t>
              </a:r>
              <a:r>
                <a:rPr lang="es-ES" altLang="es-CL" sz="800" b="1" dirty="0">
                  <a:solidFill>
                    <a:srgbClr val="CC3300"/>
                  </a:solidFill>
                </a:rPr>
                <a:t>- FUTURE CHALLENGES: DESIGN, CONSTRUCTION AND MAINTENANCE</a:t>
              </a:r>
            </a:p>
            <a:p>
              <a:pPr algn="ctr"/>
              <a:r>
                <a:rPr lang="es-CL" altLang="es-CL" sz="800" b="1" dirty="0">
                  <a:solidFill>
                    <a:srgbClr val="000066"/>
                  </a:solidFill>
                </a:rPr>
                <a:t>Dirección de Vialidad de Chile / </a:t>
              </a:r>
              <a:r>
                <a:rPr lang="es-CL" altLang="es-CL" sz="800" b="1" dirty="0" err="1">
                  <a:solidFill>
                    <a:srgbClr val="CC3300"/>
                  </a:solidFill>
                </a:rPr>
                <a:t>Chilean</a:t>
              </a:r>
              <a:r>
                <a:rPr lang="es-CL" altLang="es-CL" sz="800" b="1" dirty="0">
                  <a:solidFill>
                    <a:srgbClr val="CC3300"/>
                  </a:solidFill>
                </a:rPr>
                <a:t> Road </a:t>
              </a:r>
              <a:r>
                <a:rPr lang="es-CL" altLang="es-CL" sz="800" b="1" dirty="0" err="1">
                  <a:solidFill>
                    <a:srgbClr val="CC3300"/>
                  </a:solidFill>
                </a:rPr>
                <a:t>Administration</a:t>
              </a:r>
              <a:endParaRPr lang="es-ES" altLang="es-CL" sz="800" b="1" dirty="0">
                <a:solidFill>
                  <a:srgbClr val="CC3300"/>
                </a:solidFill>
              </a:endParaRPr>
            </a:p>
          </p:txBody>
        </p:sp>
      </p:grpSp>
      <p:pic>
        <p:nvPicPr>
          <p:cNvPr id="8" name="Picture 14" descr="Imagen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-24"/>
            <a:ext cx="714380" cy="669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105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Diseño predeterminado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Marcelo Marquez Marambio (Vialidad)</dc:creator>
  <cp:lastModifiedBy>notebookicc@outlook.es</cp:lastModifiedBy>
  <cp:revision>29</cp:revision>
  <dcterms:created xsi:type="dcterms:W3CDTF">2013-08-12T12:22:13Z</dcterms:created>
  <dcterms:modified xsi:type="dcterms:W3CDTF">2021-05-05T14:20:02Z</dcterms:modified>
</cp:coreProperties>
</file>