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92" r:id="rId4"/>
    <p:sldId id="306" r:id="rId5"/>
    <p:sldId id="302" r:id="rId6"/>
    <p:sldId id="301" r:id="rId7"/>
    <p:sldId id="303" r:id="rId8"/>
    <p:sldId id="300" r:id="rId9"/>
    <p:sldId id="307" r:id="rId10"/>
    <p:sldId id="308" r:id="rId11"/>
    <p:sldId id="309" r:id="rId12"/>
    <p:sldId id="304" r:id="rId13"/>
    <p:sldId id="275" r:id="rId14"/>
    <p:sldId id="310" r:id="rId15"/>
    <p:sldId id="294" r:id="rId16"/>
    <p:sldId id="311" r:id="rId17"/>
    <p:sldId id="297" r:id="rId18"/>
    <p:sldId id="298" r:id="rId19"/>
    <p:sldId id="312" r:id="rId20"/>
    <p:sldId id="293" r:id="rId21"/>
    <p:sldId id="313" r:id="rId22"/>
    <p:sldId id="299" r:id="rId23"/>
    <p:sldId id="261" r:id="rId24"/>
  </p:sldIdLst>
  <p:sldSz cx="12188825" cy="6858000"/>
  <p:notesSz cx="6858000" cy="9144000"/>
  <p:defaultTextStyle>
    <a:defPPr>
      <a:defRPr lang="es-ES"/>
    </a:defPPr>
    <a:lvl1pPr marL="0" algn="l" defTabSz="61475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14751" algn="l" defTabSz="61475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29502" algn="l" defTabSz="61475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44253" algn="l" defTabSz="61475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59004" algn="l" defTabSz="61475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73756" algn="l" defTabSz="61475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88507" algn="l" defTabSz="61475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303258" algn="l" defTabSz="61475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918009" algn="l" defTabSz="61475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17375E"/>
    <a:srgbClr val="FF9900"/>
    <a:srgbClr val="3749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093" autoAdjust="0"/>
    <p:restoredTop sz="92377" autoAdjust="0"/>
  </p:normalViewPr>
  <p:slideViewPr>
    <p:cSldViewPr snapToGrid="0" snapToObjects="1">
      <p:cViewPr>
        <p:scale>
          <a:sx n="80" d="100"/>
          <a:sy n="80" d="100"/>
        </p:scale>
        <p:origin x="-798" y="-546"/>
      </p:cViewPr>
      <p:guideLst>
        <p:guide orient="horz" pos="2160"/>
        <p:guide pos="383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9D7249-586C-447B-AA01-B9422D9C7605}" type="doc">
      <dgm:prSet loTypeId="urn:microsoft.com/office/officeart/2005/8/layout/pyramid4" loCatId="pyramid" qsTypeId="urn:microsoft.com/office/officeart/2005/8/quickstyle/simple3" qsCatId="simple" csTypeId="urn:microsoft.com/office/officeart/2005/8/colors/accent2_1" csCatId="accent2" phldr="1"/>
      <dgm:spPr/>
      <dgm:t>
        <a:bodyPr/>
        <a:lstStyle/>
        <a:p>
          <a:endParaRPr lang="es-ES"/>
        </a:p>
      </dgm:t>
    </dgm:pt>
    <dgm:pt modelId="{CADD3425-DB86-4241-9677-24F25231670F}">
      <dgm:prSet phldrT="[Texto]" custT="1"/>
      <dgm:spPr>
        <a:solidFill>
          <a:schemeClr val="accent1">
            <a:lumMod val="75000"/>
          </a:schemeClr>
        </a:solidFill>
        <a:ln w="38100">
          <a:solidFill>
            <a:srgbClr val="17375E"/>
          </a:solidFill>
        </a:ln>
      </dgm:spPr>
      <dgm:t>
        <a:bodyPr/>
        <a:lstStyle/>
        <a:p>
          <a:r>
            <a:rPr lang="es-ES" sz="1400" b="1" dirty="0" smtClean="0">
              <a:solidFill>
                <a:schemeClr val="bg1"/>
              </a:solidFill>
              <a:effectLst/>
              <a:latin typeface="gobCL"/>
            </a:rPr>
            <a:t>ALUMNO PRE / POS GRADO</a:t>
          </a:r>
        </a:p>
        <a:p>
          <a:endParaRPr lang="es-ES" sz="1400" b="1" dirty="0">
            <a:solidFill>
              <a:srgbClr val="FFC000"/>
            </a:solidFill>
            <a:effectLst/>
            <a:latin typeface="gobCL"/>
          </a:endParaRPr>
        </a:p>
      </dgm:t>
    </dgm:pt>
    <dgm:pt modelId="{145D423D-181F-4988-BC0B-1A244EAC8657}" type="parTrans" cxnId="{926A9388-FABA-4210-8701-F5FC5C14A4DA}">
      <dgm:prSet/>
      <dgm:spPr/>
      <dgm:t>
        <a:bodyPr/>
        <a:lstStyle/>
        <a:p>
          <a:endParaRPr lang="es-ES"/>
        </a:p>
      </dgm:t>
    </dgm:pt>
    <dgm:pt modelId="{07D8E055-7D02-4B2F-8C18-B16AB25344FC}" type="sibTrans" cxnId="{926A9388-FABA-4210-8701-F5FC5C14A4DA}">
      <dgm:prSet/>
      <dgm:spPr/>
      <dgm:t>
        <a:bodyPr/>
        <a:lstStyle/>
        <a:p>
          <a:endParaRPr lang="es-ES"/>
        </a:p>
      </dgm:t>
    </dgm:pt>
    <dgm:pt modelId="{3F3DF9FB-F526-4BF0-9014-3D82301D6387}">
      <dgm:prSet phldrT="[Texto]" custT="1"/>
      <dgm:spPr>
        <a:solidFill>
          <a:schemeClr val="accent1">
            <a:lumMod val="75000"/>
          </a:schemeClr>
        </a:solidFill>
        <a:ln w="38100">
          <a:solidFill>
            <a:srgbClr val="17375E"/>
          </a:solidFill>
        </a:ln>
      </dgm:spPr>
      <dgm:t>
        <a:bodyPr/>
        <a:lstStyle/>
        <a:p>
          <a:endParaRPr lang="es-ES" sz="900" b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A1BE81F-CA9C-44AA-AC41-FAD53E15489C}" type="parTrans" cxnId="{310AABDC-2851-4438-99C7-A1E1073EBB2C}">
      <dgm:prSet/>
      <dgm:spPr/>
      <dgm:t>
        <a:bodyPr/>
        <a:lstStyle/>
        <a:p>
          <a:endParaRPr lang="es-ES"/>
        </a:p>
      </dgm:t>
    </dgm:pt>
    <dgm:pt modelId="{E894634D-9E08-4839-8CEA-015958F683EA}" type="sibTrans" cxnId="{310AABDC-2851-4438-99C7-A1E1073EBB2C}">
      <dgm:prSet/>
      <dgm:spPr/>
      <dgm:t>
        <a:bodyPr/>
        <a:lstStyle/>
        <a:p>
          <a:endParaRPr lang="es-ES"/>
        </a:p>
      </dgm:t>
    </dgm:pt>
    <dgm:pt modelId="{33599A1C-DBBD-4FC8-8264-97AAFA0D1560}">
      <dgm:prSet phldrT="[Texto]" custT="1"/>
      <dgm:spPr/>
      <dgm:t>
        <a:bodyPr/>
        <a:lstStyle/>
        <a:p>
          <a:endParaRPr lang="es-ES" sz="1200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24DAE4A-93BD-4C80-9099-B56E197F1763}" type="parTrans" cxnId="{BFFED89D-F6EA-4CCB-A63C-8D0EC359D528}">
      <dgm:prSet/>
      <dgm:spPr/>
      <dgm:t>
        <a:bodyPr/>
        <a:lstStyle/>
        <a:p>
          <a:endParaRPr lang="es-ES"/>
        </a:p>
      </dgm:t>
    </dgm:pt>
    <dgm:pt modelId="{51A57FD2-FBD5-4131-BC51-101AFC2097E2}" type="sibTrans" cxnId="{BFFED89D-F6EA-4CCB-A63C-8D0EC359D528}">
      <dgm:prSet/>
      <dgm:spPr/>
      <dgm:t>
        <a:bodyPr/>
        <a:lstStyle/>
        <a:p>
          <a:endParaRPr lang="es-ES"/>
        </a:p>
      </dgm:t>
    </dgm:pt>
    <dgm:pt modelId="{DA79EF74-6A2E-4DC1-9CF3-570878B204E8}">
      <dgm:prSet phldrT="[Texto]" custT="1"/>
      <dgm:spPr>
        <a:solidFill>
          <a:schemeClr val="accent1">
            <a:lumMod val="75000"/>
          </a:schemeClr>
        </a:solidFill>
        <a:ln w="38100">
          <a:solidFill>
            <a:srgbClr val="17375E"/>
          </a:solidFill>
        </a:ln>
      </dgm:spPr>
      <dgm:t>
        <a:bodyPr/>
        <a:lstStyle/>
        <a:p>
          <a:endParaRPr lang="es-ES" sz="1600" b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6BB8B2B-7603-45E4-AD90-75E58E2F4F36}" type="parTrans" cxnId="{AA352044-A3E9-4135-8037-8C727398D8AA}">
      <dgm:prSet/>
      <dgm:spPr/>
      <dgm:t>
        <a:bodyPr/>
        <a:lstStyle/>
        <a:p>
          <a:endParaRPr lang="es-ES"/>
        </a:p>
      </dgm:t>
    </dgm:pt>
    <dgm:pt modelId="{4B92B65F-8EE2-44F0-9C1C-F595DD527DDA}" type="sibTrans" cxnId="{AA352044-A3E9-4135-8037-8C727398D8AA}">
      <dgm:prSet/>
      <dgm:spPr/>
      <dgm:t>
        <a:bodyPr/>
        <a:lstStyle/>
        <a:p>
          <a:endParaRPr lang="es-ES"/>
        </a:p>
      </dgm:t>
    </dgm:pt>
    <dgm:pt modelId="{8A2B1D5D-4ECF-4C11-99D5-9384B6A98D93}" type="pres">
      <dgm:prSet presAssocID="{B69D7249-586C-447B-AA01-B9422D9C7605}" presName="compositeShape" presStyleCnt="0">
        <dgm:presLayoutVars>
          <dgm:chMax val="9"/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DA8D5F42-6AAE-4D29-83BA-A06C65931102}" type="pres">
      <dgm:prSet presAssocID="{B69D7249-586C-447B-AA01-B9422D9C7605}" presName="triangle1" presStyleLbl="node1" presStyleIdx="0" presStyleCnt="4" custLinFactNeighborX="71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7F23A2E-639B-4C8A-A030-C87474256580}" type="pres">
      <dgm:prSet presAssocID="{B69D7249-586C-447B-AA01-B9422D9C7605}" presName="triangle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7A15E3B-1471-4713-A0CD-71B7DCC20841}" type="pres">
      <dgm:prSet presAssocID="{B69D7249-586C-447B-AA01-B9422D9C7605}" presName="triangle3" presStyleLbl="node1" presStyleIdx="2" presStyleCnt="4" custLinFactNeighborX="781" custLinFactNeighborY="156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6AE5057-BE94-4527-9BFF-50C9D2978746}" type="pres">
      <dgm:prSet presAssocID="{B69D7249-586C-447B-AA01-B9422D9C7605}" presName="triangle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9674114B-5CF9-4B2E-B6D7-ECD7F29E6EE0}" type="presOf" srcId="{CADD3425-DB86-4241-9677-24F25231670F}" destId="{DA8D5F42-6AAE-4D29-83BA-A06C65931102}" srcOrd="0" destOrd="0" presId="urn:microsoft.com/office/officeart/2005/8/layout/pyramid4"/>
    <dgm:cxn modelId="{C56C5DD1-C487-4565-B6D2-0D6A1BD9E95C}" type="presOf" srcId="{3F3DF9FB-F526-4BF0-9014-3D82301D6387}" destId="{D7F23A2E-639B-4C8A-A030-C87474256580}" srcOrd="0" destOrd="0" presId="urn:microsoft.com/office/officeart/2005/8/layout/pyramid4"/>
    <dgm:cxn modelId="{25EAE155-24F3-4EB0-884B-8B3DC275EF3F}" type="presOf" srcId="{B69D7249-586C-447B-AA01-B9422D9C7605}" destId="{8A2B1D5D-4ECF-4C11-99D5-9384B6A98D93}" srcOrd="0" destOrd="0" presId="urn:microsoft.com/office/officeart/2005/8/layout/pyramid4"/>
    <dgm:cxn modelId="{926A9388-FABA-4210-8701-F5FC5C14A4DA}" srcId="{B69D7249-586C-447B-AA01-B9422D9C7605}" destId="{CADD3425-DB86-4241-9677-24F25231670F}" srcOrd="0" destOrd="0" parTransId="{145D423D-181F-4988-BC0B-1A244EAC8657}" sibTransId="{07D8E055-7D02-4B2F-8C18-B16AB25344FC}"/>
    <dgm:cxn modelId="{310AABDC-2851-4438-99C7-A1E1073EBB2C}" srcId="{B69D7249-586C-447B-AA01-B9422D9C7605}" destId="{3F3DF9FB-F526-4BF0-9014-3D82301D6387}" srcOrd="1" destOrd="0" parTransId="{1A1BE81F-CA9C-44AA-AC41-FAD53E15489C}" sibTransId="{E894634D-9E08-4839-8CEA-015958F683EA}"/>
    <dgm:cxn modelId="{AA352044-A3E9-4135-8037-8C727398D8AA}" srcId="{B69D7249-586C-447B-AA01-B9422D9C7605}" destId="{DA79EF74-6A2E-4DC1-9CF3-570878B204E8}" srcOrd="3" destOrd="0" parTransId="{56BB8B2B-7603-45E4-AD90-75E58E2F4F36}" sibTransId="{4B92B65F-8EE2-44F0-9C1C-F595DD527DDA}"/>
    <dgm:cxn modelId="{BDF747E3-090F-467D-85AB-163A29BAD497}" type="presOf" srcId="{33599A1C-DBBD-4FC8-8264-97AAFA0D1560}" destId="{57A15E3B-1471-4713-A0CD-71B7DCC20841}" srcOrd="0" destOrd="0" presId="urn:microsoft.com/office/officeart/2005/8/layout/pyramid4"/>
    <dgm:cxn modelId="{CFACE373-A86B-41D9-BA24-310327B57884}" type="presOf" srcId="{DA79EF74-6A2E-4DC1-9CF3-570878B204E8}" destId="{A6AE5057-BE94-4527-9BFF-50C9D2978746}" srcOrd="0" destOrd="0" presId="urn:microsoft.com/office/officeart/2005/8/layout/pyramid4"/>
    <dgm:cxn modelId="{BFFED89D-F6EA-4CCB-A63C-8D0EC359D528}" srcId="{B69D7249-586C-447B-AA01-B9422D9C7605}" destId="{33599A1C-DBBD-4FC8-8264-97AAFA0D1560}" srcOrd="2" destOrd="0" parTransId="{124DAE4A-93BD-4C80-9099-B56E197F1763}" sibTransId="{51A57FD2-FBD5-4131-BC51-101AFC2097E2}"/>
    <dgm:cxn modelId="{370E855A-76B5-4D70-8786-DDB2F367B3D5}" type="presParOf" srcId="{8A2B1D5D-4ECF-4C11-99D5-9384B6A98D93}" destId="{DA8D5F42-6AAE-4D29-83BA-A06C65931102}" srcOrd="0" destOrd="0" presId="urn:microsoft.com/office/officeart/2005/8/layout/pyramid4"/>
    <dgm:cxn modelId="{840C4580-9187-438D-B70B-A55F89D69E56}" type="presParOf" srcId="{8A2B1D5D-4ECF-4C11-99D5-9384B6A98D93}" destId="{D7F23A2E-639B-4C8A-A030-C87474256580}" srcOrd="1" destOrd="0" presId="urn:microsoft.com/office/officeart/2005/8/layout/pyramid4"/>
    <dgm:cxn modelId="{F7DDCE2E-4C1C-47DC-B008-EA397E4E6EC7}" type="presParOf" srcId="{8A2B1D5D-4ECF-4C11-99D5-9384B6A98D93}" destId="{57A15E3B-1471-4713-A0CD-71B7DCC20841}" srcOrd="2" destOrd="0" presId="urn:microsoft.com/office/officeart/2005/8/layout/pyramid4"/>
    <dgm:cxn modelId="{A280DF82-3440-43A0-8AFB-BA51DEE60190}" type="presParOf" srcId="{8A2B1D5D-4ECF-4C11-99D5-9384B6A98D93}" destId="{A6AE5057-BE94-4527-9BFF-50C9D2978746}" srcOrd="3" destOrd="0" presId="urn:microsoft.com/office/officeart/2005/8/layout/pyramid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4F89F69-9F7D-401B-B805-492E5CEB3F61}" type="doc">
      <dgm:prSet loTypeId="urn:microsoft.com/office/officeart/2005/8/layout/chevron1" loCatId="process" qsTypeId="urn:microsoft.com/office/officeart/2005/8/quickstyle/3d9" qsCatId="3D" csTypeId="urn:microsoft.com/office/officeart/2005/8/colors/accent1_4" csCatId="accent1" phldr="1"/>
      <dgm:spPr/>
    </dgm:pt>
    <dgm:pt modelId="{EA1251EA-D9AB-4E60-B515-CB345BA3705E}">
      <dgm:prSet phldrT="[Texto]"/>
      <dgm:spPr/>
      <dgm:t>
        <a:bodyPr/>
        <a:lstStyle/>
        <a:p>
          <a:r>
            <a:rPr lang="es-MX" dirty="0" smtClean="0"/>
            <a:t>Postulación (45 Días)</a:t>
          </a:r>
          <a:endParaRPr lang="es-ES" dirty="0"/>
        </a:p>
      </dgm:t>
    </dgm:pt>
    <dgm:pt modelId="{C74C02E9-DF5E-4F0A-AF9C-CD564F3FC253}" type="parTrans" cxnId="{9C1F59F6-408D-4533-A0B2-2D221789215D}">
      <dgm:prSet/>
      <dgm:spPr/>
      <dgm:t>
        <a:bodyPr/>
        <a:lstStyle/>
        <a:p>
          <a:endParaRPr lang="es-ES"/>
        </a:p>
      </dgm:t>
    </dgm:pt>
    <dgm:pt modelId="{734BD1A6-A937-4BC7-85E3-A5427341B67D}" type="sibTrans" cxnId="{9C1F59F6-408D-4533-A0B2-2D221789215D}">
      <dgm:prSet/>
      <dgm:spPr/>
      <dgm:t>
        <a:bodyPr/>
        <a:lstStyle/>
        <a:p>
          <a:endParaRPr lang="es-ES"/>
        </a:p>
      </dgm:t>
    </dgm:pt>
    <dgm:pt modelId="{4C3CBBC9-701F-4AD6-A470-DCCA830A79DE}">
      <dgm:prSet phldrT="[Texto]"/>
      <dgm:spPr/>
      <dgm:t>
        <a:bodyPr/>
        <a:lstStyle/>
        <a:p>
          <a:r>
            <a:rPr lang="es-MX" b="0" dirty="0" smtClean="0">
              <a:effectLst/>
            </a:rPr>
            <a:t>Ejecución Emprendimiento   (</a:t>
          </a:r>
          <a:r>
            <a:rPr lang="es-MX" b="0" dirty="0" smtClean="0">
              <a:effectLst/>
            </a:rPr>
            <a:t>12 </a:t>
          </a:r>
          <a:r>
            <a:rPr lang="es-MX" b="0" dirty="0" smtClean="0">
              <a:effectLst/>
            </a:rPr>
            <a:t>Meses)</a:t>
          </a:r>
          <a:endParaRPr lang="es-ES" b="0" dirty="0">
            <a:effectLst/>
          </a:endParaRPr>
        </a:p>
      </dgm:t>
    </dgm:pt>
    <dgm:pt modelId="{260BD99C-B38B-44B3-A65B-1C8FD074F739}" type="parTrans" cxnId="{A330FE46-FE1A-43AA-AB66-C4C19EB4059F}">
      <dgm:prSet/>
      <dgm:spPr/>
      <dgm:t>
        <a:bodyPr/>
        <a:lstStyle/>
        <a:p>
          <a:endParaRPr lang="es-ES"/>
        </a:p>
      </dgm:t>
    </dgm:pt>
    <dgm:pt modelId="{9554C22F-A13B-4C4A-B7D9-C087F82E347A}" type="sibTrans" cxnId="{A330FE46-FE1A-43AA-AB66-C4C19EB4059F}">
      <dgm:prSet/>
      <dgm:spPr/>
      <dgm:t>
        <a:bodyPr/>
        <a:lstStyle/>
        <a:p>
          <a:endParaRPr lang="es-ES"/>
        </a:p>
      </dgm:t>
    </dgm:pt>
    <dgm:pt modelId="{8F017C15-F070-42D6-B913-B55277D968E9}" type="pres">
      <dgm:prSet presAssocID="{04F89F69-9F7D-401B-B805-492E5CEB3F61}" presName="Name0" presStyleCnt="0">
        <dgm:presLayoutVars>
          <dgm:dir/>
          <dgm:animLvl val="lvl"/>
          <dgm:resizeHandles val="exact"/>
        </dgm:presLayoutVars>
      </dgm:prSet>
      <dgm:spPr/>
    </dgm:pt>
    <dgm:pt modelId="{CFC5485A-A625-4445-B95B-BF11B297CDF7}" type="pres">
      <dgm:prSet presAssocID="{EA1251EA-D9AB-4E60-B515-CB345BA3705E}" presName="parTxOnly" presStyleLbl="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619D5B1-61CD-482B-98B3-38D78B57ABEC}" type="pres">
      <dgm:prSet presAssocID="{734BD1A6-A937-4BC7-85E3-A5427341B67D}" presName="parTxOnlySpace" presStyleCnt="0"/>
      <dgm:spPr/>
    </dgm:pt>
    <dgm:pt modelId="{EE6EFE4C-0276-49AF-B0D8-0DD5003F63A5}" type="pres">
      <dgm:prSet presAssocID="{4C3CBBC9-701F-4AD6-A470-DCCA830A79DE}" presName="parTxOnly" presStyleLbl="node1" presStyleIdx="1" presStyleCnt="2" custLinFactNeighborX="821" custLinFactNeighborY="-1061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A330FE46-FE1A-43AA-AB66-C4C19EB4059F}" srcId="{04F89F69-9F7D-401B-B805-492E5CEB3F61}" destId="{4C3CBBC9-701F-4AD6-A470-DCCA830A79DE}" srcOrd="1" destOrd="0" parTransId="{260BD99C-B38B-44B3-A65B-1C8FD074F739}" sibTransId="{9554C22F-A13B-4C4A-B7D9-C087F82E347A}"/>
    <dgm:cxn modelId="{B7580F02-26B2-441A-AEC2-C822E1A98ED8}" type="presOf" srcId="{04F89F69-9F7D-401B-B805-492E5CEB3F61}" destId="{8F017C15-F070-42D6-B913-B55277D968E9}" srcOrd="0" destOrd="0" presId="urn:microsoft.com/office/officeart/2005/8/layout/chevron1"/>
    <dgm:cxn modelId="{9C1F59F6-408D-4533-A0B2-2D221789215D}" srcId="{04F89F69-9F7D-401B-B805-492E5CEB3F61}" destId="{EA1251EA-D9AB-4E60-B515-CB345BA3705E}" srcOrd="0" destOrd="0" parTransId="{C74C02E9-DF5E-4F0A-AF9C-CD564F3FC253}" sibTransId="{734BD1A6-A937-4BC7-85E3-A5427341B67D}"/>
    <dgm:cxn modelId="{FA9896DF-17A6-4DD9-A863-918B82ACAB07}" type="presOf" srcId="{4C3CBBC9-701F-4AD6-A470-DCCA830A79DE}" destId="{EE6EFE4C-0276-49AF-B0D8-0DD5003F63A5}" srcOrd="0" destOrd="0" presId="urn:microsoft.com/office/officeart/2005/8/layout/chevron1"/>
    <dgm:cxn modelId="{12F099CD-CFFF-4716-BE19-924395F5E21A}" type="presOf" srcId="{EA1251EA-D9AB-4E60-B515-CB345BA3705E}" destId="{CFC5485A-A625-4445-B95B-BF11B297CDF7}" srcOrd="0" destOrd="0" presId="urn:microsoft.com/office/officeart/2005/8/layout/chevron1"/>
    <dgm:cxn modelId="{1899348C-1FBD-41B8-946E-BA48AABF0310}" type="presParOf" srcId="{8F017C15-F070-42D6-B913-B55277D968E9}" destId="{CFC5485A-A625-4445-B95B-BF11B297CDF7}" srcOrd="0" destOrd="0" presId="urn:microsoft.com/office/officeart/2005/8/layout/chevron1"/>
    <dgm:cxn modelId="{6845EEAF-C3EB-4F4C-8D7C-7E1507E80F9E}" type="presParOf" srcId="{8F017C15-F070-42D6-B913-B55277D968E9}" destId="{7619D5B1-61CD-482B-98B3-38D78B57ABEC}" srcOrd="1" destOrd="0" presId="urn:microsoft.com/office/officeart/2005/8/layout/chevron1"/>
    <dgm:cxn modelId="{43A43163-5B8E-4AB0-B81C-BBF58AE9D3C8}" type="presParOf" srcId="{8F017C15-F070-42D6-B913-B55277D968E9}" destId="{EE6EFE4C-0276-49AF-B0D8-0DD5003F63A5}" srcOrd="2" destOrd="0" presId="urn:microsoft.com/office/officeart/2005/8/layout/chevron1"/>
  </dgm:cxnLst>
  <dgm:bg>
    <a:noFill/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8D5F42-6AAE-4D29-83BA-A06C65931102}">
      <dsp:nvSpPr>
        <dsp:cNvPr id="0" name=""/>
        <dsp:cNvSpPr/>
      </dsp:nvSpPr>
      <dsp:spPr>
        <a:xfrm>
          <a:off x="2009273" y="0"/>
          <a:ext cx="2107421" cy="2107421"/>
        </a:xfrm>
        <a:prstGeom prst="triangle">
          <a:avLst/>
        </a:prstGeom>
        <a:solidFill>
          <a:schemeClr val="accent1">
            <a:lumMod val="75000"/>
          </a:schemeClr>
        </a:solidFill>
        <a:ln w="38100">
          <a:solidFill>
            <a:srgbClr val="17375E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dirty="0" smtClean="0">
              <a:solidFill>
                <a:schemeClr val="bg1"/>
              </a:solidFill>
              <a:effectLst/>
              <a:latin typeface="gobCL"/>
            </a:rPr>
            <a:t>ALUMNO PRE / POS GRADO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400" b="1" kern="1200" dirty="0">
            <a:solidFill>
              <a:srgbClr val="FFC000"/>
            </a:solidFill>
            <a:effectLst/>
            <a:latin typeface="gobCL"/>
          </a:endParaRPr>
        </a:p>
      </dsp:txBody>
      <dsp:txXfrm>
        <a:off x="2536128" y="1053711"/>
        <a:ext cx="1053711" cy="1053710"/>
      </dsp:txXfrm>
    </dsp:sp>
    <dsp:sp modelId="{D7F23A2E-639B-4C8A-A030-C87474256580}">
      <dsp:nvSpPr>
        <dsp:cNvPr id="0" name=""/>
        <dsp:cNvSpPr/>
      </dsp:nvSpPr>
      <dsp:spPr>
        <a:xfrm>
          <a:off x="940579" y="2107421"/>
          <a:ext cx="2107421" cy="2107421"/>
        </a:xfrm>
        <a:prstGeom prst="triangle">
          <a:avLst/>
        </a:prstGeom>
        <a:solidFill>
          <a:schemeClr val="accent1">
            <a:lumMod val="75000"/>
          </a:schemeClr>
        </a:solidFill>
        <a:ln w="38100">
          <a:solidFill>
            <a:srgbClr val="17375E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900" b="1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467434" y="3161132"/>
        <a:ext cx="1053711" cy="1053710"/>
      </dsp:txXfrm>
    </dsp:sp>
    <dsp:sp modelId="{57A15E3B-1471-4713-A0CD-71B7DCC20841}">
      <dsp:nvSpPr>
        <dsp:cNvPr id="0" name=""/>
        <dsp:cNvSpPr/>
      </dsp:nvSpPr>
      <dsp:spPr>
        <a:xfrm rot="10800000">
          <a:off x="2010748" y="2107421"/>
          <a:ext cx="2107421" cy="2107421"/>
        </a:xfrm>
        <a:prstGeom prst="triangl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2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2537603" y="2107421"/>
        <a:ext cx="1053711" cy="1053710"/>
      </dsp:txXfrm>
    </dsp:sp>
    <dsp:sp modelId="{A6AE5057-BE94-4527-9BFF-50C9D2978746}">
      <dsp:nvSpPr>
        <dsp:cNvPr id="0" name=""/>
        <dsp:cNvSpPr/>
      </dsp:nvSpPr>
      <dsp:spPr>
        <a:xfrm>
          <a:off x="3048000" y="2107421"/>
          <a:ext cx="2107421" cy="2107421"/>
        </a:xfrm>
        <a:prstGeom prst="triangle">
          <a:avLst/>
        </a:prstGeom>
        <a:solidFill>
          <a:schemeClr val="accent1">
            <a:lumMod val="75000"/>
          </a:schemeClr>
        </a:solidFill>
        <a:ln w="38100">
          <a:solidFill>
            <a:srgbClr val="17375E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600" b="1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574855" y="3161132"/>
        <a:ext cx="1053711" cy="10537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C5485A-A625-4445-B95B-BF11B297CDF7}">
      <dsp:nvSpPr>
        <dsp:cNvPr id="0" name=""/>
        <dsp:cNvSpPr/>
      </dsp:nvSpPr>
      <dsp:spPr>
        <a:xfrm>
          <a:off x="6529" y="1648208"/>
          <a:ext cx="3903416" cy="1561366"/>
        </a:xfrm>
        <a:prstGeom prst="chevron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0013" tIns="33338" rIns="33338" bIns="33338" numCol="1" spcCol="1270" anchor="ctr" anchorCtr="0">
          <a:noAutofit/>
          <a:sp3d extrusionH="28000" prstMaterial="matte"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500" kern="1200" dirty="0" smtClean="0"/>
            <a:t>Postulación (45 Días)</a:t>
          </a:r>
          <a:endParaRPr lang="es-ES" sz="2500" kern="1200" dirty="0"/>
        </a:p>
      </dsp:txBody>
      <dsp:txXfrm>
        <a:off x="787212" y="1648208"/>
        <a:ext cx="2342050" cy="1561366"/>
      </dsp:txXfrm>
    </dsp:sp>
    <dsp:sp modelId="{EE6EFE4C-0276-49AF-B0D8-0DD5003F63A5}">
      <dsp:nvSpPr>
        <dsp:cNvPr id="0" name=""/>
        <dsp:cNvSpPr/>
      </dsp:nvSpPr>
      <dsp:spPr>
        <a:xfrm>
          <a:off x="3522809" y="1482516"/>
          <a:ext cx="3903416" cy="1561366"/>
        </a:xfrm>
        <a:prstGeom prst="chevron">
          <a:avLst/>
        </a:prstGeom>
        <a:solidFill>
          <a:schemeClr val="accent1">
            <a:shade val="50000"/>
            <a:hueOff val="361436"/>
            <a:satOff val="-7560"/>
            <a:lumOff val="42063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0013" tIns="33338" rIns="33338" bIns="33338" numCol="1" spcCol="1270" anchor="ctr" anchorCtr="0">
          <a:noAutofit/>
          <a:sp3d extrusionH="28000" prstMaterial="matte"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500" b="0" kern="1200" dirty="0" smtClean="0">
              <a:effectLst/>
            </a:rPr>
            <a:t>Ejecución Emprendimiento   (</a:t>
          </a:r>
          <a:r>
            <a:rPr lang="es-MX" sz="2500" b="0" kern="1200" dirty="0" smtClean="0">
              <a:effectLst/>
            </a:rPr>
            <a:t>12 </a:t>
          </a:r>
          <a:r>
            <a:rPr lang="es-MX" sz="2500" b="0" kern="1200" dirty="0" smtClean="0">
              <a:effectLst/>
            </a:rPr>
            <a:t>Meses)</a:t>
          </a:r>
          <a:endParaRPr lang="es-ES" sz="2500" b="0" kern="1200" dirty="0">
            <a:effectLst/>
          </a:endParaRPr>
        </a:p>
      </dsp:txBody>
      <dsp:txXfrm>
        <a:off x="4303492" y="1482516"/>
        <a:ext cx="2342050" cy="15613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07E33C-6C9E-4341-B438-B3D5A4680E78}" type="datetimeFigureOut">
              <a:rPr lang="es-ES" smtClean="0"/>
              <a:t>23/02/2021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947520-7E81-D74F-98BC-90BAD165B97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00393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kern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(Logo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del</a:t>
            </a:r>
            <a:r>
              <a:rPr lang="en-US" kern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kern="1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Ministerio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correspondiente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jpg o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png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en color,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mantener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tamaño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ejemplo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  <a:endParaRPr lang="en-US" kern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947520-7E81-D74F-98BC-90BAD165B97A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39047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kern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(Logo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del</a:t>
            </a:r>
            <a:r>
              <a:rPr lang="en-US" kern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kern="1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Ministerio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correspondiente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jpg o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png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en color,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mantener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tamaño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ejemplo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  <a:endParaRPr lang="en-US" kern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947520-7E81-D74F-98BC-90BAD165B97A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77181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kern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(Logo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del</a:t>
            </a:r>
            <a:r>
              <a:rPr lang="en-US" kern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kern="1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Ministerio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correspondiente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jpg o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png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en color,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mantener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tamaño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ejemplo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  <a:endParaRPr lang="en-US" kern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947520-7E81-D74F-98BC-90BAD165B97A}" type="slidenum">
              <a:rPr lang="es-ES" smtClean="0"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70153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kern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(Logo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del</a:t>
            </a:r>
            <a:r>
              <a:rPr lang="en-US" kern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kern="1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Ministerio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correspondiente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jpg o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png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en color,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mantener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tamaño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ejemplo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  <a:endParaRPr lang="en-US" kern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947520-7E81-D74F-98BC-90BAD165B97A}" type="slidenum">
              <a:rPr lang="es-ES" smtClean="0"/>
              <a:t>12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41188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kern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(Logo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del</a:t>
            </a:r>
            <a:r>
              <a:rPr lang="en-US" kern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kern="1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Ministerio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correspondiente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jpg o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png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en color,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mantener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tamaño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ejemplo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  <a:endParaRPr lang="en-US" kern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947520-7E81-D74F-98BC-90BAD165B97A}" type="slidenum">
              <a:rPr lang="es-ES" smtClean="0"/>
              <a:t>13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673438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kern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(Logo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del</a:t>
            </a:r>
            <a:r>
              <a:rPr lang="en-US" kern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kern="1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Ministerio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correspondiente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jpg o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png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en color,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mantener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tamaño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ejemplo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  <a:endParaRPr lang="en-US" kern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947520-7E81-D74F-98BC-90BAD165B97A}" type="slidenum">
              <a:rPr lang="es-ES" smtClean="0"/>
              <a:t>14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009348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kern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(Logo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del</a:t>
            </a:r>
            <a:r>
              <a:rPr lang="en-US" kern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kern="1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Ministerio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correspondiente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jpg o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png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en color,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mantener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tamaño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ejemplo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  <a:endParaRPr lang="en-US" kern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947520-7E81-D74F-98BC-90BAD165B97A}" type="slidenum">
              <a:rPr lang="es-ES" smtClean="0"/>
              <a:t>15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9420475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kern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(Logo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del</a:t>
            </a:r>
            <a:r>
              <a:rPr lang="en-US" kern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kern="1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Ministerio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correspondiente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jpg o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png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en color,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mantener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tamaño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ejemplo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  <a:endParaRPr lang="en-US" kern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947520-7E81-D74F-98BC-90BAD165B97A}" type="slidenum">
              <a:rPr lang="es-ES" smtClean="0"/>
              <a:t>16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4863797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kern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(Logo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del</a:t>
            </a:r>
            <a:r>
              <a:rPr lang="en-US" kern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kern="1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Ministerio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correspondiente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jpg o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png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en color,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mantener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tamaño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ejemplo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  <a:endParaRPr lang="en-US" kern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947520-7E81-D74F-98BC-90BAD165B97A}" type="slidenum">
              <a:rPr lang="es-ES" smtClean="0"/>
              <a:t>17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1867176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kern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(Logo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del</a:t>
            </a:r>
            <a:r>
              <a:rPr lang="en-US" kern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kern="1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Ministerio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correspondiente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jpg o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png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en color,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mantener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tamaño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ejemplo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  <a:endParaRPr lang="en-US" kern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947520-7E81-D74F-98BC-90BAD165B97A}" type="slidenum">
              <a:rPr lang="es-ES" smtClean="0"/>
              <a:t>18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358814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kern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(Logo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del</a:t>
            </a:r>
            <a:r>
              <a:rPr lang="en-US" kern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kern="1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Ministerio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correspondiente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jpg o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png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en color,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mantener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tamaño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ejemplo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  <a:endParaRPr lang="en-US" kern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947520-7E81-D74F-98BC-90BAD165B97A}" type="slidenum">
              <a:rPr lang="es-ES" smtClean="0"/>
              <a:t>19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18221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947520-7E81-D74F-98BC-90BAD165B97A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524647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kern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(Logo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del</a:t>
            </a:r>
            <a:r>
              <a:rPr lang="en-US" kern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kern="1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Ministerio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correspondiente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jpg o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png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en color,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mantener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tamaño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ejemplo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  <a:endParaRPr lang="en-US" kern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947520-7E81-D74F-98BC-90BAD165B97A}" type="slidenum">
              <a:rPr lang="es-ES" smtClean="0"/>
              <a:t>20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291160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kern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(Logo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del</a:t>
            </a:r>
            <a:r>
              <a:rPr lang="en-US" kern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kern="1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Ministerio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correspondiente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jpg o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png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en color,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mantener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tamaño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ejemplo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  <a:endParaRPr lang="en-US" kern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947520-7E81-D74F-98BC-90BAD165B97A}" type="slidenum">
              <a:rPr lang="es-ES" smtClean="0"/>
              <a:t>21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0490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kern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(Logo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del</a:t>
            </a:r>
            <a:r>
              <a:rPr lang="en-US" kern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kern="1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Ministerio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correspondiente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jpg o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png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en color,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mantener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tamaño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ejemplo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  <a:endParaRPr lang="en-US" kern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947520-7E81-D74F-98BC-90BAD165B97A}" type="slidenum">
              <a:rPr lang="es-ES" smtClean="0"/>
              <a:t>22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360562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1200" dirty="0">
                <a:solidFill>
                  <a:schemeClr val="bg1">
                    <a:lumMod val="95000"/>
                  </a:schemeClr>
                </a:solidFill>
              </a:rPr>
              <a:t>(Logo 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BLANCO </a:t>
            </a:r>
            <a:r>
              <a:rPr lang="en-US" kern="1200" dirty="0" err="1">
                <a:solidFill>
                  <a:schemeClr val="bg1">
                    <a:lumMod val="95000"/>
                  </a:schemeClr>
                </a:solidFill>
              </a:rPr>
              <a:t>por</a:t>
            </a:r>
            <a:r>
              <a:rPr lang="en-US" kern="12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kern="1200" dirty="0" err="1">
                <a:solidFill>
                  <a:schemeClr val="bg1">
                    <a:lumMod val="95000"/>
                  </a:schemeClr>
                </a:solidFill>
              </a:rPr>
              <a:t>Ministerio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95000"/>
                  </a:schemeClr>
                </a:solidFill>
              </a:rPr>
              <a:t>dependiendo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 de </a:t>
            </a:r>
            <a:r>
              <a:rPr lang="en-US" dirty="0" err="1">
                <a:solidFill>
                  <a:schemeClr val="bg1">
                    <a:lumMod val="95000"/>
                  </a:schemeClr>
                </a:solidFill>
              </a:rPr>
              <a:t>cada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95000"/>
                  </a:schemeClr>
                </a:solidFill>
              </a:rPr>
              <a:t>presentación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kern="1200" dirty="0" err="1">
                <a:solidFill>
                  <a:schemeClr val="bg1">
                    <a:lumMod val="95000"/>
                  </a:schemeClr>
                </a:solidFill>
              </a:rPr>
              <a:t>Centrado</a:t>
            </a:r>
            <a:r>
              <a:rPr lang="en-US" kern="1200" dirty="0">
                <a:solidFill>
                  <a:schemeClr val="bg1">
                    <a:lumMod val="95000"/>
                  </a:schemeClr>
                </a:solidFill>
              </a:rPr>
              <a:t>, .PNG)</a:t>
            </a:r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947520-7E81-D74F-98BC-90BAD165B97A}" type="slidenum">
              <a:rPr lang="es-ES" smtClean="0"/>
              <a:t>23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95236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kern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(Logo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del</a:t>
            </a:r>
            <a:r>
              <a:rPr lang="en-US" kern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kern="1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Ministerio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correspondiente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jpg o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png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en color,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mantener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tamaño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ejemplo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  <a:endParaRPr lang="en-US" kern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947520-7E81-D74F-98BC-90BAD165B97A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016502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kern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(Logo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del</a:t>
            </a:r>
            <a:r>
              <a:rPr lang="en-US" kern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kern="1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Ministerio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correspondiente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jpg o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png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en color,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mantener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tamaño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ejemplo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  <a:endParaRPr lang="en-US" kern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947520-7E81-D74F-98BC-90BAD165B97A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144632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kern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(Logo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del</a:t>
            </a:r>
            <a:r>
              <a:rPr lang="en-US" kern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kern="1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Ministerio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correspondiente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jpg o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png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en color,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mantener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tamaño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ejemplo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  <a:endParaRPr lang="en-US" kern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947520-7E81-D74F-98BC-90BAD165B97A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945270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kern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(Logo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del</a:t>
            </a:r>
            <a:r>
              <a:rPr lang="en-US" kern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kern="1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Ministerio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correspondiente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jpg o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png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en color,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mantener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tamaño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ejemplo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  <a:endParaRPr lang="en-US" kern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947520-7E81-D74F-98BC-90BAD165B97A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517053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kern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(Logo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del</a:t>
            </a:r>
            <a:r>
              <a:rPr lang="en-US" kern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kern="1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Ministerio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correspondiente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jpg o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png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en color,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mantener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tamaño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ejemplo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  <a:endParaRPr lang="en-US" kern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947520-7E81-D74F-98BC-90BAD165B97A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200520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kern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(Logo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del</a:t>
            </a:r>
            <a:r>
              <a:rPr lang="en-US" kern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kern="1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Ministerio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correspondiente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jpg o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png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en color,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mantener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tamaño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ejemplo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  <a:endParaRPr lang="en-US" kern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947520-7E81-D74F-98BC-90BAD165B97A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17782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kern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(Logo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del</a:t>
            </a:r>
            <a:r>
              <a:rPr lang="en-US" kern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kern="1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Ministerio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correspondiente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jpg o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png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en color,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mantener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tamaño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ejemplo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  <a:endParaRPr lang="en-US" kern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947520-7E81-D74F-98BC-90BAD165B97A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73542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14163" y="2130427"/>
            <a:ext cx="10360501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147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295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442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590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737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88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3032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180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6DE2A-52CF-B048-89B3-A4767B09122D}" type="datetimeFigureOut">
              <a:rPr lang="es-ES" smtClean="0"/>
              <a:t>23/02/2021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DE33B-29C3-A64D-9297-00A5A1600F5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7946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6DE2A-52CF-B048-89B3-A4767B09122D}" type="datetimeFigureOut">
              <a:rPr lang="es-ES" smtClean="0"/>
              <a:t>23/02/2021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DE33B-29C3-A64D-9297-00A5A1600F5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49925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6898" y="274640"/>
            <a:ext cx="2742486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09441" y="274640"/>
            <a:ext cx="802431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6DE2A-52CF-B048-89B3-A4767B09122D}" type="datetimeFigureOut">
              <a:rPr lang="es-ES" smtClean="0"/>
              <a:t>23/02/2021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DE33B-29C3-A64D-9297-00A5A1600F5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6830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6DE2A-52CF-B048-89B3-A4767B09122D}" type="datetimeFigureOut">
              <a:rPr lang="es-ES" smtClean="0"/>
              <a:t>23/02/2021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DE33B-29C3-A64D-9297-00A5A1600F5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9032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2834" y="4406903"/>
            <a:ext cx="10360501" cy="1362074"/>
          </a:xfrm>
        </p:spPr>
        <p:txBody>
          <a:bodyPr anchor="t"/>
          <a:lstStyle>
            <a:lvl1pPr algn="l">
              <a:defRPr sz="54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962834" y="2906714"/>
            <a:ext cx="10360501" cy="1500186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14751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29502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8442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5900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7375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8850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30325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91800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6DE2A-52CF-B048-89B3-A4767B09122D}" type="datetimeFigureOut">
              <a:rPr lang="es-ES" smtClean="0"/>
              <a:t>23/02/2021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DE33B-29C3-A64D-9297-00A5A1600F5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6115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09441" y="1600202"/>
            <a:ext cx="5383398" cy="4525963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95986" y="1600202"/>
            <a:ext cx="5383398" cy="4525963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6DE2A-52CF-B048-89B3-A4767B09122D}" type="datetimeFigureOut">
              <a:rPr lang="es-ES" smtClean="0"/>
              <a:t>23/02/2021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DE33B-29C3-A64D-9297-00A5A1600F5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98156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09441" y="1535114"/>
            <a:ext cx="5385514" cy="639762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14751" indent="0">
              <a:buNone/>
              <a:defRPr sz="2700" b="1"/>
            </a:lvl2pPr>
            <a:lvl3pPr marL="1229502" indent="0">
              <a:buNone/>
              <a:defRPr sz="2400" b="1"/>
            </a:lvl3pPr>
            <a:lvl4pPr marL="1844253" indent="0">
              <a:buNone/>
              <a:defRPr sz="2200" b="1"/>
            </a:lvl4pPr>
            <a:lvl5pPr marL="2459004" indent="0">
              <a:buNone/>
              <a:defRPr sz="2200" b="1"/>
            </a:lvl5pPr>
            <a:lvl6pPr marL="3073756" indent="0">
              <a:buNone/>
              <a:defRPr sz="2200" b="1"/>
            </a:lvl6pPr>
            <a:lvl7pPr marL="3688507" indent="0">
              <a:buNone/>
              <a:defRPr sz="2200" b="1"/>
            </a:lvl7pPr>
            <a:lvl8pPr marL="4303258" indent="0">
              <a:buNone/>
              <a:defRPr sz="2200" b="1"/>
            </a:lvl8pPr>
            <a:lvl9pPr marL="4918009" indent="0">
              <a:buNone/>
              <a:defRPr sz="22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91756" y="1535114"/>
            <a:ext cx="5387630" cy="639762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14751" indent="0">
              <a:buNone/>
              <a:defRPr sz="2700" b="1"/>
            </a:lvl2pPr>
            <a:lvl3pPr marL="1229502" indent="0">
              <a:buNone/>
              <a:defRPr sz="2400" b="1"/>
            </a:lvl3pPr>
            <a:lvl4pPr marL="1844253" indent="0">
              <a:buNone/>
              <a:defRPr sz="2200" b="1"/>
            </a:lvl4pPr>
            <a:lvl5pPr marL="2459004" indent="0">
              <a:buNone/>
              <a:defRPr sz="2200" b="1"/>
            </a:lvl5pPr>
            <a:lvl6pPr marL="3073756" indent="0">
              <a:buNone/>
              <a:defRPr sz="2200" b="1"/>
            </a:lvl6pPr>
            <a:lvl7pPr marL="3688507" indent="0">
              <a:buNone/>
              <a:defRPr sz="2200" b="1"/>
            </a:lvl7pPr>
            <a:lvl8pPr marL="4303258" indent="0">
              <a:buNone/>
              <a:defRPr sz="2200" b="1"/>
            </a:lvl8pPr>
            <a:lvl9pPr marL="4918009" indent="0">
              <a:buNone/>
              <a:defRPr sz="22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91756" y="2174875"/>
            <a:ext cx="5387630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6DE2A-52CF-B048-89B3-A4767B09122D}" type="datetimeFigureOut">
              <a:rPr lang="es-ES" smtClean="0"/>
              <a:t>23/02/2021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DE33B-29C3-A64D-9297-00A5A1600F5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488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6DE2A-52CF-B048-89B3-A4767B09122D}" type="datetimeFigureOut">
              <a:rPr lang="es-ES" smtClean="0"/>
              <a:t>23/02/2021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DE33B-29C3-A64D-9297-00A5A1600F5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6143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6DE2A-52CF-B048-89B3-A4767B09122D}" type="datetimeFigureOut">
              <a:rPr lang="es-ES" smtClean="0"/>
              <a:t>23/02/2021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DE33B-29C3-A64D-9297-00A5A1600F5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00549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4" y="273049"/>
            <a:ext cx="4010039" cy="1162051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765492" y="273051"/>
            <a:ext cx="6813892" cy="5853114"/>
          </a:xfrm>
        </p:spPr>
        <p:txBody>
          <a:bodyPr/>
          <a:lstStyle>
            <a:lvl1pPr>
              <a:defRPr sz="4300"/>
            </a:lvl1pPr>
            <a:lvl2pPr>
              <a:defRPr sz="38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09444" y="1435102"/>
            <a:ext cx="4010039" cy="4691063"/>
          </a:xfrm>
        </p:spPr>
        <p:txBody>
          <a:bodyPr/>
          <a:lstStyle>
            <a:lvl1pPr marL="0" indent="0">
              <a:buNone/>
              <a:defRPr sz="1900"/>
            </a:lvl1pPr>
            <a:lvl2pPr marL="614751" indent="0">
              <a:buNone/>
              <a:defRPr sz="1600"/>
            </a:lvl2pPr>
            <a:lvl3pPr marL="1229502" indent="0">
              <a:buNone/>
              <a:defRPr sz="1300"/>
            </a:lvl3pPr>
            <a:lvl4pPr marL="1844253" indent="0">
              <a:buNone/>
              <a:defRPr sz="1200"/>
            </a:lvl4pPr>
            <a:lvl5pPr marL="2459004" indent="0">
              <a:buNone/>
              <a:defRPr sz="1200"/>
            </a:lvl5pPr>
            <a:lvl6pPr marL="3073756" indent="0">
              <a:buNone/>
              <a:defRPr sz="1200"/>
            </a:lvl6pPr>
            <a:lvl7pPr marL="3688507" indent="0">
              <a:buNone/>
              <a:defRPr sz="1200"/>
            </a:lvl7pPr>
            <a:lvl8pPr marL="4303258" indent="0">
              <a:buNone/>
              <a:defRPr sz="1200"/>
            </a:lvl8pPr>
            <a:lvl9pPr marL="4918009" indent="0">
              <a:buNone/>
              <a:defRPr sz="12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6DE2A-52CF-B048-89B3-A4767B09122D}" type="datetimeFigureOut">
              <a:rPr lang="es-ES" smtClean="0"/>
              <a:t>23/02/2021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DE33B-29C3-A64D-9297-00A5A1600F5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8064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89096" y="4800600"/>
            <a:ext cx="7313295" cy="566738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2389096" y="612775"/>
            <a:ext cx="7313295" cy="4114800"/>
          </a:xfrm>
        </p:spPr>
        <p:txBody>
          <a:bodyPr/>
          <a:lstStyle>
            <a:lvl1pPr marL="0" indent="0">
              <a:buNone/>
              <a:defRPr sz="4300"/>
            </a:lvl1pPr>
            <a:lvl2pPr marL="614751" indent="0">
              <a:buNone/>
              <a:defRPr sz="3800"/>
            </a:lvl2pPr>
            <a:lvl3pPr marL="1229502" indent="0">
              <a:buNone/>
              <a:defRPr sz="3200"/>
            </a:lvl3pPr>
            <a:lvl4pPr marL="1844253" indent="0">
              <a:buNone/>
              <a:defRPr sz="2700"/>
            </a:lvl4pPr>
            <a:lvl5pPr marL="2459004" indent="0">
              <a:buNone/>
              <a:defRPr sz="2700"/>
            </a:lvl5pPr>
            <a:lvl6pPr marL="3073756" indent="0">
              <a:buNone/>
              <a:defRPr sz="2700"/>
            </a:lvl6pPr>
            <a:lvl7pPr marL="3688507" indent="0">
              <a:buNone/>
              <a:defRPr sz="2700"/>
            </a:lvl7pPr>
            <a:lvl8pPr marL="4303258" indent="0">
              <a:buNone/>
              <a:defRPr sz="2700"/>
            </a:lvl8pPr>
            <a:lvl9pPr marL="4918009" indent="0">
              <a:buNone/>
              <a:defRPr sz="27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2389096" y="5367339"/>
            <a:ext cx="7313295" cy="804863"/>
          </a:xfrm>
        </p:spPr>
        <p:txBody>
          <a:bodyPr/>
          <a:lstStyle>
            <a:lvl1pPr marL="0" indent="0">
              <a:buNone/>
              <a:defRPr sz="1900"/>
            </a:lvl1pPr>
            <a:lvl2pPr marL="614751" indent="0">
              <a:buNone/>
              <a:defRPr sz="1600"/>
            </a:lvl2pPr>
            <a:lvl3pPr marL="1229502" indent="0">
              <a:buNone/>
              <a:defRPr sz="1300"/>
            </a:lvl3pPr>
            <a:lvl4pPr marL="1844253" indent="0">
              <a:buNone/>
              <a:defRPr sz="1200"/>
            </a:lvl4pPr>
            <a:lvl5pPr marL="2459004" indent="0">
              <a:buNone/>
              <a:defRPr sz="1200"/>
            </a:lvl5pPr>
            <a:lvl6pPr marL="3073756" indent="0">
              <a:buNone/>
              <a:defRPr sz="1200"/>
            </a:lvl6pPr>
            <a:lvl7pPr marL="3688507" indent="0">
              <a:buNone/>
              <a:defRPr sz="1200"/>
            </a:lvl7pPr>
            <a:lvl8pPr marL="4303258" indent="0">
              <a:buNone/>
              <a:defRPr sz="1200"/>
            </a:lvl8pPr>
            <a:lvl9pPr marL="4918009" indent="0">
              <a:buNone/>
              <a:defRPr sz="12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6DE2A-52CF-B048-89B3-A4767B09122D}" type="datetimeFigureOut">
              <a:rPr lang="es-ES" smtClean="0"/>
              <a:t>23/02/2021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DE33B-29C3-A64D-9297-00A5A1600F5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50054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09442" y="274639"/>
            <a:ext cx="10969943" cy="1143000"/>
          </a:xfrm>
          <a:prstGeom prst="rect">
            <a:avLst/>
          </a:prstGeom>
        </p:spPr>
        <p:txBody>
          <a:bodyPr vert="horz" lIns="122950" tIns="61475" rIns="122950" bIns="61475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09442" y="1600202"/>
            <a:ext cx="10969943" cy="4525963"/>
          </a:xfrm>
          <a:prstGeom prst="rect">
            <a:avLst/>
          </a:prstGeom>
        </p:spPr>
        <p:txBody>
          <a:bodyPr vert="horz" lIns="122950" tIns="61475" rIns="122950" bIns="61475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 vert="horz" lIns="122950" tIns="61475" rIns="122950" bIns="61475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6DE2A-52CF-B048-89B3-A4767B09122D}" type="datetimeFigureOut">
              <a:rPr lang="es-ES" smtClean="0"/>
              <a:t>23/02/2021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164516" y="6356351"/>
            <a:ext cx="3859795" cy="365125"/>
          </a:xfrm>
          <a:prstGeom prst="rect">
            <a:avLst/>
          </a:prstGeom>
        </p:spPr>
        <p:txBody>
          <a:bodyPr vert="horz" lIns="122950" tIns="61475" rIns="122950" bIns="61475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735326" y="6356351"/>
            <a:ext cx="2844059" cy="365125"/>
          </a:xfrm>
          <a:prstGeom prst="rect">
            <a:avLst/>
          </a:prstGeom>
        </p:spPr>
        <p:txBody>
          <a:bodyPr vert="horz" lIns="122950" tIns="61475" rIns="122950" bIns="61475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9DE33B-29C3-A64D-9297-00A5A1600F5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53434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14751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1063" indent="-461063" algn="l" defTabSz="614751" rtl="0" eaLnBrk="1" latinLnBrk="0" hangingPunct="1">
        <a:spcBef>
          <a:spcPct val="20000"/>
        </a:spcBef>
        <a:buFont typeface="Arial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98971" indent="-384219" algn="l" defTabSz="614751" rtl="0" eaLnBrk="1" latinLnBrk="0" hangingPunct="1">
        <a:spcBef>
          <a:spcPct val="20000"/>
        </a:spcBef>
        <a:buFont typeface="Arial"/>
        <a:buChar char="–"/>
        <a:defRPr sz="3800" kern="1200">
          <a:solidFill>
            <a:schemeClr val="tx1"/>
          </a:solidFill>
          <a:latin typeface="+mn-lt"/>
          <a:ea typeface="+mn-ea"/>
          <a:cs typeface="+mn-cs"/>
        </a:defRPr>
      </a:lvl2pPr>
      <a:lvl3pPr marL="1536878" indent="-307376" algn="l" defTabSz="614751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51629" indent="-307376" algn="l" defTabSz="614751" rtl="0" eaLnBrk="1" latinLnBrk="0" hangingPunct="1">
        <a:spcBef>
          <a:spcPct val="20000"/>
        </a:spcBef>
        <a:buFont typeface="Arial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66380" indent="-307376" algn="l" defTabSz="614751" rtl="0" eaLnBrk="1" latinLnBrk="0" hangingPunct="1">
        <a:spcBef>
          <a:spcPct val="20000"/>
        </a:spcBef>
        <a:buFont typeface="Arial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81131" indent="-307376" algn="l" defTabSz="614751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95882" indent="-307376" algn="l" defTabSz="614751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610633" indent="-307376" algn="l" defTabSz="614751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225385" indent="-307376" algn="l" defTabSz="614751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614751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14751" algn="l" defTabSz="614751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29502" algn="l" defTabSz="614751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44253" algn="l" defTabSz="614751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59004" algn="l" defTabSz="614751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73756" algn="l" defTabSz="614751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88507" algn="l" defTabSz="614751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303258" algn="l" defTabSz="614751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918009" algn="l" defTabSz="614751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anid.cl/concursos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Captura de pantalla de un celular con letras&#10;&#10;Descripción generada automáticamente">
            <a:extLst>
              <a:ext uri="{FF2B5EF4-FFF2-40B4-BE49-F238E27FC236}">
                <a16:creationId xmlns:a16="http://schemas.microsoft.com/office/drawing/2014/main" id="{E3DA2AD3-C7F4-6F46-87D3-8FBFBF20DA7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82376" y="1837398"/>
            <a:ext cx="2992327" cy="2713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422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Captura de pantalla de un celular con letras&#10;&#10;Descripción generada automáticamente">
            <a:extLst>
              <a:ext uri="{FF2B5EF4-FFF2-40B4-BE49-F238E27FC236}">
                <a16:creationId xmlns:a16="http://schemas.microsoft.com/office/drawing/2014/main" id="{E3DA2AD3-C7F4-6F46-87D3-8FBFBF20DA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703" y="235246"/>
            <a:ext cx="1327351" cy="1203810"/>
          </a:xfrm>
          <a:prstGeom prst="rect">
            <a:avLst/>
          </a:prstGeom>
        </p:spPr>
      </p:pic>
      <p:sp>
        <p:nvSpPr>
          <p:cNvPr id="8" name="CuadroTexto 1"/>
          <p:cNvSpPr txBox="1">
            <a:spLocks noChangeArrowheads="1"/>
          </p:cNvSpPr>
          <p:nvPr/>
        </p:nvSpPr>
        <p:spPr bwMode="auto">
          <a:xfrm>
            <a:off x="1966060" y="474265"/>
            <a:ext cx="7543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defTabSz="457200">
              <a:buNone/>
            </a:pPr>
            <a:r>
              <a:rPr lang="es-ES_tradnl" altLang="es-CL" sz="2800" b="1" dirty="0" smtClean="0">
                <a:solidFill>
                  <a:schemeClr val="accent1">
                    <a:lumMod val="50000"/>
                  </a:schemeClr>
                </a:solidFill>
                <a:latin typeface="Verdana"/>
                <a:cs typeface="Verdana"/>
              </a:rPr>
              <a:t>CATEGORÍA DE RESULTADOS</a:t>
            </a:r>
            <a:endParaRPr lang="es-ES_tradnl" altLang="es-CL" sz="2800" b="1" dirty="0">
              <a:solidFill>
                <a:schemeClr val="accent1">
                  <a:lumMod val="50000"/>
                </a:schemeClr>
              </a:solidFill>
              <a:latin typeface="Verdana"/>
              <a:cs typeface="Verdana"/>
            </a:endParaRPr>
          </a:p>
        </p:txBody>
      </p:sp>
      <p:sp>
        <p:nvSpPr>
          <p:cNvPr id="9" name="Oval 2"/>
          <p:cNvSpPr>
            <a:spLocks noChangeArrowheads="1"/>
          </p:cNvSpPr>
          <p:nvPr/>
        </p:nvSpPr>
        <p:spPr bwMode="auto">
          <a:xfrm>
            <a:off x="2589782" y="2530661"/>
            <a:ext cx="2778631" cy="3148574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38100" algn="ctr">
            <a:solidFill>
              <a:srgbClr val="C00000"/>
            </a:solidFill>
            <a:prstDash val="solid"/>
            <a:round/>
            <a:headEnd/>
            <a:tailEnd/>
          </a:ln>
          <a:effectLst/>
          <a:extLst/>
        </p:spPr>
        <p:txBody>
          <a:bodyPr/>
          <a:lstStyle/>
          <a:p>
            <a:pPr algn="ctr">
              <a:spcAft>
                <a:spcPts val="1000"/>
              </a:spcAft>
              <a:defRPr/>
            </a:pPr>
            <a:endParaRPr lang="es-CL" sz="2000" b="1" dirty="0">
              <a:solidFill>
                <a:schemeClr val="accent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0" name="Oval 3"/>
          <p:cNvSpPr>
            <a:spLocks noChangeArrowheads="1"/>
          </p:cNvSpPr>
          <p:nvPr/>
        </p:nvSpPr>
        <p:spPr bwMode="auto">
          <a:xfrm>
            <a:off x="3460273" y="3304542"/>
            <a:ext cx="1895304" cy="1723979"/>
          </a:xfrm>
          <a:prstGeom prst="ellipse">
            <a:avLst/>
          </a:prstGeom>
          <a:solidFill>
            <a:schemeClr val="bg1">
              <a:lumMod val="85000"/>
            </a:schemeClr>
          </a:solidFill>
          <a:ln w="38100" algn="ctr">
            <a:solidFill>
              <a:schemeClr val="bg2">
                <a:lumMod val="10000"/>
              </a:schemeClr>
            </a:solidFill>
            <a:prstDash val="dash"/>
            <a:round/>
            <a:headEnd/>
            <a:tailEnd/>
          </a:ln>
          <a:effectLst/>
          <a:extLst/>
        </p:spPr>
        <p:txBody>
          <a:bodyPr/>
          <a:lstStyle/>
          <a:p>
            <a:pPr algn="ctr">
              <a:spcAft>
                <a:spcPts val="1000"/>
              </a:spcAft>
              <a:defRPr/>
            </a:pPr>
            <a:r>
              <a:rPr lang="es-CL" sz="20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Ventajas de la Tecnología</a:t>
            </a:r>
            <a:endParaRPr lang="es-CL" sz="2000" b="1" i="1" u="sng" dirty="0">
              <a:solidFill>
                <a:schemeClr val="accent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32" name="CuadroTexto 1"/>
          <p:cNvSpPr txBox="1">
            <a:spLocks noChangeArrowheads="1"/>
          </p:cNvSpPr>
          <p:nvPr/>
        </p:nvSpPr>
        <p:spPr bwMode="auto">
          <a:xfrm>
            <a:off x="1566668" y="1147294"/>
            <a:ext cx="842571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defTabSz="457200">
              <a:buNone/>
            </a:pPr>
            <a:r>
              <a:rPr lang="es-ES_tradnl" altLang="es-CL" sz="2800" b="1" dirty="0" smtClean="0">
                <a:solidFill>
                  <a:srgbClr val="C00000"/>
                </a:solidFill>
                <a:latin typeface="Verdana"/>
                <a:cs typeface="Verdana"/>
              </a:rPr>
              <a:t>B. Propiedad Intelectual y Tecnologías</a:t>
            </a:r>
            <a:endParaRPr lang="es-ES_tradnl" altLang="es-CL" sz="2800" b="1" dirty="0">
              <a:solidFill>
                <a:srgbClr val="C00000"/>
              </a:solidFill>
              <a:latin typeface="Verdana"/>
              <a:cs typeface="Verdana"/>
            </a:endParaRPr>
          </a:p>
        </p:txBody>
      </p:sp>
      <p:sp>
        <p:nvSpPr>
          <p:cNvPr id="20" name="Conector 19"/>
          <p:cNvSpPr/>
          <p:nvPr/>
        </p:nvSpPr>
        <p:spPr>
          <a:xfrm>
            <a:off x="2738436" y="4045881"/>
            <a:ext cx="496337" cy="497848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1" name="Conector 20"/>
          <p:cNvSpPr/>
          <p:nvPr/>
        </p:nvSpPr>
        <p:spPr>
          <a:xfrm>
            <a:off x="2874128" y="3346872"/>
            <a:ext cx="496337" cy="497848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2" name="Conector 21"/>
          <p:cNvSpPr/>
          <p:nvPr/>
        </p:nvSpPr>
        <p:spPr>
          <a:xfrm>
            <a:off x="3365089" y="2779932"/>
            <a:ext cx="496337" cy="497848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cxnSp>
        <p:nvCxnSpPr>
          <p:cNvPr id="12" name="Conector recto de flecha 11"/>
          <p:cNvCxnSpPr/>
          <p:nvPr/>
        </p:nvCxnSpPr>
        <p:spPr>
          <a:xfrm flipH="1">
            <a:off x="2037609" y="3011390"/>
            <a:ext cx="1346087" cy="0"/>
          </a:xfrm>
          <a:prstGeom prst="straightConnector1">
            <a:avLst/>
          </a:prstGeom>
          <a:ln w="127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de flecha 26"/>
          <p:cNvCxnSpPr/>
          <p:nvPr/>
        </p:nvCxnSpPr>
        <p:spPr>
          <a:xfrm flipH="1">
            <a:off x="2002055" y="4339097"/>
            <a:ext cx="740228" cy="0"/>
          </a:xfrm>
          <a:prstGeom prst="straightConnector1">
            <a:avLst/>
          </a:prstGeom>
          <a:ln w="127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CuadroTexto 32"/>
          <p:cNvSpPr txBox="1"/>
          <p:nvPr/>
        </p:nvSpPr>
        <p:spPr>
          <a:xfrm>
            <a:off x="714978" y="2826724"/>
            <a:ext cx="1550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spcBef>
                <a:spcPct val="20000"/>
              </a:spcBef>
            </a:pPr>
            <a:r>
              <a:rPr lang="es-CL" sz="1800" b="1" dirty="0">
                <a:solidFill>
                  <a:schemeClr val="tx2"/>
                </a:solidFill>
                <a:latin typeface="Verdana"/>
                <a:cs typeface="Verdana"/>
              </a:rPr>
              <a:t>Patentes </a:t>
            </a:r>
            <a:endParaRPr lang="es-CL" sz="1800" b="1" dirty="0">
              <a:solidFill>
                <a:schemeClr val="tx2"/>
              </a:solidFill>
              <a:latin typeface="Verdana"/>
              <a:cs typeface="Verdana"/>
            </a:endParaRPr>
          </a:p>
        </p:txBody>
      </p:sp>
      <p:sp>
        <p:nvSpPr>
          <p:cNvPr id="37" name="CuadroTexto 36"/>
          <p:cNvSpPr txBox="1"/>
          <p:nvPr/>
        </p:nvSpPr>
        <p:spPr>
          <a:xfrm>
            <a:off x="401408" y="3315327"/>
            <a:ext cx="20094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spcBef>
                <a:spcPct val="20000"/>
              </a:spcBef>
            </a:pPr>
            <a:r>
              <a:rPr lang="es-CL" sz="1600" b="1" dirty="0" smtClean="0">
                <a:solidFill>
                  <a:schemeClr val="tx2"/>
                </a:solidFill>
                <a:latin typeface="Verdana"/>
                <a:cs typeface="Verdana"/>
              </a:rPr>
              <a:t>Modelo de Utilidad</a:t>
            </a:r>
            <a:endParaRPr lang="es-CL" sz="1600" b="1" dirty="0">
              <a:solidFill>
                <a:schemeClr val="tx2"/>
              </a:solidFill>
              <a:latin typeface="Verdana"/>
              <a:cs typeface="Verdana"/>
            </a:endParaRPr>
          </a:p>
        </p:txBody>
      </p:sp>
      <p:sp>
        <p:nvSpPr>
          <p:cNvPr id="38" name="CuadroTexto 37"/>
          <p:cNvSpPr txBox="1"/>
          <p:nvPr/>
        </p:nvSpPr>
        <p:spPr>
          <a:xfrm>
            <a:off x="262703" y="3994199"/>
            <a:ext cx="20199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spcBef>
                <a:spcPct val="20000"/>
              </a:spcBef>
            </a:pPr>
            <a:r>
              <a:rPr lang="es-CL" sz="1600" b="1" dirty="0" smtClean="0">
                <a:solidFill>
                  <a:schemeClr val="tx2"/>
                </a:solidFill>
                <a:latin typeface="Verdana"/>
                <a:cs typeface="Verdana"/>
              </a:rPr>
              <a:t>Secreto Industrial</a:t>
            </a:r>
            <a:endParaRPr lang="es-CL" sz="1600" b="1" dirty="0">
              <a:solidFill>
                <a:schemeClr val="tx2"/>
              </a:solidFill>
              <a:latin typeface="Verdana"/>
              <a:cs typeface="Verdana"/>
            </a:endParaRPr>
          </a:p>
        </p:txBody>
      </p:sp>
      <p:sp>
        <p:nvSpPr>
          <p:cNvPr id="43" name="Rectángulo 42"/>
          <p:cNvSpPr/>
          <p:nvPr/>
        </p:nvSpPr>
        <p:spPr>
          <a:xfrm>
            <a:off x="5392802" y="2384946"/>
            <a:ext cx="613858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dirty="0" smtClean="0"/>
              <a:t>“Solicitar </a:t>
            </a:r>
            <a:r>
              <a:rPr lang="es-CL" dirty="0"/>
              <a:t>una patente es </a:t>
            </a:r>
            <a:r>
              <a:rPr lang="es-CL" dirty="0" smtClean="0"/>
              <a:t>una decisión empresarial</a:t>
            </a:r>
            <a:r>
              <a:rPr lang="es-CL" dirty="0"/>
              <a:t>, </a:t>
            </a:r>
            <a:r>
              <a:rPr lang="es-CL" dirty="0" smtClean="0"/>
              <a:t>del Negocio” (OMPI)</a:t>
            </a:r>
            <a:endParaRPr lang="es-CL" dirty="0"/>
          </a:p>
        </p:txBody>
      </p:sp>
      <p:sp>
        <p:nvSpPr>
          <p:cNvPr id="44" name="Rectángulo 43"/>
          <p:cNvSpPr/>
          <p:nvPr/>
        </p:nvSpPr>
        <p:spPr>
          <a:xfrm>
            <a:off x="5506163" y="3371416"/>
            <a:ext cx="606802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dirty="0"/>
              <a:t>Su objetivo es </a:t>
            </a:r>
            <a:r>
              <a:rPr lang="es-CL" dirty="0" smtClean="0"/>
              <a:t>poder ser utilizada </a:t>
            </a:r>
            <a:r>
              <a:rPr lang="es-CL" dirty="0"/>
              <a:t>en el comercio, oponible </a:t>
            </a:r>
            <a:r>
              <a:rPr lang="es-CL" dirty="0" smtClean="0"/>
              <a:t>a terceros</a:t>
            </a:r>
            <a:r>
              <a:rPr lang="es-CL" dirty="0"/>
              <a:t>, todo ello en un plazo </a:t>
            </a:r>
            <a:r>
              <a:rPr lang="es-CL" dirty="0" smtClean="0"/>
              <a:t>razonable de </a:t>
            </a:r>
            <a:r>
              <a:rPr lang="es-CL" dirty="0"/>
              <a:t>tiempo y con un costo razonable</a:t>
            </a:r>
          </a:p>
        </p:txBody>
      </p:sp>
      <p:sp>
        <p:nvSpPr>
          <p:cNvPr id="46" name="Conector 45"/>
          <p:cNvSpPr/>
          <p:nvPr/>
        </p:nvSpPr>
        <p:spPr>
          <a:xfrm>
            <a:off x="3658006" y="5108436"/>
            <a:ext cx="496337" cy="497848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cxnSp>
        <p:nvCxnSpPr>
          <p:cNvPr id="47" name="Conector recto de flecha 46"/>
          <p:cNvCxnSpPr/>
          <p:nvPr/>
        </p:nvCxnSpPr>
        <p:spPr>
          <a:xfrm flipH="1">
            <a:off x="2452032" y="5353878"/>
            <a:ext cx="1199284" cy="0"/>
          </a:xfrm>
          <a:prstGeom prst="straightConnector1">
            <a:avLst/>
          </a:prstGeom>
          <a:ln w="127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CuadroTexto 47"/>
          <p:cNvSpPr txBox="1"/>
          <p:nvPr/>
        </p:nvSpPr>
        <p:spPr>
          <a:xfrm>
            <a:off x="583242" y="5061491"/>
            <a:ext cx="20810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spcBef>
                <a:spcPct val="20000"/>
              </a:spcBef>
            </a:pPr>
            <a:r>
              <a:rPr lang="es-CL" sz="1600" b="1" dirty="0" smtClean="0">
                <a:solidFill>
                  <a:schemeClr val="tx2"/>
                </a:solidFill>
                <a:latin typeface="Verdana"/>
                <a:cs typeface="Verdana"/>
              </a:rPr>
              <a:t>Variedades Vegetales</a:t>
            </a:r>
            <a:endParaRPr lang="es-CL" sz="1600" b="1" dirty="0">
              <a:solidFill>
                <a:schemeClr val="tx2"/>
              </a:solidFill>
              <a:latin typeface="Verdana"/>
              <a:cs typeface="Verdana"/>
            </a:endParaRPr>
          </a:p>
        </p:txBody>
      </p:sp>
      <p:sp>
        <p:nvSpPr>
          <p:cNvPr id="50" name="Conector 49"/>
          <p:cNvSpPr/>
          <p:nvPr/>
        </p:nvSpPr>
        <p:spPr>
          <a:xfrm>
            <a:off x="3067141" y="4553581"/>
            <a:ext cx="496337" cy="497848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cxnSp>
        <p:nvCxnSpPr>
          <p:cNvPr id="51" name="Conector recto de flecha 50"/>
          <p:cNvCxnSpPr>
            <a:stCxn id="50" idx="2"/>
          </p:cNvCxnSpPr>
          <p:nvPr/>
        </p:nvCxnSpPr>
        <p:spPr>
          <a:xfrm flipH="1">
            <a:off x="2326913" y="4802505"/>
            <a:ext cx="740228" cy="0"/>
          </a:xfrm>
          <a:prstGeom prst="straightConnector1">
            <a:avLst/>
          </a:prstGeom>
          <a:ln w="127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CuadroTexto 51"/>
          <p:cNvSpPr txBox="1"/>
          <p:nvPr/>
        </p:nvSpPr>
        <p:spPr>
          <a:xfrm>
            <a:off x="-33557" y="4612446"/>
            <a:ext cx="26844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spcBef>
                <a:spcPct val="20000"/>
              </a:spcBef>
            </a:pPr>
            <a:r>
              <a:rPr lang="es-CL" sz="1600" b="1" dirty="0" smtClean="0">
                <a:solidFill>
                  <a:schemeClr val="tx2"/>
                </a:solidFill>
                <a:latin typeface="Verdana"/>
                <a:cs typeface="Verdana"/>
              </a:rPr>
              <a:t>Derecho de Autor</a:t>
            </a:r>
            <a:endParaRPr lang="es-CL" sz="1600" b="1" dirty="0">
              <a:solidFill>
                <a:schemeClr val="tx2"/>
              </a:solidFill>
              <a:latin typeface="Verdana"/>
              <a:cs typeface="Verdana"/>
            </a:endParaRPr>
          </a:p>
        </p:txBody>
      </p:sp>
      <p:cxnSp>
        <p:nvCxnSpPr>
          <p:cNvPr id="54" name="Conector recto de flecha 53"/>
          <p:cNvCxnSpPr/>
          <p:nvPr/>
        </p:nvCxnSpPr>
        <p:spPr>
          <a:xfrm flipH="1">
            <a:off x="2133900" y="3607714"/>
            <a:ext cx="740228" cy="0"/>
          </a:xfrm>
          <a:prstGeom prst="straightConnector1">
            <a:avLst/>
          </a:prstGeom>
          <a:ln w="127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Conector recto de flecha 57"/>
          <p:cNvCxnSpPr/>
          <p:nvPr/>
        </p:nvCxnSpPr>
        <p:spPr>
          <a:xfrm>
            <a:off x="4484881" y="6168072"/>
            <a:ext cx="1138316" cy="0"/>
          </a:xfrm>
          <a:prstGeom prst="straightConnector1">
            <a:avLst/>
          </a:prstGeom>
          <a:ln w="31750"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Conector recto 59"/>
          <p:cNvCxnSpPr/>
          <p:nvPr/>
        </p:nvCxnSpPr>
        <p:spPr>
          <a:xfrm>
            <a:off x="4484881" y="5570520"/>
            <a:ext cx="0" cy="589722"/>
          </a:xfrm>
          <a:prstGeom prst="line">
            <a:avLst/>
          </a:prstGeom>
          <a:ln w="34925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CuadroTexto 60"/>
          <p:cNvSpPr txBox="1"/>
          <p:nvPr/>
        </p:nvSpPr>
        <p:spPr>
          <a:xfrm>
            <a:off x="5368413" y="1913090"/>
            <a:ext cx="31191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>
                <a:solidFill>
                  <a:schemeClr val="tx2"/>
                </a:solidFill>
              </a:rPr>
              <a:t>Sistema de Protección</a:t>
            </a:r>
            <a:endParaRPr lang="es-CL" b="1" dirty="0">
              <a:solidFill>
                <a:schemeClr val="tx2"/>
              </a:solidFill>
            </a:endParaRPr>
          </a:p>
        </p:txBody>
      </p:sp>
      <p:sp>
        <p:nvSpPr>
          <p:cNvPr id="62" name="Rectángulo redondeado 61"/>
          <p:cNvSpPr/>
          <p:nvPr/>
        </p:nvSpPr>
        <p:spPr>
          <a:xfrm>
            <a:off x="5623197" y="5628240"/>
            <a:ext cx="1962167" cy="996535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chemeClr val="tx2"/>
                </a:solidFill>
              </a:rPr>
              <a:t>Producto o Servicio</a:t>
            </a:r>
            <a:endParaRPr lang="es-CL" dirty="0">
              <a:solidFill>
                <a:schemeClr val="tx2"/>
              </a:solidFill>
            </a:endParaRPr>
          </a:p>
        </p:txBody>
      </p:sp>
      <p:cxnSp>
        <p:nvCxnSpPr>
          <p:cNvPr id="64" name="Conector recto de flecha 63"/>
          <p:cNvCxnSpPr/>
          <p:nvPr/>
        </p:nvCxnSpPr>
        <p:spPr>
          <a:xfrm>
            <a:off x="7585364" y="5717168"/>
            <a:ext cx="1138316" cy="0"/>
          </a:xfrm>
          <a:prstGeom prst="straightConnector1">
            <a:avLst/>
          </a:prstGeom>
          <a:ln w="31750"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Rectángulo redondeado 64"/>
          <p:cNvSpPr/>
          <p:nvPr/>
        </p:nvSpPr>
        <p:spPr>
          <a:xfrm>
            <a:off x="8723680" y="5024392"/>
            <a:ext cx="1962167" cy="99653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chemeClr val="tx2"/>
                </a:solidFill>
              </a:rPr>
              <a:t>Segmento de Mercado</a:t>
            </a:r>
            <a:endParaRPr lang="es-CL" dirty="0">
              <a:solidFill>
                <a:schemeClr val="tx2"/>
              </a:solidFill>
            </a:endParaRPr>
          </a:p>
        </p:txBody>
      </p:sp>
      <p:sp>
        <p:nvSpPr>
          <p:cNvPr id="66" name="Conector 65"/>
          <p:cNvSpPr/>
          <p:nvPr/>
        </p:nvSpPr>
        <p:spPr>
          <a:xfrm>
            <a:off x="7126216" y="6229706"/>
            <a:ext cx="333568" cy="315124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cxnSp>
        <p:nvCxnSpPr>
          <p:cNvPr id="67" name="Conector recto de flecha 66"/>
          <p:cNvCxnSpPr/>
          <p:nvPr/>
        </p:nvCxnSpPr>
        <p:spPr>
          <a:xfrm>
            <a:off x="7459784" y="6408050"/>
            <a:ext cx="374961" cy="0"/>
          </a:xfrm>
          <a:prstGeom prst="straightConnector1">
            <a:avLst/>
          </a:prstGeom>
          <a:ln w="127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CuadroTexto 67"/>
          <p:cNvSpPr txBox="1"/>
          <p:nvPr/>
        </p:nvSpPr>
        <p:spPr>
          <a:xfrm>
            <a:off x="7741957" y="6204321"/>
            <a:ext cx="24416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spcBef>
                <a:spcPct val="20000"/>
              </a:spcBef>
            </a:pPr>
            <a:r>
              <a:rPr lang="es-CL" sz="1600" b="1" dirty="0" smtClean="0">
                <a:solidFill>
                  <a:schemeClr val="tx2"/>
                </a:solidFill>
                <a:latin typeface="Verdana"/>
                <a:cs typeface="Verdana"/>
              </a:rPr>
              <a:t>Registro de Marca (Clase P y S)</a:t>
            </a:r>
            <a:endParaRPr lang="es-CL" sz="1600" b="1" dirty="0">
              <a:solidFill>
                <a:schemeClr val="tx2"/>
              </a:solidFill>
              <a:latin typeface="Verdana"/>
              <a:cs typeface="Verdana"/>
            </a:endParaRPr>
          </a:p>
        </p:txBody>
      </p:sp>
      <p:sp>
        <p:nvSpPr>
          <p:cNvPr id="73" name="Conector 72"/>
          <p:cNvSpPr/>
          <p:nvPr/>
        </p:nvSpPr>
        <p:spPr>
          <a:xfrm>
            <a:off x="8368441" y="1978125"/>
            <a:ext cx="333568" cy="315124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89317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Captura de pantalla de un celular con letras&#10;&#10;Descripción generada automáticamente">
            <a:extLst>
              <a:ext uri="{FF2B5EF4-FFF2-40B4-BE49-F238E27FC236}">
                <a16:creationId xmlns:a16="http://schemas.microsoft.com/office/drawing/2014/main" id="{E3DA2AD3-C7F4-6F46-87D3-8FBFBF20DA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703" y="235246"/>
            <a:ext cx="1327351" cy="1203810"/>
          </a:xfrm>
          <a:prstGeom prst="rect">
            <a:avLst/>
          </a:prstGeom>
        </p:spPr>
      </p:pic>
      <p:sp>
        <p:nvSpPr>
          <p:cNvPr id="8" name="CuadroTexto 1"/>
          <p:cNvSpPr txBox="1">
            <a:spLocks noChangeArrowheads="1"/>
          </p:cNvSpPr>
          <p:nvPr/>
        </p:nvSpPr>
        <p:spPr bwMode="auto">
          <a:xfrm>
            <a:off x="2246567" y="517237"/>
            <a:ext cx="7543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defTabSz="457200">
              <a:buNone/>
            </a:pPr>
            <a:r>
              <a:rPr lang="es-ES_tradnl" altLang="es-CL" sz="2800" b="1" dirty="0" smtClean="0">
                <a:solidFill>
                  <a:schemeClr val="accent1">
                    <a:lumMod val="50000"/>
                  </a:schemeClr>
                </a:solidFill>
                <a:latin typeface="Verdana"/>
                <a:cs typeface="Verdana"/>
              </a:rPr>
              <a:t>CATEGORÍA DE RESULTADOS</a:t>
            </a:r>
            <a:endParaRPr lang="es-ES_tradnl" altLang="es-CL" sz="2800" b="1" dirty="0">
              <a:solidFill>
                <a:schemeClr val="accent1">
                  <a:lumMod val="50000"/>
                </a:schemeClr>
              </a:solidFill>
              <a:latin typeface="Verdana"/>
              <a:cs typeface="Verdana"/>
            </a:endParaRPr>
          </a:p>
        </p:txBody>
      </p:sp>
      <p:sp>
        <p:nvSpPr>
          <p:cNvPr id="10" name="Oval 3"/>
          <p:cNvSpPr>
            <a:spLocks noChangeArrowheads="1"/>
          </p:cNvSpPr>
          <p:nvPr/>
        </p:nvSpPr>
        <p:spPr bwMode="auto">
          <a:xfrm>
            <a:off x="1472037" y="2879016"/>
            <a:ext cx="3558526" cy="2046277"/>
          </a:xfrm>
          <a:prstGeom prst="ellipse">
            <a:avLst/>
          </a:prstGeom>
          <a:solidFill>
            <a:schemeClr val="bg2">
              <a:lumMod val="90000"/>
            </a:schemeClr>
          </a:solidFill>
          <a:ln w="38100" algn="ctr">
            <a:solidFill>
              <a:srgbClr val="365F91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 algn="ctr">
              <a:spcAft>
                <a:spcPts val="1000"/>
              </a:spcAft>
              <a:defRPr/>
            </a:pPr>
            <a:r>
              <a:rPr lang="es-CL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Emprendimiento</a:t>
            </a:r>
          </a:p>
          <a:p>
            <a:pPr algn="ctr">
              <a:spcAft>
                <a:spcPts val="1000"/>
              </a:spcAft>
              <a:defRPr/>
            </a:pPr>
            <a:r>
              <a:rPr lang="es-CL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Universitario </a:t>
            </a:r>
          </a:p>
          <a:p>
            <a:pPr algn="ctr">
              <a:spcAft>
                <a:spcPts val="1000"/>
              </a:spcAft>
              <a:defRPr/>
            </a:pPr>
            <a:r>
              <a:rPr lang="es-CL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Base CyT</a:t>
            </a:r>
            <a:endParaRPr lang="es-CL" b="1" dirty="0">
              <a:solidFill>
                <a:schemeClr val="accent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6" name="10 CuadroTexto"/>
          <p:cNvSpPr txBox="1">
            <a:spLocks noChangeArrowheads="1"/>
          </p:cNvSpPr>
          <p:nvPr/>
        </p:nvSpPr>
        <p:spPr bwMode="auto">
          <a:xfrm>
            <a:off x="4977951" y="2163422"/>
            <a:ext cx="4239893" cy="369332"/>
          </a:xfrm>
          <a:prstGeom prst="rect">
            <a:avLst/>
          </a:prstGeom>
          <a:noFill/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s-CL" altLang="es-CL" sz="18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Formar la persona jurídica</a:t>
            </a:r>
            <a:endParaRPr lang="es-CL" altLang="es-CL" sz="1800" b="1" dirty="0" smtClean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cxnSp>
        <p:nvCxnSpPr>
          <p:cNvPr id="3" name="Conector recto 2"/>
          <p:cNvCxnSpPr/>
          <p:nvPr/>
        </p:nvCxnSpPr>
        <p:spPr>
          <a:xfrm flipV="1">
            <a:off x="4322620" y="2532756"/>
            <a:ext cx="655332" cy="48381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CuadroTexto 1"/>
          <p:cNvSpPr txBox="1">
            <a:spLocks noChangeArrowheads="1"/>
          </p:cNvSpPr>
          <p:nvPr/>
        </p:nvSpPr>
        <p:spPr bwMode="auto">
          <a:xfrm>
            <a:off x="1856083" y="1220089"/>
            <a:ext cx="907929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defTabSz="457200">
              <a:buNone/>
            </a:pPr>
            <a:r>
              <a:rPr lang="es-ES_tradnl" altLang="es-CL" sz="2800" b="1" dirty="0" smtClean="0">
                <a:solidFill>
                  <a:srgbClr val="C00000"/>
                </a:solidFill>
                <a:latin typeface="Verdana"/>
                <a:cs typeface="Verdana"/>
              </a:rPr>
              <a:t>C. Creación del emprendimiento</a:t>
            </a:r>
            <a:endParaRPr lang="es-ES_tradnl" altLang="es-CL" sz="2800" b="1" dirty="0">
              <a:solidFill>
                <a:srgbClr val="C00000"/>
              </a:solidFill>
              <a:latin typeface="Verdana"/>
              <a:cs typeface="Verdana"/>
            </a:endParaRPr>
          </a:p>
        </p:txBody>
      </p:sp>
      <p:sp>
        <p:nvSpPr>
          <p:cNvPr id="17" name="10 CuadroTexto"/>
          <p:cNvSpPr txBox="1">
            <a:spLocks noChangeArrowheads="1"/>
          </p:cNvSpPr>
          <p:nvPr/>
        </p:nvSpPr>
        <p:spPr bwMode="auto">
          <a:xfrm>
            <a:off x="5259615" y="2647237"/>
            <a:ext cx="3958230" cy="369332"/>
          </a:xfrm>
          <a:prstGeom prst="rect">
            <a:avLst/>
          </a:prstGeom>
          <a:noFill/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s-CL" altLang="es-CL" sz="18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Aprovechar OTLs y HUBs </a:t>
            </a:r>
            <a:endParaRPr lang="es-CL" altLang="es-CL" sz="1800" b="1" dirty="0" smtClean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cxnSp>
        <p:nvCxnSpPr>
          <p:cNvPr id="18" name="Conector recto 17"/>
          <p:cNvCxnSpPr/>
          <p:nvPr/>
        </p:nvCxnSpPr>
        <p:spPr>
          <a:xfrm flipV="1">
            <a:off x="4801961" y="3016569"/>
            <a:ext cx="457654" cy="37001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10 CuadroTexto"/>
          <p:cNvSpPr txBox="1">
            <a:spLocks noChangeArrowheads="1"/>
          </p:cNvSpPr>
          <p:nvPr/>
        </p:nvSpPr>
        <p:spPr bwMode="auto">
          <a:xfrm>
            <a:off x="5321960" y="4897250"/>
            <a:ext cx="4082921" cy="369332"/>
          </a:xfrm>
          <a:prstGeom prst="rect">
            <a:avLst/>
          </a:prstGeom>
          <a:noFill/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s-CL" altLang="es-CL" sz="18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Proteger Signos y Marcas</a:t>
            </a:r>
            <a:endParaRPr lang="es-CL" altLang="es-CL" sz="1800" b="1" dirty="0" smtClean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cxnSp>
        <p:nvCxnSpPr>
          <p:cNvPr id="20" name="Conector recto 19"/>
          <p:cNvCxnSpPr/>
          <p:nvPr/>
        </p:nvCxnSpPr>
        <p:spPr>
          <a:xfrm>
            <a:off x="4739441" y="4463386"/>
            <a:ext cx="582520" cy="45376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10 CuadroTexto"/>
          <p:cNvSpPr txBox="1">
            <a:spLocks noChangeArrowheads="1"/>
          </p:cNvSpPr>
          <p:nvPr/>
        </p:nvSpPr>
        <p:spPr bwMode="auto">
          <a:xfrm>
            <a:off x="5245759" y="5402938"/>
            <a:ext cx="4159124" cy="369332"/>
          </a:xfrm>
          <a:prstGeom prst="rect">
            <a:avLst/>
          </a:prstGeom>
          <a:noFill/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s-CL" altLang="es-CL" sz="18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Modelo de negocios</a:t>
            </a:r>
            <a:endParaRPr lang="es-CL" altLang="es-CL" sz="1800" b="1" dirty="0" smtClean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cxnSp>
        <p:nvCxnSpPr>
          <p:cNvPr id="24" name="Conector recto 23"/>
          <p:cNvCxnSpPr/>
          <p:nvPr/>
        </p:nvCxnSpPr>
        <p:spPr>
          <a:xfrm>
            <a:off x="4322620" y="4710212"/>
            <a:ext cx="923139" cy="71262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de flecha 25"/>
          <p:cNvCxnSpPr>
            <a:stCxn id="10" idx="6"/>
          </p:cNvCxnSpPr>
          <p:nvPr/>
        </p:nvCxnSpPr>
        <p:spPr>
          <a:xfrm>
            <a:off x="5030563" y="3902155"/>
            <a:ext cx="871473" cy="482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ángulo redondeado 26"/>
          <p:cNvSpPr/>
          <p:nvPr/>
        </p:nvSpPr>
        <p:spPr>
          <a:xfrm>
            <a:off x="5902036" y="3386585"/>
            <a:ext cx="3315808" cy="1076801"/>
          </a:xfrm>
          <a:prstGeom prst="roundRect">
            <a:avLst/>
          </a:prstGeom>
          <a:gradFill>
            <a:gsLst>
              <a:gs pos="0">
                <a:schemeClr val="bg2">
                  <a:lumMod val="75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Justificación para su financiamiento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796384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6" grpId="0" animBg="1"/>
      <p:bldP spid="17" grpId="0" animBg="1"/>
      <p:bldP spid="19" grpId="0" animBg="1"/>
      <p:bldP spid="2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Captura de pantalla de un celular con letras&#10;&#10;Descripción generada automáticamente">
            <a:extLst>
              <a:ext uri="{FF2B5EF4-FFF2-40B4-BE49-F238E27FC236}">
                <a16:creationId xmlns:a16="http://schemas.microsoft.com/office/drawing/2014/main" id="{E3DA2AD3-C7F4-6F46-87D3-8FBFBF20DA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703" y="235246"/>
            <a:ext cx="1626058" cy="1474715"/>
          </a:xfrm>
          <a:prstGeom prst="rect">
            <a:avLst/>
          </a:prstGeom>
        </p:spPr>
      </p:pic>
      <p:sp>
        <p:nvSpPr>
          <p:cNvPr id="6" name="CuadroTexto 1"/>
          <p:cNvSpPr txBox="1">
            <a:spLocks noChangeArrowheads="1"/>
          </p:cNvSpPr>
          <p:nvPr/>
        </p:nvSpPr>
        <p:spPr bwMode="auto">
          <a:xfrm>
            <a:off x="4525962" y="582289"/>
            <a:ext cx="43719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es-CL" sz="2800" b="1" dirty="0" smtClean="0">
                <a:solidFill>
                  <a:srgbClr val="174A97"/>
                </a:solidFill>
                <a:latin typeface="gobCL" pitchFamily="50" charset="0"/>
              </a:rPr>
              <a:t>POSTULACIÓN</a:t>
            </a:r>
            <a:endParaRPr lang="es-ES_tradnl" altLang="es-CL" sz="2800" b="1" dirty="0">
              <a:solidFill>
                <a:srgbClr val="174A97"/>
              </a:solidFill>
              <a:latin typeface="gobCL" pitchFamily="50" charset="0"/>
            </a:endParaRPr>
          </a:p>
        </p:txBody>
      </p:sp>
      <p:sp>
        <p:nvSpPr>
          <p:cNvPr id="7" name="1 Marcador de número de diapositiva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7F16487-BAC4-4600-AB15-FA3C850C2136}" type="slidenum">
              <a:rPr lang="es-ES_tradnl" altLang="es-CL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s-ES_tradnl" altLang="es-CL" sz="1200" smtClean="0">
              <a:solidFill>
                <a:srgbClr val="898989"/>
              </a:solidFill>
            </a:endParaRPr>
          </a:p>
        </p:txBody>
      </p:sp>
      <p:graphicFrame>
        <p:nvGraphicFramePr>
          <p:cNvPr id="8" name="5 Diagrama"/>
          <p:cNvGraphicFramePr/>
          <p:nvPr>
            <p:extLst>
              <p:ext uri="{D42A27DB-BD31-4B8C-83A1-F6EECF244321}">
                <p14:modId xmlns:p14="http://schemas.microsoft.com/office/powerpoint/2010/main" val="1729563393"/>
              </p:ext>
            </p:extLst>
          </p:nvPr>
        </p:nvGraphicFramePr>
        <p:xfrm>
          <a:off x="3525131" y="1484783"/>
          <a:ext cx="7429552" cy="48577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9" name="10 CuadroTexto"/>
          <p:cNvSpPr txBox="1">
            <a:spLocks noChangeArrowheads="1"/>
          </p:cNvSpPr>
          <p:nvPr/>
        </p:nvSpPr>
        <p:spPr bwMode="auto">
          <a:xfrm>
            <a:off x="7580878" y="2284413"/>
            <a:ext cx="26908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MX" altLang="es-CL" b="1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$ 30.000.000</a:t>
            </a:r>
            <a:endParaRPr lang="es-ES" altLang="es-CL" b="1" dirty="0">
              <a:solidFill>
                <a:srgbClr val="0033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16 CuadroTexto"/>
          <p:cNvSpPr txBox="1">
            <a:spLocks noChangeArrowheads="1"/>
          </p:cNvSpPr>
          <p:nvPr/>
        </p:nvSpPr>
        <p:spPr bwMode="auto">
          <a:xfrm>
            <a:off x="4338032" y="5100638"/>
            <a:ext cx="2928938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endParaRPr lang="es-MX" sz="1600" b="1" dirty="0">
              <a:solidFill>
                <a:srgbClr val="003366"/>
              </a:solidFill>
              <a:cs typeface="Arial" pitchFamily="34" charset="0"/>
            </a:endParaRPr>
          </a:p>
          <a:p>
            <a:pPr eaLnBrk="1" hangingPunct="1">
              <a:defRPr/>
            </a:pPr>
            <a:r>
              <a:rPr lang="es-MX" sz="1600" b="1" dirty="0">
                <a:solidFill>
                  <a:srgbClr val="C00000"/>
                </a:solidFill>
                <a:cs typeface="Arial" pitchFamily="34" charset="0"/>
              </a:rPr>
              <a:t>Postulación Proyecto:</a:t>
            </a:r>
            <a:endParaRPr lang="es-ES" sz="1600" b="1" dirty="0">
              <a:solidFill>
                <a:srgbClr val="C00000"/>
              </a:solidFill>
              <a:cs typeface="Arial" pitchFamily="34" charset="0"/>
            </a:endParaRPr>
          </a:p>
          <a:p>
            <a:pPr marL="228600" indent="-228600" eaLnBrk="1" hangingPunct="1">
              <a:buFontTx/>
              <a:buAutoNum type="arabicParenBoth"/>
              <a:defRPr/>
            </a:pPr>
            <a:r>
              <a:rPr lang="es-MX" sz="1600" dirty="0">
                <a:solidFill>
                  <a:srgbClr val="003366"/>
                </a:solidFill>
                <a:cs typeface="Arial" pitchFamily="34" charset="0"/>
              </a:rPr>
              <a:t> Formulación del proyecto</a:t>
            </a:r>
          </a:p>
        </p:txBody>
      </p:sp>
      <p:sp>
        <p:nvSpPr>
          <p:cNvPr id="12" name="17 CuadroTexto"/>
          <p:cNvSpPr txBox="1">
            <a:spLocks noChangeArrowheads="1"/>
          </p:cNvSpPr>
          <p:nvPr/>
        </p:nvSpPr>
        <p:spPr bwMode="auto">
          <a:xfrm>
            <a:off x="7995349" y="4110038"/>
            <a:ext cx="3611562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s-CL" sz="1400" b="1" dirty="0">
              <a:solidFill>
                <a:srgbClr val="0033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MX" altLang="es-CL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Resultados ETAPA EJECUCIÓN (Ejemplos)</a:t>
            </a:r>
            <a:r>
              <a:rPr lang="es-MX" altLang="es-CL" sz="1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s-ES" altLang="es-CL" sz="1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s-ES" altLang="es-CL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altLang="es-CL" sz="1300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Paquete tecnológico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s-ES" altLang="es-CL" sz="1300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Contratos de licenciamiento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s-ES" altLang="es-CL" sz="1300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Protección intelectual de los resultados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s-ES" altLang="es-CL" sz="1300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Protección Industrial de las tecnologías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s-ES" altLang="es-CL" sz="1300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altLang="es-CL" sz="1300" i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 de Negocios EBT*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s-ES" altLang="es-CL" sz="1300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Postulación a fuentes de financiamiento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s-ES" altLang="es-CL" sz="1300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Demostraciones de prototipos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s-ES" altLang="es-CL" sz="1300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Sociedad constituida legalmente</a:t>
            </a:r>
            <a:endParaRPr lang="es-ES" altLang="es-CL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18 CuadroTexto"/>
          <p:cNvSpPr txBox="1">
            <a:spLocks noChangeArrowheads="1"/>
          </p:cNvSpPr>
          <p:nvPr/>
        </p:nvSpPr>
        <p:spPr bwMode="auto">
          <a:xfrm>
            <a:off x="2800687" y="1778885"/>
            <a:ext cx="488791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s-MX" altLang="es-CL" sz="1600" b="1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s-MX" altLang="es-C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altLang="es-CL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Institución beneficiaria apoya la formulación</a:t>
            </a:r>
            <a:endParaRPr lang="es-ES" altLang="es-CL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19 CuadroTexto"/>
          <p:cNvSpPr txBox="1">
            <a:spLocks noChangeArrowheads="1"/>
          </p:cNvSpPr>
          <p:nvPr/>
        </p:nvSpPr>
        <p:spPr bwMode="auto">
          <a:xfrm>
            <a:off x="7891478" y="1692275"/>
            <a:ext cx="25003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MX" altLang="es-CL" sz="1600" dirty="0">
                <a:latin typeface="Arial" panose="020B0604020202020204" pitchFamily="34" charset="0"/>
                <a:cs typeface="Arial" panose="020B0604020202020204" pitchFamily="34" charset="0"/>
              </a:rPr>
              <a:t>Financiamiento Máximo de </a:t>
            </a:r>
            <a:r>
              <a:rPr lang="es-MX" altLang="es-C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ANID </a:t>
            </a:r>
            <a:r>
              <a:rPr lang="es-MX" altLang="es-CL" sz="1600" b="1" dirty="0">
                <a:latin typeface="Arial" panose="020B0604020202020204" pitchFamily="34" charset="0"/>
                <a:cs typeface="Arial" panose="020B0604020202020204" pitchFamily="34" charset="0"/>
              </a:rPr>
              <a:t>Etapa 2:</a:t>
            </a:r>
            <a:endParaRPr lang="es-ES" altLang="es-CL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20 CuadroTexto"/>
          <p:cNvSpPr txBox="1">
            <a:spLocks noChangeArrowheads="1"/>
          </p:cNvSpPr>
          <p:nvPr/>
        </p:nvSpPr>
        <p:spPr bwMode="auto">
          <a:xfrm>
            <a:off x="7713289" y="2617788"/>
            <a:ext cx="3549650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MX" altLang="es-CL" sz="1400" b="1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Equivalente al </a:t>
            </a:r>
            <a:r>
              <a:rPr lang="es-MX" altLang="es-CL" sz="1400" b="1" dirty="0" smtClean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80% </a:t>
            </a:r>
            <a:r>
              <a:rPr lang="es-MX" altLang="es-CL" sz="1400" b="1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 Costo Total</a:t>
            </a:r>
            <a:endParaRPr lang="es-ES" altLang="es-CL" sz="1400" b="1" dirty="0">
              <a:solidFill>
                <a:srgbClr val="0033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CuadroTexto 2"/>
          <p:cNvSpPr txBox="1">
            <a:spLocks noChangeArrowheads="1"/>
          </p:cNvSpPr>
          <p:nvPr/>
        </p:nvSpPr>
        <p:spPr bwMode="auto">
          <a:xfrm>
            <a:off x="4141499" y="1403350"/>
            <a:ext cx="28797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CL" altLang="es-CL" sz="1800" b="1" dirty="0" smtClean="0">
                <a:latin typeface="Arial" panose="020B0604020202020204" pitchFamily="34" charset="0"/>
              </a:rPr>
              <a:t>Apoyo Beneficiaria</a:t>
            </a:r>
            <a:endParaRPr lang="es-CL" altLang="es-CL" sz="1800" b="1" dirty="0">
              <a:latin typeface="Arial" panose="020B0604020202020204" pitchFamily="34" charset="0"/>
            </a:endParaRPr>
          </a:p>
        </p:txBody>
      </p:sp>
      <p:cxnSp>
        <p:nvCxnSpPr>
          <p:cNvPr id="17" name="Conector recto 16"/>
          <p:cNvCxnSpPr/>
          <p:nvPr/>
        </p:nvCxnSpPr>
        <p:spPr>
          <a:xfrm>
            <a:off x="4166377" y="1763713"/>
            <a:ext cx="273685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8" name="18 CuadroTexto"/>
          <p:cNvSpPr txBox="1">
            <a:spLocks noChangeArrowheads="1"/>
          </p:cNvSpPr>
          <p:nvPr/>
        </p:nvSpPr>
        <p:spPr bwMode="auto">
          <a:xfrm>
            <a:off x="2789575" y="2056698"/>
            <a:ext cx="48879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s-MX" altLang="es-CL" sz="1600" b="1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s-MX" altLang="es-C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altLang="es-CL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Apoyo de departamentos y oficinas internas</a:t>
            </a:r>
            <a:endParaRPr lang="es-ES" altLang="es-CL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18 CuadroTexto"/>
          <p:cNvSpPr txBox="1">
            <a:spLocks noChangeArrowheads="1"/>
          </p:cNvSpPr>
          <p:nvPr/>
        </p:nvSpPr>
        <p:spPr bwMode="auto">
          <a:xfrm>
            <a:off x="2902288" y="2351973"/>
            <a:ext cx="48879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s-MX" altLang="es-CL" sz="1600" b="1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s-MX" altLang="es-C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altLang="es-CL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HUBs, Incubadoras, otros ayudan a elegirlos</a:t>
            </a:r>
            <a:endParaRPr lang="es-ES" altLang="es-CL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Cerrar llave 19"/>
          <p:cNvSpPr/>
          <p:nvPr/>
        </p:nvSpPr>
        <p:spPr>
          <a:xfrm>
            <a:off x="7601466" y="1403350"/>
            <a:ext cx="306388" cy="1738313"/>
          </a:xfrm>
          <a:prstGeom prst="rightBrac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CL">
              <a:solidFill>
                <a:schemeClr val="accent3"/>
              </a:solidFill>
            </a:endParaRPr>
          </a:p>
        </p:txBody>
      </p:sp>
      <p:sp>
        <p:nvSpPr>
          <p:cNvPr id="21" name="18 CuadroTexto"/>
          <p:cNvSpPr txBox="1">
            <a:spLocks noChangeArrowheads="1"/>
          </p:cNvSpPr>
          <p:nvPr/>
        </p:nvSpPr>
        <p:spPr bwMode="auto">
          <a:xfrm>
            <a:off x="2729250" y="2621848"/>
            <a:ext cx="48879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s-MX" altLang="es-CL" sz="1600" b="1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s-MX" altLang="es-C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altLang="es-CL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Alianzas con empresas / mentores / cursos  </a:t>
            </a:r>
            <a:endParaRPr lang="es-ES" altLang="es-CL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2" name="Conector recto 21"/>
          <p:cNvCxnSpPr/>
          <p:nvPr/>
        </p:nvCxnSpPr>
        <p:spPr>
          <a:xfrm>
            <a:off x="3158314" y="3672710"/>
            <a:ext cx="0" cy="2757488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de flecha 22"/>
          <p:cNvCxnSpPr/>
          <p:nvPr/>
        </p:nvCxnSpPr>
        <p:spPr>
          <a:xfrm>
            <a:off x="3158314" y="5497956"/>
            <a:ext cx="1008063" cy="0"/>
          </a:xfrm>
          <a:prstGeom prst="straightConnector1">
            <a:avLst/>
          </a:prstGeom>
          <a:ln w="28575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16 CuadroTexto"/>
          <p:cNvSpPr txBox="1">
            <a:spLocks noChangeArrowheads="1"/>
          </p:cNvSpPr>
          <p:nvPr/>
        </p:nvSpPr>
        <p:spPr bwMode="auto">
          <a:xfrm>
            <a:off x="4295772" y="5987835"/>
            <a:ext cx="29289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MX" altLang="es-CL" sz="1600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(2) Defensa del proyecto</a:t>
            </a:r>
          </a:p>
        </p:txBody>
      </p:sp>
      <p:sp>
        <p:nvSpPr>
          <p:cNvPr id="31" name="Rectángulo 30"/>
          <p:cNvSpPr/>
          <p:nvPr/>
        </p:nvSpPr>
        <p:spPr>
          <a:xfrm>
            <a:off x="8071365" y="5661025"/>
            <a:ext cx="3176588" cy="1651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02591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Graphic spid="8" grpId="0">
        <p:bldAsOne/>
      </p:bldGraphic>
      <p:bldP spid="9" grpId="0"/>
      <p:bldP spid="11" grpId="0"/>
      <p:bldP spid="12" grpId="0"/>
      <p:bldP spid="13" grpId="0"/>
      <p:bldP spid="14" grpId="0"/>
      <p:bldP spid="15" grpId="0"/>
      <p:bldP spid="16" grpId="0"/>
      <p:bldP spid="18" grpId="0"/>
      <p:bldP spid="19" grpId="0"/>
      <p:bldP spid="20" grpId="0" animBg="1"/>
      <p:bldP spid="21" grpId="0"/>
      <p:bldP spid="24" grpId="0"/>
      <p:bldP spid="3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adroTexto 1"/>
          <p:cNvSpPr txBox="1">
            <a:spLocks noChangeArrowheads="1"/>
          </p:cNvSpPr>
          <p:nvPr/>
        </p:nvSpPr>
        <p:spPr bwMode="auto">
          <a:xfrm>
            <a:off x="2833140" y="575626"/>
            <a:ext cx="620592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defTabSz="457200">
              <a:buNone/>
            </a:pPr>
            <a:r>
              <a:rPr lang="es-ES_tradnl" altLang="es-CL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/>
                <a:cs typeface="Verdana"/>
              </a:rPr>
              <a:t>PARTICIPANTES ELEGIBLES</a:t>
            </a:r>
            <a:endParaRPr lang="es-ES_tradnl" altLang="es-CL" sz="2800" b="1" dirty="0">
              <a:solidFill>
                <a:schemeClr val="tx1">
                  <a:lumMod val="75000"/>
                  <a:lumOff val="25000"/>
                </a:schemeClr>
              </a:solidFill>
              <a:latin typeface="Verdana"/>
              <a:cs typeface="Verdana"/>
            </a:endParaRPr>
          </a:p>
        </p:txBody>
      </p:sp>
      <p:pic>
        <p:nvPicPr>
          <p:cNvPr id="5" name="Imagen 4" descr="Captura de pantalla de un celular con letras&#10;&#10;Descripción generada automáticamente">
            <a:extLst>
              <a:ext uri="{FF2B5EF4-FFF2-40B4-BE49-F238E27FC236}">
                <a16:creationId xmlns:a16="http://schemas.microsoft.com/office/drawing/2014/main" id="{E3DA2AD3-C7F4-6F46-87D3-8FBFBF20DA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5128" y="159892"/>
            <a:ext cx="1493712" cy="1354687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1965417" y="1286242"/>
            <a:ext cx="979709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CL" dirty="0" smtClean="0"/>
              <a:t>Universidades acreditadas, centros e institutos de investigación. Se admite solo una institución beneficiaria.</a:t>
            </a:r>
            <a:endParaRPr lang="es-CL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CL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CL" dirty="0" smtClean="0"/>
              <a:t>Alumnos y ex alumnos de carreras de pregrado de universidades acreditadas, cuyas memorias o tesis hayan sido entregadas en los últimos 18 meses contados hacia atrá</a:t>
            </a:r>
            <a:r>
              <a:rPr lang="es-CL" dirty="0" smtClean="0"/>
              <a:t>s de la fecha de convocatoria. O bien, cuyo plazo de entrega finalice en los próximos 6 meses contados desde la fecha de la convocatoria</a:t>
            </a:r>
            <a:endParaRPr lang="es-CL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CL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CL" dirty="0" smtClean="0"/>
              <a:t>Alumnos y exalumnos </a:t>
            </a:r>
            <a:r>
              <a:rPr lang="es-CL" dirty="0"/>
              <a:t>de programas </a:t>
            </a:r>
            <a:r>
              <a:rPr lang="es-CL" dirty="0" smtClean="0"/>
              <a:t>de posgrados que estén acreditados al momento de la postulación, cuyas tesis </a:t>
            </a:r>
            <a:r>
              <a:rPr lang="es-CL" dirty="0"/>
              <a:t>hayan sido entregadas en los últimos 18 meses contados hacia atrás de la fecha de convocatoria. O bien, cuyo plazo de entrega </a:t>
            </a:r>
            <a:r>
              <a:rPr lang="es-CL" dirty="0" smtClean="0"/>
              <a:t>finalice </a:t>
            </a:r>
            <a:r>
              <a:rPr lang="es-CL" dirty="0"/>
              <a:t>en los próximos </a:t>
            </a:r>
            <a:r>
              <a:rPr lang="es-CL" dirty="0" smtClean="0"/>
              <a:t>12 </a:t>
            </a:r>
            <a:r>
              <a:rPr lang="es-CL" dirty="0"/>
              <a:t>meses contados desde la </a:t>
            </a:r>
            <a:r>
              <a:rPr lang="es-CL" dirty="0" smtClean="0"/>
              <a:t>fecha de la convocatoria.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431125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adroTexto 1"/>
          <p:cNvSpPr txBox="1">
            <a:spLocks noChangeArrowheads="1"/>
          </p:cNvSpPr>
          <p:nvPr/>
        </p:nvSpPr>
        <p:spPr bwMode="auto">
          <a:xfrm>
            <a:off x="2833140" y="575626"/>
            <a:ext cx="620592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defTabSz="457200">
              <a:buNone/>
            </a:pPr>
            <a:r>
              <a:rPr lang="es-ES_tradnl" altLang="es-CL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/>
                <a:cs typeface="Verdana"/>
              </a:rPr>
              <a:t>PARTICIPANTES ELEGIBLES</a:t>
            </a:r>
            <a:endParaRPr lang="es-ES_tradnl" altLang="es-CL" sz="2800" b="1" dirty="0">
              <a:solidFill>
                <a:schemeClr val="tx1">
                  <a:lumMod val="75000"/>
                  <a:lumOff val="25000"/>
                </a:schemeClr>
              </a:solidFill>
              <a:latin typeface="Verdana"/>
              <a:cs typeface="Verdana"/>
            </a:endParaRPr>
          </a:p>
        </p:txBody>
      </p:sp>
      <p:pic>
        <p:nvPicPr>
          <p:cNvPr id="5" name="Imagen 4" descr="Captura de pantalla de un celular con letras&#10;&#10;Descripción generada automáticamente">
            <a:extLst>
              <a:ext uri="{FF2B5EF4-FFF2-40B4-BE49-F238E27FC236}">
                <a16:creationId xmlns:a16="http://schemas.microsoft.com/office/drawing/2014/main" id="{E3DA2AD3-C7F4-6F46-87D3-8FBFBF20DA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5128" y="159892"/>
            <a:ext cx="1493712" cy="1354687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1840725" y="1149685"/>
            <a:ext cx="1004647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CL" dirty="0" smtClean="0"/>
              <a:t>Los postulantes, deberán tener asociada la participación de su profesor guía o en su defecto de un investigador principal o asociado como parte del compromiso institucional.</a:t>
            </a:r>
            <a:endParaRPr lang="es-CL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CL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CL" dirty="0" smtClean="0"/>
              <a:t>La postulación del proyecto deberá estar basada total o parcialmente en el resultado de investigación obtenido o por obtener en dicha tesis o memoria de pre o posgrado.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CL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CL" dirty="0" smtClean="0"/>
              <a:t>Los postulantes deberán estar apoyados por un mentor de negocios en el área afín del proyecto, o bien que provenga del mundo de los negocios innovadores o de base tecnológica.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CL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CL" dirty="0" smtClean="0"/>
              <a:t>Los proyectos podrán demostrar el interés de empresas o mandantes en la fase de implementación de los proyectos, conformación del equipo y/o competitividad de la propuesta.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820850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adroTexto 1"/>
          <p:cNvSpPr txBox="1">
            <a:spLocks noChangeArrowheads="1"/>
          </p:cNvSpPr>
          <p:nvPr/>
        </p:nvSpPr>
        <p:spPr bwMode="auto">
          <a:xfrm>
            <a:off x="2956947" y="279080"/>
            <a:ext cx="620592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defTabSz="457200">
              <a:buNone/>
            </a:pPr>
            <a:r>
              <a:rPr lang="es-ES_tradnl" altLang="es-CL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/>
                <a:cs typeface="Verdana"/>
              </a:rPr>
              <a:t>PROCESO DE POSTULACIÓN</a:t>
            </a:r>
            <a:endParaRPr lang="es-ES_tradnl" altLang="es-CL" sz="2800" b="1" dirty="0">
              <a:solidFill>
                <a:schemeClr val="tx1">
                  <a:lumMod val="75000"/>
                  <a:lumOff val="25000"/>
                </a:schemeClr>
              </a:solidFill>
              <a:latin typeface="Verdana"/>
              <a:cs typeface="Verdana"/>
            </a:endParaRPr>
          </a:p>
        </p:txBody>
      </p:sp>
      <p:pic>
        <p:nvPicPr>
          <p:cNvPr id="3" name="Imagen 2" descr="Captura de pantalla de un celular con letras&#10;&#10;Descripción generada automáticamente">
            <a:extLst>
              <a:ext uri="{FF2B5EF4-FFF2-40B4-BE49-F238E27FC236}">
                <a16:creationId xmlns:a16="http://schemas.microsoft.com/office/drawing/2014/main" id="{E3DA2AD3-C7F4-6F46-87D3-8FBFBF20DA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197" y="71857"/>
            <a:ext cx="1493712" cy="1354687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1663909" y="933745"/>
            <a:ext cx="9084039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CL" sz="2000" dirty="0" smtClean="0"/>
              <a:t>Plataforma de Postulación Electrónica: </a:t>
            </a:r>
            <a:r>
              <a:rPr lang="es-CL" sz="2000" dirty="0">
                <a:solidFill>
                  <a:srgbClr val="0000FF"/>
                </a:solidFill>
              </a:rPr>
              <a:t>https://auth.conicyt.cl/ </a:t>
            </a:r>
            <a:r>
              <a:rPr lang="es-CL" sz="2000" dirty="0" smtClean="0"/>
              <a:t>de ANID.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CL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CL" sz="2000" dirty="0" smtClean="0"/>
              <a:t>Debe presentar el Formulario de Postulación Oficial en formato PDF disponible en Sitio </a:t>
            </a:r>
            <a:r>
              <a:rPr lang="es-CL" sz="2000" dirty="0"/>
              <a:t>Web ANID: </a:t>
            </a:r>
            <a:r>
              <a:rPr lang="es-CL" sz="2000" dirty="0">
                <a:hlinkClick r:id="rId4"/>
              </a:rPr>
              <a:t>https://</a:t>
            </a:r>
            <a:r>
              <a:rPr lang="es-CL" sz="2000" dirty="0" smtClean="0">
                <a:hlinkClick r:id="rId4"/>
              </a:rPr>
              <a:t>www.anid.cl/concursos/</a:t>
            </a:r>
            <a:endParaRPr lang="es-CL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CL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CL" sz="2000" dirty="0" smtClean="0"/>
              <a:t>Los documentos se deben descargar en Word, y posteriormente subir en PDF</a:t>
            </a:r>
            <a:endParaRPr lang="es-CL" sz="2000" dirty="0" smtClean="0"/>
          </a:p>
          <a:p>
            <a:endParaRPr lang="es-CL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CL" sz="2000" dirty="0" smtClean="0"/>
              <a:t>Las postulaciones deben adjuntar carta de la beneficiaria en formato PDF firmada por Representante Institucional.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CL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CL" sz="2000" dirty="0" smtClean="0"/>
              <a:t>El/la directora/a y los/as investigadores/as deberán presentar carta de compromiso firmada. El conjunto de cartas firmadas del equipo de investigación, se deberán adjuntar </a:t>
            </a:r>
            <a:r>
              <a:rPr lang="es-CL" sz="2000" dirty="0" smtClean="0"/>
              <a:t>en la respectiva plataforma de postulación.</a:t>
            </a:r>
          </a:p>
          <a:p>
            <a:endParaRPr lang="es-CL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CL" sz="2000" dirty="0" smtClean="0"/>
              <a:t>Deberán indicar como plazo máximo de ejecución hasta 12 meses.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CL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CL" sz="2000" dirty="0" smtClean="0"/>
              <a:t>El presupuesto deberá ser ingresado en la plataforma de postulación electrónica.</a:t>
            </a:r>
          </a:p>
        </p:txBody>
      </p:sp>
    </p:spTree>
    <p:extLst>
      <p:ext uri="{BB962C8B-B14F-4D97-AF65-F5344CB8AC3E}">
        <p14:creationId xmlns:p14="http://schemas.microsoft.com/office/powerpoint/2010/main" val="3834791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adroTexto 1"/>
          <p:cNvSpPr txBox="1">
            <a:spLocks noChangeArrowheads="1"/>
          </p:cNvSpPr>
          <p:nvPr/>
        </p:nvSpPr>
        <p:spPr bwMode="auto">
          <a:xfrm>
            <a:off x="1723869" y="279124"/>
            <a:ext cx="9599009" cy="2074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defTabSz="457200">
              <a:buNone/>
            </a:pPr>
            <a:r>
              <a:rPr lang="es-ES_tradnl" altLang="es-CL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/>
                <a:cs typeface="Verdana"/>
              </a:rPr>
              <a:t>Contenidos del Proyecto </a:t>
            </a:r>
          </a:p>
          <a:p>
            <a:pPr algn="ctr" defTabSz="457200">
              <a:buNone/>
            </a:pPr>
            <a:r>
              <a:rPr lang="es-ES_tradnl" altLang="es-CL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/>
                <a:cs typeface="Verdana"/>
              </a:rPr>
              <a:t>SECCIÓN </a:t>
            </a:r>
            <a:r>
              <a:rPr lang="es-ES_tradnl" altLang="es-CL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/>
                <a:cs typeface="Verdana"/>
              </a:rPr>
              <a:t>1 y 2 </a:t>
            </a:r>
            <a:r>
              <a:rPr lang="es-ES_tradnl" altLang="es-CL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/>
                <a:cs typeface="Verdana"/>
              </a:rPr>
              <a:t> </a:t>
            </a:r>
            <a:endParaRPr lang="es-ES_tradnl" altLang="es-CL" sz="2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Verdana"/>
              <a:cs typeface="Verdana"/>
            </a:endParaRPr>
          </a:p>
          <a:p>
            <a:pPr algn="ctr" defTabSz="457200">
              <a:buNone/>
            </a:pPr>
            <a:r>
              <a:rPr lang="es-ES_tradnl" altLang="es-CL" sz="2800" b="1" dirty="0" smtClean="0">
                <a:solidFill>
                  <a:srgbClr val="C00000"/>
                </a:solidFill>
                <a:latin typeface="Verdana"/>
                <a:cs typeface="Verdana"/>
              </a:rPr>
              <a:t>Información del Postulante </a:t>
            </a:r>
          </a:p>
          <a:p>
            <a:pPr algn="ctr" defTabSz="457200">
              <a:buNone/>
            </a:pPr>
            <a:r>
              <a:rPr lang="es-ES_tradnl" altLang="es-CL" sz="2800" b="1" dirty="0" smtClean="0">
                <a:solidFill>
                  <a:srgbClr val="C00000"/>
                </a:solidFill>
                <a:latin typeface="Verdana"/>
                <a:cs typeface="Verdana"/>
              </a:rPr>
              <a:t>Información del Resultado (TRL)</a:t>
            </a:r>
            <a:endParaRPr lang="es-ES_tradnl" altLang="es-CL" sz="2800" b="1" dirty="0">
              <a:solidFill>
                <a:srgbClr val="C00000"/>
              </a:solidFill>
              <a:latin typeface="Verdana"/>
              <a:cs typeface="Verdana"/>
            </a:endParaRPr>
          </a:p>
        </p:txBody>
      </p:sp>
      <p:pic>
        <p:nvPicPr>
          <p:cNvPr id="3" name="Imagen 2" descr="Captura de pantalla de un celular con letras&#10;&#10;Descripción generada automáticamente">
            <a:extLst>
              <a:ext uri="{FF2B5EF4-FFF2-40B4-BE49-F238E27FC236}">
                <a16:creationId xmlns:a16="http://schemas.microsoft.com/office/drawing/2014/main" id="{E3DA2AD3-C7F4-6F46-87D3-8FBFBF20DA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981" y="279124"/>
            <a:ext cx="1493712" cy="1354687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1429370" y="2497109"/>
            <a:ext cx="910871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CL" dirty="0" smtClean="0"/>
              <a:t>Identificar nombre del postulante</a:t>
            </a:r>
            <a:endParaRPr lang="es-CL" dirty="0" smtClean="0"/>
          </a:p>
          <a:p>
            <a:pPr>
              <a:lnSpc>
                <a:spcPct val="150000"/>
              </a:lnSpc>
            </a:pPr>
            <a:endParaRPr lang="es-CL" sz="1600" dirty="0" smtClean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CL" dirty="0" smtClean="0"/>
              <a:t>Identificar institución beneficiaria</a:t>
            </a:r>
            <a:endParaRPr lang="es-CL" dirty="0" smtClean="0"/>
          </a:p>
          <a:p>
            <a:pPr>
              <a:lnSpc>
                <a:spcPct val="150000"/>
              </a:lnSpc>
            </a:pPr>
            <a:endParaRPr lang="es-CL" sz="1600" u="sng" dirty="0" smtClean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CL" dirty="0" smtClean="0"/>
              <a:t>Descripción del resultado de investigación obtenido en la memoria</a:t>
            </a:r>
            <a:endParaRPr lang="es-CL" dirty="0"/>
          </a:p>
          <a:p>
            <a:pPr>
              <a:lnSpc>
                <a:spcPct val="150000"/>
              </a:lnSpc>
            </a:pPr>
            <a:endParaRPr lang="es-CL" sz="1600" u="sng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CL" u="sng" dirty="0" smtClean="0"/>
              <a:t>Señalar en qué TRL se puede clasificar de entrada el resultado de investigación. (Ver Bases Anexo 2)</a:t>
            </a:r>
            <a:endParaRPr lang="es-CL" u="sng" dirty="0" smtClean="0"/>
          </a:p>
        </p:txBody>
      </p:sp>
    </p:spTree>
    <p:extLst>
      <p:ext uri="{BB962C8B-B14F-4D97-AF65-F5344CB8AC3E}">
        <p14:creationId xmlns:p14="http://schemas.microsoft.com/office/powerpoint/2010/main" val="2498226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adroTexto 1"/>
          <p:cNvSpPr txBox="1">
            <a:spLocks noChangeArrowheads="1"/>
          </p:cNvSpPr>
          <p:nvPr/>
        </p:nvSpPr>
        <p:spPr bwMode="auto">
          <a:xfrm>
            <a:off x="2619671" y="445374"/>
            <a:ext cx="7255240" cy="1557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defTabSz="457200">
              <a:buNone/>
            </a:pPr>
            <a:r>
              <a:rPr lang="es-ES_tradnl" altLang="es-CL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/>
                <a:cs typeface="Verdana"/>
              </a:rPr>
              <a:t>Contenidos del Proyecto </a:t>
            </a:r>
          </a:p>
          <a:p>
            <a:pPr algn="ctr" defTabSz="457200">
              <a:buNone/>
            </a:pPr>
            <a:r>
              <a:rPr lang="es-ES_tradnl" altLang="es-CL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/>
                <a:cs typeface="Verdana"/>
              </a:rPr>
              <a:t>SECCIÓN </a:t>
            </a:r>
            <a:r>
              <a:rPr lang="es-ES_tradnl" altLang="es-CL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/>
                <a:cs typeface="Verdana"/>
              </a:rPr>
              <a:t>3</a:t>
            </a:r>
            <a:endParaRPr lang="es-ES_tradnl" altLang="es-CL" sz="2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Verdana"/>
              <a:cs typeface="Verdana"/>
            </a:endParaRPr>
          </a:p>
          <a:p>
            <a:pPr algn="ctr" defTabSz="457200">
              <a:buNone/>
            </a:pPr>
            <a:r>
              <a:rPr lang="es-ES_tradnl" altLang="es-CL" sz="2800" b="1" dirty="0" smtClean="0">
                <a:solidFill>
                  <a:srgbClr val="C00000"/>
                </a:solidFill>
                <a:latin typeface="Verdana"/>
                <a:cs typeface="Verdana"/>
              </a:rPr>
              <a:t>Justificación de la Innovación</a:t>
            </a:r>
            <a:endParaRPr lang="es-ES_tradnl" altLang="es-CL" sz="2800" b="1" dirty="0">
              <a:solidFill>
                <a:srgbClr val="C00000"/>
              </a:solidFill>
              <a:latin typeface="Verdana"/>
              <a:cs typeface="Verdana"/>
            </a:endParaRPr>
          </a:p>
        </p:txBody>
      </p:sp>
      <p:pic>
        <p:nvPicPr>
          <p:cNvPr id="3" name="Imagen 2" descr="Captura de pantalla de un celular con letras&#10;&#10;Descripción generada automáticamente">
            <a:extLst>
              <a:ext uri="{FF2B5EF4-FFF2-40B4-BE49-F238E27FC236}">
                <a16:creationId xmlns:a16="http://schemas.microsoft.com/office/drawing/2014/main" id="{E3DA2AD3-C7F4-6F46-87D3-8FBFBF20DA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981" y="279124"/>
            <a:ext cx="1493712" cy="1354687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925782" y="2341437"/>
            <a:ext cx="1064301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s-CL" dirty="0" smtClean="0"/>
              <a:t>Describa </a:t>
            </a:r>
            <a:r>
              <a:rPr lang="es-CL" dirty="0"/>
              <a:t>el problema u oportunidad que abordará el proyecto y sus </a:t>
            </a:r>
            <a:r>
              <a:rPr lang="es-CL" dirty="0" smtClean="0"/>
              <a:t>causas.</a:t>
            </a:r>
            <a:endParaRPr lang="es-CL" dirty="0"/>
          </a:p>
          <a:p>
            <a:endParaRPr lang="es-CL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s-CL" dirty="0"/>
              <a:t>Refiérase a los recursos físicos, equipamiento, laboratorios, capacidades técnicas, conocimiento, </a:t>
            </a:r>
            <a:r>
              <a:rPr lang="es-CL" i="1" dirty="0"/>
              <a:t>Know </a:t>
            </a:r>
            <a:r>
              <a:rPr lang="es-CL" i="1" dirty="0" err="1"/>
              <a:t>How</a:t>
            </a:r>
            <a:r>
              <a:rPr lang="es-CL" dirty="0"/>
              <a:t> y experiencia previa del equipo para liderar el desarrollo de la solución tecnológica</a:t>
            </a:r>
            <a:r>
              <a:rPr lang="es-CL" dirty="0" smtClean="0"/>
              <a:t>.</a:t>
            </a:r>
          </a:p>
          <a:p>
            <a:pPr lvl="0"/>
            <a:endParaRPr lang="es-CL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s-CL" dirty="0"/>
              <a:t>Atractivo de la solución y protección intelectual </a:t>
            </a:r>
            <a:endParaRPr lang="es-CL" dirty="0"/>
          </a:p>
          <a:p>
            <a:pPr lvl="0"/>
            <a:endParaRPr lang="es-CL" dirty="0" err="1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s-CL" dirty="0" smtClean="0"/>
              <a:t>Describa </a:t>
            </a:r>
            <a:r>
              <a:rPr lang="es-CL" dirty="0"/>
              <a:t>el producto, proceso o servicio y sus </a:t>
            </a:r>
            <a:r>
              <a:rPr lang="es-CL" dirty="0" smtClean="0"/>
              <a:t>características.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763353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adroTexto 1"/>
          <p:cNvSpPr txBox="1">
            <a:spLocks noChangeArrowheads="1"/>
          </p:cNvSpPr>
          <p:nvPr/>
        </p:nvSpPr>
        <p:spPr bwMode="auto">
          <a:xfrm>
            <a:off x="1723869" y="725839"/>
            <a:ext cx="9599009" cy="1557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defTabSz="457200">
              <a:buNone/>
            </a:pPr>
            <a:r>
              <a:rPr lang="es-ES_tradnl" altLang="es-CL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/>
                <a:cs typeface="Verdana"/>
              </a:rPr>
              <a:t>Contenidos del Proyecto </a:t>
            </a:r>
          </a:p>
          <a:p>
            <a:pPr algn="ctr" defTabSz="457200">
              <a:buNone/>
            </a:pPr>
            <a:r>
              <a:rPr lang="es-ES_tradnl" altLang="es-CL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/>
                <a:cs typeface="Verdana"/>
              </a:rPr>
              <a:t>SECCIÓN </a:t>
            </a:r>
            <a:r>
              <a:rPr lang="es-ES_tradnl" altLang="es-CL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/>
                <a:cs typeface="Verdana"/>
              </a:rPr>
              <a:t>4 </a:t>
            </a:r>
            <a:endParaRPr lang="es-ES_tradnl" altLang="es-CL" sz="2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Verdana"/>
              <a:cs typeface="Verdana"/>
            </a:endParaRPr>
          </a:p>
          <a:p>
            <a:pPr algn="ctr" defTabSz="457200">
              <a:buNone/>
            </a:pPr>
            <a:r>
              <a:rPr lang="es-ES_tradnl" altLang="es-CL" sz="2800" b="1" dirty="0" smtClean="0">
                <a:solidFill>
                  <a:srgbClr val="C00000"/>
                </a:solidFill>
                <a:latin typeface="Verdana"/>
                <a:cs typeface="Verdana"/>
              </a:rPr>
              <a:t>Valorización del Resultado de Investigación</a:t>
            </a:r>
            <a:endParaRPr lang="es-ES_tradnl" altLang="es-CL" sz="2800" b="1" dirty="0">
              <a:solidFill>
                <a:srgbClr val="C00000"/>
              </a:solidFill>
              <a:latin typeface="Verdana"/>
              <a:cs typeface="Verdana"/>
            </a:endParaRPr>
          </a:p>
        </p:txBody>
      </p:sp>
      <p:pic>
        <p:nvPicPr>
          <p:cNvPr id="3" name="Imagen 2" descr="Captura de pantalla de un celular con letras&#10;&#10;Descripción generada automáticamente">
            <a:extLst>
              <a:ext uri="{FF2B5EF4-FFF2-40B4-BE49-F238E27FC236}">
                <a16:creationId xmlns:a16="http://schemas.microsoft.com/office/drawing/2014/main" id="{E3DA2AD3-C7F4-6F46-87D3-8FBFBF20DA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981" y="279124"/>
            <a:ext cx="1493712" cy="1354687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1475437" y="2563649"/>
            <a:ext cx="1041176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CL" dirty="0" smtClean="0"/>
              <a:t>Descripción </a:t>
            </a:r>
            <a:r>
              <a:rPr lang="es-CL" dirty="0"/>
              <a:t>y estimación del segmento de </a:t>
            </a:r>
            <a:r>
              <a:rPr lang="es-CL" dirty="0" smtClean="0"/>
              <a:t>mercado</a:t>
            </a:r>
            <a:r>
              <a:rPr lang="es-CL" dirty="0"/>
              <a:t>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s-CL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CL" dirty="0" smtClean="0"/>
              <a:t>Diagrama </a:t>
            </a:r>
            <a:r>
              <a:rPr lang="es-CL" dirty="0"/>
              <a:t>del modelo de negocios donde participará la nueva </a:t>
            </a:r>
            <a:r>
              <a:rPr lang="es-CL" dirty="0" smtClean="0"/>
              <a:t>empresa.</a:t>
            </a:r>
          </a:p>
          <a:p>
            <a:pPr>
              <a:lnSpc>
                <a:spcPct val="150000"/>
              </a:lnSpc>
            </a:pPr>
            <a:endParaRPr lang="es-CL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CL" dirty="0" smtClean="0"/>
              <a:t>Estime </a:t>
            </a:r>
            <a:r>
              <a:rPr lang="es-CL" dirty="0"/>
              <a:t>el valor económico del emprendimiento para los primeros años</a:t>
            </a:r>
            <a:r>
              <a:rPr lang="es-CL" dirty="0" smtClean="0"/>
              <a:t>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85148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adroTexto 1"/>
          <p:cNvSpPr txBox="1">
            <a:spLocks noChangeArrowheads="1"/>
          </p:cNvSpPr>
          <p:nvPr/>
        </p:nvSpPr>
        <p:spPr bwMode="auto">
          <a:xfrm>
            <a:off x="1723869" y="725839"/>
            <a:ext cx="9599009" cy="1557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defTabSz="457200">
              <a:buNone/>
            </a:pPr>
            <a:r>
              <a:rPr lang="es-ES_tradnl" altLang="es-CL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/>
                <a:cs typeface="Verdana"/>
              </a:rPr>
              <a:t>Contenidos del Proyecto </a:t>
            </a:r>
          </a:p>
          <a:p>
            <a:pPr algn="ctr" defTabSz="457200">
              <a:buNone/>
            </a:pPr>
            <a:r>
              <a:rPr lang="es-ES_tradnl" altLang="es-CL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/>
                <a:cs typeface="Verdana"/>
              </a:rPr>
              <a:t>SECCIÓN </a:t>
            </a:r>
            <a:r>
              <a:rPr lang="es-ES_tradnl" altLang="es-CL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/>
                <a:cs typeface="Verdana"/>
              </a:rPr>
              <a:t>5</a:t>
            </a:r>
            <a:endParaRPr lang="es-ES_tradnl" altLang="es-CL" sz="2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Verdana"/>
              <a:cs typeface="Verdana"/>
            </a:endParaRPr>
          </a:p>
          <a:p>
            <a:pPr algn="ctr" defTabSz="457200">
              <a:buNone/>
            </a:pPr>
            <a:r>
              <a:rPr lang="es-CL" altLang="es-CL" sz="2800" b="1" dirty="0">
                <a:solidFill>
                  <a:srgbClr val="C00000"/>
                </a:solidFill>
                <a:latin typeface="Verdana"/>
                <a:cs typeface="Verdana"/>
              </a:rPr>
              <a:t>Implementación y demostración del proyecto</a:t>
            </a:r>
            <a:endParaRPr lang="es-ES_tradnl" altLang="es-CL" sz="2800" b="1" dirty="0">
              <a:solidFill>
                <a:srgbClr val="C00000"/>
              </a:solidFill>
              <a:latin typeface="Verdana"/>
              <a:cs typeface="Verdana"/>
            </a:endParaRPr>
          </a:p>
        </p:txBody>
      </p:sp>
      <p:pic>
        <p:nvPicPr>
          <p:cNvPr id="3" name="Imagen 2" descr="Captura de pantalla de un celular con letras&#10;&#10;Descripción generada automáticamente">
            <a:extLst>
              <a:ext uri="{FF2B5EF4-FFF2-40B4-BE49-F238E27FC236}">
                <a16:creationId xmlns:a16="http://schemas.microsoft.com/office/drawing/2014/main" id="{E3DA2AD3-C7F4-6F46-87D3-8FBFBF20DA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981" y="279124"/>
            <a:ext cx="1493712" cy="1354687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1475437" y="2683145"/>
            <a:ext cx="1028707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CL" dirty="0" smtClean="0"/>
              <a:t>¿</a:t>
            </a:r>
            <a:r>
              <a:rPr lang="es-CL" dirty="0"/>
              <a:t>Cuál es la (o las) la hipótesis científico tecnológica del proyecto? (1/3 página</a:t>
            </a:r>
            <a:r>
              <a:rPr lang="es-CL" dirty="0" smtClean="0"/>
              <a:t>)</a:t>
            </a:r>
            <a:endParaRPr lang="es-CL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CL" dirty="0" smtClean="0"/>
              <a:t>¿</a:t>
            </a:r>
            <a:r>
              <a:rPr lang="es-CL" dirty="0"/>
              <a:t>Cuál es el componente de investigación científica tecnológica del proyecto?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CL" dirty="0" smtClean="0"/>
              <a:t>Objetivos </a:t>
            </a:r>
            <a:r>
              <a:rPr lang="es-CL" dirty="0"/>
              <a:t>del </a:t>
            </a:r>
            <a:r>
              <a:rPr lang="es-CL" dirty="0" smtClean="0"/>
              <a:t>proyecto</a:t>
            </a:r>
            <a:endParaRPr lang="es-CL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CL" dirty="0" smtClean="0"/>
              <a:t>Describa </a:t>
            </a:r>
            <a:r>
              <a:rPr lang="es-CL" dirty="0"/>
              <a:t>el plan o metodología para validar la idea, prueba de concepto o prototipo a escala experimental, piloto o real.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CL" dirty="0" smtClean="0"/>
              <a:t>Resultados </a:t>
            </a:r>
            <a:r>
              <a:rPr lang="es-CL" dirty="0"/>
              <a:t>propuestos para la etapa de ejecución del proyecto VIU</a:t>
            </a:r>
          </a:p>
        </p:txBody>
      </p:sp>
    </p:spTree>
    <p:extLst>
      <p:ext uri="{BB962C8B-B14F-4D97-AF65-F5344CB8AC3E}">
        <p14:creationId xmlns:p14="http://schemas.microsoft.com/office/powerpoint/2010/main" val="2818941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9"/>
          <p:cNvSpPr>
            <a:spLocks noGrp="1"/>
          </p:cNvSpPr>
          <p:nvPr/>
        </p:nvSpPr>
        <p:spPr>
          <a:xfrm>
            <a:off x="449705" y="1364100"/>
            <a:ext cx="11544248" cy="4467072"/>
          </a:xfrm>
          <a:prstGeom prst="rect">
            <a:avLst/>
          </a:prstGeom>
        </p:spPr>
        <p:txBody>
          <a:bodyPr vert="horz"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800" b="1" i="0" kern="1200">
                <a:solidFill>
                  <a:srgbClr val="4F81BD"/>
                </a:solidFill>
                <a:latin typeface="Verdana"/>
                <a:ea typeface="+mn-ea"/>
                <a:cs typeface="Verdana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L" dirty="0" smtClean="0">
                <a:solidFill>
                  <a:schemeClr val="accent1">
                    <a:lumMod val="50000"/>
                  </a:schemeClr>
                </a:solidFill>
              </a:rPr>
              <a:t>11vo Concurso VIU</a:t>
            </a:r>
          </a:p>
          <a:p>
            <a:pPr algn="ctr"/>
            <a:endParaRPr lang="es-CL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s-CL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s-CL" dirty="0" smtClean="0">
                <a:solidFill>
                  <a:schemeClr val="accent1">
                    <a:lumMod val="50000"/>
                  </a:schemeClr>
                </a:solidFill>
              </a:rPr>
              <a:t>“Valorización de la Investigación en la Universidad”</a:t>
            </a:r>
          </a:p>
          <a:p>
            <a:pPr algn="ctr"/>
            <a:endParaRPr lang="es-CL" sz="2400" b="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endParaRPr lang="es-CL" sz="16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s-C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Departamento FONDEF</a:t>
            </a:r>
          </a:p>
          <a:p>
            <a:pPr algn="ctr"/>
            <a:r>
              <a:rPr lang="es-CL" sz="2000" dirty="0" smtClean="0">
                <a:solidFill>
                  <a:schemeClr val="accent1">
                    <a:lumMod val="50000"/>
                  </a:schemeClr>
                </a:solidFill>
              </a:rPr>
              <a:t>Subdirección de Investigación Aplicada</a:t>
            </a:r>
          </a:p>
          <a:p>
            <a:pPr algn="ctr"/>
            <a:r>
              <a:rPr lang="es-CL" sz="2000" dirty="0" smtClean="0">
                <a:solidFill>
                  <a:schemeClr val="accent2">
                    <a:lumMod val="75000"/>
                  </a:schemeClr>
                </a:solidFill>
              </a:rPr>
              <a:t>AGENCIA NACIONAL DE INVESTIGACIÓN y DESARROLLO - ANID</a:t>
            </a:r>
            <a:endParaRPr lang="es-CL" sz="2000" dirty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endParaRPr lang="es-CL" sz="16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s-CL" sz="1600" dirty="0" smtClean="0">
                <a:solidFill>
                  <a:schemeClr val="accent1">
                    <a:lumMod val="50000"/>
                  </a:schemeClr>
                </a:solidFill>
              </a:rPr>
              <a:t>Convocatorias Año 2021</a:t>
            </a:r>
            <a:endParaRPr lang="es-CL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" name="Content Placeholder 4"/>
          <p:cNvSpPr>
            <a:spLocks noGrp="1"/>
          </p:cNvSpPr>
          <p:nvPr/>
        </p:nvSpPr>
        <p:spPr>
          <a:xfrm>
            <a:off x="3516337" y="1807680"/>
            <a:ext cx="11201400" cy="990600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000" b="1" i="0" kern="1200" spc="0">
                <a:solidFill>
                  <a:schemeClr val="accent1"/>
                </a:solidFill>
                <a:latin typeface="Verdana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kern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3224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adroTexto 1"/>
          <p:cNvSpPr txBox="1">
            <a:spLocks noChangeArrowheads="1"/>
          </p:cNvSpPr>
          <p:nvPr/>
        </p:nvSpPr>
        <p:spPr bwMode="auto">
          <a:xfrm>
            <a:off x="2833140" y="575626"/>
            <a:ext cx="620592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defTabSz="457200">
              <a:buNone/>
            </a:pPr>
            <a:r>
              <a:rPr lang="es-ES_tradnl" altLang="es-CL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/>
                <a:cs typeface="Verdana"/>
              </a:rPr>
              <a:t>ADMISIBILIDAD</a:t>
            </a:r>
            <a:endParaRPr lang="es-ES_tradnl" altLang="es-CL" sz="2800" b="1" dirty="0">
              <a:solidFill>
                <a:schemeClr val="tx1">
                  <a:lumMod val="75000"/>
                  <a:lumOff val="25000"/>
                </a:schemeClr>
              </a:solidFill>
              <a:latin typeface="Verdana"/>
              <a:cs typeface="Verdana"/>
            </a:endParaRPr>
          </a:p>
        </p:txBody>
      </p:sp>
      <p:pic>
        <p:nvPicPr>
          <p:cNvPr id="3" name="Imagen 2" descr="Captura de pantalla de un celular con letras&#10;&#10;Descripción generada automáticamente">
            <a:extLst>
              <a:ext uri="{FF2B5EF4-FFF2-40B4-BE49-F238E27FC236}">
                <a16:creationId xmlns:a16="http://schemas.microsoft.com/office/drawing/2014/main" id="{E3DA2AD3-C7F4-6F46-87D3-8FBFBF20DA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981" y="279124"/>
            <a:ext cx="1493712" cy="1354687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1370582" y="1869674"/>
            <a:ext cx="9528438" cy="37164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CL" dirty="0" smtClean="0"/>
              <a:t>Solo se aceptarán y evaluarán las propuestas que cumplan con los requisitos y las especificaciones establecidas en las presentes bases. (Ver “requisitos para envío de propuestas”).</a:t>
            </a:r>
          </a:p>
          <a:p>
            <a:pPr>
              <a:lnSpc>
                <a:spcPct val="150000"/>
              </a:lnSpc>
            </a:pPr>
            <a:endParaRPr lang="es-CL" sz="400" dirty="0"/>
          </a:p>
          <a:p>
            <a:pPr>
              <a:lnSpc>
                <a:spcPct val="150000"/>
              </a:lnSpc>
            </a:pPr>
            <a:endParaRPr lang="es-CL" sz="400" dirty="0" smtClean="0"/>
          </a:p>
          <a:p>
            <a:pPr>
              <a:lnSpc>
                <a:spcPct val="150000"/>
              </a:lnSpc>
            </a:pPr>
            <a:endParaRPr lang="es-CL" sz="400" dirty="0"/>
          </a:p>
          <a:p>
            <a:pPr>
              <a:lnSpc>
                <a:spcPct val="150000"/>
              </a:lnSpc>
            </a:pPr>
            <a:endParaRPr lang="es-CL" sz="400" dirty="0" smtClean="0"/>
          </a:p>
          <a:p>
            <a:pPr>
              <a:lnSpc>
                <a:spcPct val="150000"/>
              </a:lnSpc>
            </a:pPr>
            <a:endParaRPr lang="es-CL" sz="400" dirty="0"/>
          </a:p>
          <a:p>
            <a:pPr>
              <a:lnSpc>
                <a:spcPct val="150000"/>
              </a:lnSpc>
            </a:pPr>
            <a:endParaRPr lang="es-CL" sz="400" dirty="0" smtClean="0"/>
          </a:p>
          <a:p>
            <a:pPr>
              <a:lnSpc>
                <a:spcPct val="150000"/>
              </a:lnSpc>
            </a:pPr>
            <a:endParaRPr lang="es-CL" sz="400" dirty="0"/>
          </a:p>
          <a:p>
            <a:pPr>
              <a:lnSpc>
                <a:spcPct val="150000"/>
              </a:lnSpc>
            </a:pPr>
            <a:endParaRPr lang="es-CL" sz="400" dirty="0" smtClean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CL" dirty="0" smtClean="0"/>
              <a:t>Deben venir solo en formulario oficial disponible en la página oficial de la convocatoria ANID/Concursos.</a:t>
            </a:r>
          </a:p>
          <a:p>
            <a:pPr>
              <a:lnSpc>
                <a:spcPct val="150000"/>
              </a:lnSpc>
            </a:pPr>
            <a:endParaRPr lang="es-CL" sz="500" u="sng" dirty="0" smtClean="0"/>
          </a:p>
        </p:txBody>
      </p:sp>
    </p:spTree>
    <p:extLst>
      <p:ext uri="{BB962C8B-B14F-4D97-AF65-F5344CB8AC3E}">
        <p14:creationId xmlns:p14="http://schemas.microsoft.com/office/powerpoint/2010/main" val="4096451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Captura de pantalla de un celular con letras&#10;&#10;Descripción generada automáticamente">
            <a:extLst>
              <a:ext uri="{FF2B5EF4-FFF2-40B4-BE49-F238E27FC236}">
                <a16:creationId xmlns:a16="http://schemas.microsoft.com/office/drawing/2014/main" id="{E3DA2AD3-C7F4-6F46-87D3-8FBFBF20DA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980" y="536824"/>
            <a:ext cx="2125991" cy="1928117"/>
          </a:xfrm>
          <a:prstGeom prst="rect">
            <a:avLst/>
          </a:prstGeom>
        </p:spPr>
      </p:pic>
      <p:sp>
        <p:nvSpPr>
          <p:cNvPr id="3" name="CuadroTexto 1"/>
          <p:cNvSpPr txBox="1">
            <a:spLocks noChangeArrowheads="1"/>
          </p:cNvSpPr>
          <p:nvPr/>
        </p:nvSpPr>
        <p:spPr bwMode="auto">
          <a:xfrm>
            <a:off x="2851150" y="536824"/>
            <a:ext cx="6185477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s-ES_tradnl" altLang="es-CL" sz="2800" b="1" dirty="0" smtClean="0">
                <a:solidFill>
                  <a:srgbClr val="174A97"/>
                </a:solidFill>
                <a:latin typeface="gobCL" pitchFamily="50" charset="0"/>
              </a:rPr>
              <a:t>Criterios de Evaluación</a:t>
            </a: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/>
          </p:nvPr>
        </p:nvGraphicFramePr>
        <p:xfrm>
          <a:off x="2849563" y="1202879"/>
          <a:ext cx="7705725" cy="2524124"/>
        </p:xfrm>
        <a:graphic>
          <a:graphicData uri="http://schemas.openxmlformats.org/drawingml/2006/table">
            <a:tbl>
              <a:tblPr firstRow="1" firstCol="1" bandRow="1"/>
              <a:tblGrid>
                <a:gridCol w="816941">
                  <a:extLst>
                    <a:ext uri="{9D8B030D-6E8A-4147-A177-3AD203B41FA5}">
                      <a16:colId xmlns:a16="http://schemas.microsoft.com/office/drawing/2014/main" val="2799599615"/>
                    </a:ext>
                  </a:extLst>
                </a:gridCol>
                <a:gridCol w="5664805">
                  <a:extLst>
                    <a:ext uri="{9D8B030D-6E8A-4147-A177-3AD203B41FA5}">
                      <a16:colId xmlns:a16="http://schemas.microsoft.com/office/drawing/2014/main" val="1652391714"/>
                    </a:ext>
                  </a:extLst>
                </a:gridCol>
                <a:gridCol w="1223979">
                  <a:extLst>
                    <a:ext uri="{9D8B030D-6E8A-4147-A177-3AD203B41FA5}">
                      <a16:colId xmlns:a16="http://schemas.microsoft.com/office/drawing/2014/main" val="1775049598"/>
                    </a:ext>
                  </a:extLst>
                </a:gridCol>
              </a:tblGrid>
              <a:tr h="420687">
                <a:tc>
                  <a:txBody>
                    <a:bodyPr/>
                    <a:lstStyle>
                      <a:lvl1pPr marL="0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614751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1229502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844253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2459004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3073756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3688507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4303258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4918009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indent="-83502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 b="1" dirty="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Criterio</a:t>
                      </a:r>
                      <a:endParaRPr lang="es-C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marL="0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614751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1229502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844253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2459004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3073756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3688507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4303258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4918009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 b="1" dirty="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Descripción de los criterios de </a:t>
                      </a:r>
                      <a:r>
                        <a:rPr lang="es-CL" sz="1200" b="1" dirty="0" smtClean="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evaluación de la presentación</a:t>
                      </a:r>
                      <a:endParaRPr lang="es-C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marL="0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614751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1229502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844253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2459004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3073756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3688507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4303258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4918009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indent="63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 b="1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Ponderación</a:t>
                      </a:r>
                      <a:endParaRPr lang="es-C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6348529"/>
                  </a:ext>
                </a:extLst>
              </a:tr>
              <a:tr h="631031">
                <a:tc>
                  <a:txBody>
                    <a:bodyPr/>
                    <a:lstStyle>
                      <a:lvl1pPr marL="0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614751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1229502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844253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2459004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3073756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3688507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4303258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4918009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835025" indent="-83502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a)</a:t>
                      </a:r>
                      <a:endParaRPr lang="es-C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614751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1229502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844253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2459004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3073756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3688507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4303258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4918009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 dirty="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Merito científico tecnológico y/o de la invención desarrollada en la propuesta evaluada durante la presentación presencial y defensa del proyecto.</a:t>
                      </a:r>
                      <a:endParaRPr lang="es-C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614751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1229502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844253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2459004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3073756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3688507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4303258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4918009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indent="63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 dirty="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20 %</a:t>
                      </a:r>
                      <a:endParaRPr lang="es-C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7559939"/>
                  </a:ext>
                </a:extLst>
              </a:tr>
              <a:tr h="631031">
                <a:tc>
                  <a:txBody>
                    <a:bodyPr/>
                    <a:lstStyle>
                      <a:lvl1pPr marL="0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614751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1229502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844253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2459004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3073756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3688507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4303258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4918009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835025" indent="-83502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b)</a:t>
                      </a:r>
                      <a:endParaRPr lang="es-C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614751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1229502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844253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2459004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3073756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3688507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4303258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4918009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 dirty="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Habilidades comunicacionales suficientes para dar a conocer el valor del proyecto (Formalidad, organización, coherencia) evaluada durante la presentación presencial y defensa del proyecto.</a:t>
                      </a:r>
                      <a:endParaRPr lang="es-C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614751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1229502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844253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2459004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3073756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3688507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4303258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4918009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indent="63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 dirty="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10 %</a:t>
                      </a:r>
                      <a:endParaRPr lang="es-C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6310462"/>
                  </a:ext>
                </a:extLst>
              </a:tr>
              <a:tr h="841375">
                <a:tc>
                  <a:txBody>
                    <a:bodyPr/>
                    <a:lstStyle>
                      <a:lvl1pPr marL="0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614751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1229502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844253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2459004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3073756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3688507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4303258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4918009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835025" indent="-83502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c)</a:t>
                      </a:r>
                      <a:endParaRPr lang="es-C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-83502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C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614751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1229502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844253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2459004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3073756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3688507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4303258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4918009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 dirty="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Habilidades y dominio técnico del director del proyecto y del equipo emprendedor para abordar el plan de trabajo y sus componentes presentados (Resultados, PI, Mercado, Impactos E&amp;S) evaluada durante la presentación presencial y defensa del proyecto.</a:t>
                      </a:r>
                      <a:endParaRPr lang="es-C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614751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1229502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844253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2459004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3073756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3688507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4303258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4918009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indent="63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 dirty="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10 %</a:t>
                      </a:r>
                      <a:endParaRPr lang="es-C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3714686"/>
                  </a:ext>
                </a:extLst>
              </a:tr>
            </a:tbl>
          </a:graphicData>
        </a:graphic>
      </p:graphicFrame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808783"/>
              </p:ext>
            </p:extLst>
          </p:nvPr>
        </p:nvGraphicFramePr>
        <p:xfrm>
          <a:off x="2851151" y="3865117"/>
          <a:ext cx="7704138" cy="2524043"/>
        </p:xfrm>
        <a:graphic>
          <a:graphicData uri="http://schemas.openxmlformats.org/drawingml/2006/table">
            <a:tbl>
              <a:tblPr firstRow="1" firstCol="1" bandRow="1"/>
              <a:tblGrid>
                <a:gridCol w="882565">
                  <a:extLst>
                    <a:ext uri="{9D8B030D-6E8A-4147-A177-3AD203B41FA5}">
                      <a16:colId xmlns:a16="http://schemas.microsoft.com/office/drawing/2014/main" val="1366823486"/>
                    </a:ext>
                  </a:extLst>
                </a:gridCol>
                <a:gridCol w="5600871">
                  <a:extLst>
                    <a:ext uri="{9D8B030D-6E8A-4147-A177-3AD203B41FA5}">
                      <a16:colId xmlns:a16="http://schemas.microsoft.com/office/drawing/2014/main" val="2067911804"/>
                    </a:ext>
                  </a:extLst>
                </a:gridCol>
                <a:gridCol w="1220702">
                  <a:extLst>
                    <a:ext uri="{9D8B030D-6E8A-4147-A177-3AD203B41FA5}">
                      <a16:colId xmlns:a16="http://schemas.microsoft.com/office/drawing/2014/main" val="3177216442"/>
                    </a:ext>
                  </a:extLst>
                </a:gridCol>
              </a:tblGrid>
              <a:tr h="420744">
                <a:tc>
                  <a:txBody>
                    <a:bodyPr/>
                    <a:lstStyle>
                      <a:lvl1pPr marL="0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614751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1229502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844253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2459004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3073756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3688507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4303258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4918009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indent="-83502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 b="1" dirty="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Criterio</a:t>
                      </a:r>
                      <a:endParaRPr lang="es-C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marL="0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614751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1229502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844253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2459004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3073756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3688507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4303258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4918009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 b="1" dirty="0" smtClean="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Descripción de los criterios de evaluación del proyecto</a:t>
                      </a:r>
                      <a:endParaRPr lang="es-CL" sz="1200" b="1" dirty="0"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marL="0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614751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1229502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844253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2459004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3073756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3688507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4303258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4918009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indent="63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 b="1" dirty="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Ponderación</a:t>
                      </a:r>
                      <a:endParaRPr lang="es-C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1099739"/>
                  </a:ext>
                </a:extLst>
              </a:tr>
              <a:tr h="694334">
                <a:tc>
                  <a:txBody>
                    <a:bodyPr/>
                    <a:lstStyle>
                      <a:lvl1pPr marL="0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614751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1229502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844253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2459004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3073756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3688507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4303258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4918009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indent="-83502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d) </a:t>
                      </a:r>
                      <a:endParaRPr lang="es-C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614751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1229502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844253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2459004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3073756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3688507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4303258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4918009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 dirty="0" smtClean="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Calidad y mérito científico tecnológico del proyecto reflejada en la metodología, plan de trabajo, financiamiento y aportes de recursos complementarios directos al proyecto por parte de la Institución Beneficiaria y de empresas interesadas en los resultados.</a:t>
                      </a:r>
                      <a:endParaRPr lang="es-C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614751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1229502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844253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2459004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3073756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3688507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4303258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4918009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indent="63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 dirty="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20 %</a:t>
                      </a:r>
                      <a:endParaRPr lang="es-C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0889756"/>
                  </a:ext>
                </a:extLst>
              </a:tr>
              <a:tr h="420744">
                <a:tc>
                  <a:txBody>
                    <a:bodyPr/>
                    <a:lstStyle>
                      <a:lvl1pPr marL="0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614751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1229502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844253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2459004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3073756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3688507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4303258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4918009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indent="-83502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e)</a:t>
                      </a:r>
                      <a:endParaRPr lang="es-C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614751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1229502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844253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2459004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3073756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3688507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4303258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4918009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 dirty="0" smtClean="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Completitud y calidad del modelo de negocios propuesto acorde al segmento del mercado y/o conjunto de clientes identificado y las ventajas de la solución para ese segmento o conjunto de clientes.</a:t>
                      </a:r>
                      <a:endParaRPr lang="es-C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614751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1229502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844253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2459004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3073756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3688507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4303258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4918009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indent="63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 baseline="0" dirty="0" smtClean="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CL" sz="1200" dirty="0" smtClean="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 </a:t>
                      </a:r>
                      <a:r>
                        <a:rPr lang="es-CL" sz="1200" dirty="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es-C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3102647"/>
                  </a:ext>
                </a:extLst>
              </a:tr>
              <a:tr h="631115">
                <a:tc>
                  <a:txBody>
                    <a:bodyPr/>
                    <a:lstStyle>
                      <a:lvl1pPr marL="0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614751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1229502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844253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2459004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3073756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3688507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4303258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4918009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indent="-83502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f)</a:t>
                      </a:r>
                      <a:endParaRPr lang="es-C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614751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1229502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844253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2459004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3073756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3688507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4303258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4918009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 dirty="0" smtClean="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Calidad en los criterios de estimación de los impactos económicos y/o sociales identificados que se lograría a partir de la implementación del proyecto de emprendimiento.</a:t>
                      </a:r>
                      <a:endParaRPr lang="es-C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614751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1229502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844253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2459004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3073756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3688507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4303258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4918009" algn="l" defTabSz="614751" rtl="0" eaLnBrk="1" latinLnBrk="0" hangingPunct="1">
                        <a:defRPr sz="24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indent="63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200" dirty="0"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20 %</a:t>
                      </a:r>
                      <a:endParaRPr lang="es-C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1" marR="685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57298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1980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adroTexto 1"/>
          <p:cNvSpPr txBox="1">
            <a:spLocks noChangeArrowheads="1"/>
          </p:cNvSpPr>
          <p:nvPr/>
        </p:nvSpPr>
        <p:spPr bwMode="auto">
          <a:xfrm>
            <a:off x="2833140" y="575626"/>
            <a:ext cx="620592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defTabSz="457200">
              <a:buNone/>
            </a:pPr>
            <a:r>
              <a:rPr lang="es-ES_tradnl" altLang="es-CL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/>
                <a:cs typeface="Verdana"/>
              </a:rPr>
              <a:t>Fechas Apertura y Cierre</a:t>
            </a:r>
            <a:endParaRPr lang="es-ES_tradnl" altLang="es-CL" sz="2800" b="1" dirty="0">
              <a:solidFill>
                <a:schemeClr val="tx1">
                  <a:lumMod val="75000"/>
                  <a:lumOff val="25000"/>
                </a:schemeClr>
              </a:solidFill>
              <a:latin typeface="Verdana"/>
              <a:cs typeface="Verdana"/>
            </a:endParaRPr>
          </a:p>
        </p:txBody>
      </p:sp>
      <p:pic>
        <p:nvPicPr>
          <p:cNvPr id="3" name="Imagen 2" descr="Captura de pantalla de un celular con letras&#10;&#10;Descripción generada automáticamente">
            <a:extLst>
              <a:ext uri="{FF2B5EF4-FFF2-40B4-BE49-F238E27FC236}">
                <a16:creationId xmlns:a16="http://schemas.microsoft.com/office/drawing/2014/main" id="{E3DA2AD3-C7F4-6F46-87D3-8FBFBF20DA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981" y="279124"/>
            <a:ext cx="1493712" cy="1354687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1699195" y="2541187"/>
            <a:ext cx="9528438" cy="19159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CL" sz="3600" b="1" dirty="0" smtClean="0"/>
              <a:t>Apertura: </a:t>
            </a:r>
            <a:r>
              <a:rPr lang="es-CL" sz="3600" dirty="0" smtClean="0"/>
              <a:t>9 </a:t>
            </a:r>
            <a:r>
              <a:rPr lang="es-CL" sz="3600" dirty="0" smtClean="0"/>
              <a:t>de </a:t>
            </a:r>
            <a:r>
              <a:rPr lang="es-CL" sz="3600" dirty="0" smtClean="0"/>
              <a:t>marzo </a:t>
            </a:r>
            <a:r>
              <a:rPr lang="es-CL" sz="3600" dirty="0" smtClean="0"/>
              <a:t>2021</a:t>
            </a:r>
          </a:p>
          <a:p>
            <a:pPr>
              <a:lnSpc>
                <a:spcPct val="150000"/>
              </a:lnSpc>
            </a:pPr>
            <a:endParaRPr lang="es-CL" sz="700" b="1" dirty="0" smtClean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CL" sz="3600" b="1" dirty="0" smtClean="0"/>
              <a:t>Cierre:      </a:t>
            </a:r>
            <a:r>
              <a:rPr lang="es-CL" sz="3600" dirty="0" smtClean="0"/>
              <a:t>22 </a:t>
            </a:r>
            <a:r>
              <a:rPr lang="es-CL" sz="3600" dirty="0" smtClean="0"/>
              <a:t>de </a:t>
            </a:r>
            <a:r>
              <a:rPr lang="es-CL" sz="3600" dirty="0" smtClean="0"/>
              <a:t>abril </a:t>
            </a:r>
            <a:r>
              <a:rPr lang="es-CL" sz="3600" dirty="0" smtClean="0"/>
              <a:t>2021   (17:00 horas)</a:t>
            </a:r>
          </a:p>
        </p:txBody>
      </p:sp>
    </p:spTree>
    <p:extLst>
      <p:ext uri="{BB962C8B-B14F-4D97-AF65-F5344CB8AC3E}">
        <p14:creationId xmlns:p14="http://schemas.microsoft.com/office/powerpoint/2010/main" val="4037533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B6CC9F9F-477C-0E40-AB28-EFE5C246362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50095" y="2569730"/>
            <a:ext cx="1888633" cy="1718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1077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Captura de pantalla de un celular con letras&#10;&#10;Descripción generada automáticamente">
            <a:extLst>
              <a:ext uri="{FF2B5EF4-FFF2-40B4-BE49-F238E27FC236}">
                <a16:creationId xmlns:a16="http://schemas.microsoft.com/office/drawing/2014/main" id="{E3DA2AD3-C7F4-6F46-87D3-8FBFBF20DA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703" y="235246"/>
            <a:ext cx="1884980" cy="1709538"/>
          </a:xfrm>
          <a:prstGeom prst="rect">
            <a:avLst/>
          </a:prstGeom>
        </p:spPr>
      </p:pic>
      <p:sp>
        <p:nvSpPr>
          <p:cNvPr id="6" name="CuadroTexto 1"/>
          <p:cNvSpPr txBox="1">
            <a:spLocks noChangeArrowheads="1"/>
          </p:cNvSpPr>
          <p:nvPr/>
        </p:nvSpPr>
        <p:spPr bwMode="auto">
          <a:xfrm>
            <a:off x="464695" y="2205524"/>
            <a:ext cx="10702977" cy="4278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342900" indent="-342900" algn="just">
              <a:spcBef>
                <a:spcPct val="20000"/>
              </a:spcBef>
              <a:buClr>
                <a:srgbClr val="006CB7"/>
              </a:buClr>
              <a:buFont typeface="Arial" panose="020B0604020202020204" pitchFamily="34" charset="0"/>
              <a:buChar char="•"/>
              <a:defRPr/>
            </a:pPr>
            <a:r>
              <a:rPr lang="es-CL" sz="2000" dirty="0" smtClean="0">
                <a:latin typeface="gobCL"/>
              </a:rPr>
              <a:t>La </a:t>
            </a:r>
            <a:r>
              <a:rPr lang="es-CL" sz="2000" dirty="0">
                <a:latin typeface="gobCL"/>
              </a:rPr>
              <a:t>ciencia, la tecnología, el conocimiento y la innovación son </a:t>
            </a:r>
            <a:r>
              <a:rPr lang="es-CL" sz="2000" u="sng" dirty="0">
                <a:latin typeface="gobCL"/>
              </a:rPr>
              <a:t>agentes transformadores claves</a:t>
            </a:r>
            <a:r>
              <a:rPr lang="es-CL" sz="2000" dirty="0">
                <a:latin typeface="gobCL"/>
              </a:rPr>
              <a:t> para alcanzar un desarrollo sostenible e integral y que contribuyen a trazar un camino propio para mejorar la calidad de vida de las personas y desarrollar los territorios</a:t>
            </a:r>
            <a:r>
              <a:rPr lang="es-CL" sz="2000" dirty="0" smtClean="0">
                <a:latin typeface="gobCL"/>
              </a:rPr>
              <a:t>.</a:t>
            </a:r>
          </a:p>
          <a:p>
            <a:pPr marL="342900" indent="-342900" algn="just">
              <a:spcBef>
                <a:spcPct val="20000"/>
              </a:spcBef>
              <a:buClr>
                <a:srgbClr val="006CB7"/>
              </a:buClr>
              <a:buFont typeface="Arial" panose="020B0604020202020204" pitchFamily="34" charset="0"/>
              <a:buChar char="•"/>
              <a:defRPr/>
            </a:pPr>
            <a:endParaRPr lang="es-CL" sz="1000" dirty="0" smtClean="0">
              <a:latin typeface="gobCL"/>
            </a:endParaRPr>
          </a:p>
          <a:p>
            <a:pPr marL="342900" indent="-342900" algn="just">
              <a:spcBef>
                <a:spcPct val="20000"/>
              </a:spcBef>
              <a:buClr>
                <a:srgbClr val="006CB7"/>
              </a:buClr>
              <a:buFont typeface="Arial" panose="020B0604020202020204" pitchFamily="34" charset="0"/>
              <a:buChar char="•"/>
              <a:defRPr/>
            </a:pPr>
            <a:r>
              <a:rPr lang="es-CL" sz="2000" dirty="0" smtClean="0">
                <a:latin typeface="gobCL"/>
              </a:rPr>
              <a:t>Las EBCTs son </a:t>
            </a:r>
            <a:r>
              <a:rPr lang="es-CL" sz="2000" dirty="0">
                <a:latin typeface="gobCL"/>
              </a:rPr>
              <a:t>nuevas empresas que se crean a partir de I+D (investigación y desarrollo) y pueden formarse al interior de una empresa ya existente </a:t>
            </a:r>
            <a:r>
              <a:rPr lang="es-CL" sz="2000" u="sng" dirty="0">
                <a:latin typeface="gobCL"/>
              </a:rPr>
              <a:t>o en un contexto universitario</a:t>
            </a:r>
            <a:r>
              <a:rPr lang="es-CL" sz="2000" dirty="0" smtClean="0">
                <a:latin typeface="gobCL"/>
              </a:rPr>
              <a:t>.</a:t>
            </a:r>
          </a:p>
          <a:p>
            <a:pPr marL="342900" indent="-342900" algn="just">
              <a:spcBef>
                <a:spcPct val="20000"/>
              </a:spcBef>
              <a:buClr>
                <a:srgbClr val="006CB7"/>
              </a:buClr>
              <a:buFont typeface="Arial" panose="020B0604020202020204" pitchFamily="34" charset="0"/>
              <a:buChar char="•"/>
              <a:defRPr/>
            </a:pPr>
            <a:endParaRPr lang="es-CL" sz="1000" dirty="0" smtClean="0">
              <a:latin typeface="gobCL"/>
            </a:endParaRPr>
          </a:p>
          <a:p>
            <a:pPr marL="342900" indent="-342900" algn="just">
              <a:spcBef>
                <a:spcPct val="20000"/>
              </a:spcBef>
              <a:buClr>
                <a:srgbClr val="006CB7"/>
              </a:buClr>
              <a:buFont typeface="Arial" panose="020B0604020202020204" pitchFamily="34" charset="0"/>
              <a:buChar char="•"/>
              <a:defRPr/>
            </a:pPr>
            <a:r>
              <a:rPr lang="es-CL" sz="2000" dirty="0">
                <a:latin typeface="gobCL"/>
              </a:rPr>
              <a:t>La </a:t>
            </a:r>
            <a:r>
              <a:rPr lang="es-CL" sz="2000" dirty="0" smtClean="0">
                <a:latin typeface="gobCL"/>
              </a:rPr>
              <a:t>ciencia y la tecnología juegan </a:t>
            </a:r>
            <a:r>
              <a:rPr lang="es-CL" sz="2000" dirty="0">
                <a:latin typeface="gobCL"/>
              </a:rPr>
              <a:t>un papel </a:t>
            </a:r>
            <a:r>
              <a:rPr lang="es-CL" sz="2000" dirty="0" smtClean="0">
                <a:latin typeface="gobCL"/>
              </a:rPr>
              <a:t>muy importante </a:t>
            </a:r>
            <a:r>
              <a:rPr lang="es-CL" sz="2000" dirty="0">
                <a:latin typeface="gobCL"/>
              </a:rPr>
              <a:t>en la generación de </a:t>
            </a:r>
            <a:r>
              <a:rPr lang="es-CL" sz="2000" dirty="0" smtClean="0">
                <a:latin typeface="gobCL"/>
              </a:rPr>
              <a:t>nuevo conocimiento aplicado para aumentar la competitividad de productos, servicios y poder desarrollar procesos más eficientes.</a:t>
            </a:r>
          </a:p>
          <a:p>
            <a:pPr algn="just">
              <a:spcBef>
                <a:spcPct val="20000"/>
              </a:spcBef>
              <a:buClr>
                <a:srgbClr val="006CB7"/>
              </a:buClr>
              <a:defRPr/>
            </a:pPr>
            <a:endParaRPr lang="es-CL" sz="2000" dirty="0" smtClean="0">
              <a:latin typeface="gobCL"/>
            </a:endParaRPr>
          </a:p>
          <a:p>
            <a:pPr marL="342900" indent="-342900" algn="just">
              <a:spcBef>
                <a:spcPct val="20000"/>
              </a:spcBef>
              <a:buClr>
                <a:srgbClr val="006CB7"/>
              </a:buClr>
              <a:buFont typeface="Arial" panose="020B0604020202020204" pitchFamily="34" charset="0"/>
              <a:buChar char="•"/>
              <a:defRPr/>
            </a:pPr>
            <a:r>
              <a:rPr lang="es-CL" sz="2000" dirty="0">
                <a:latin typeface="gobCL"/>
              </a:rPr>
              <a:t>Es reconocido </a:t>
            </a:r>
            <a:r>
              <a:rPr lang="es-CL" sz="2000" dirty="0" smtClean="0">
                <a:latin typeface="gobCL"/>
              </a:rPr>
              <a:t>además que </a:t>
            </a:r>
            <a:r>
              <a:rPr lang="es-CL" sz="2000" dirty="0">
                <a:latin typeface="gobCL"/>
              </a:rPr>
              <a:t>los emprendedores y el </a:t>
            </a:r>
            <a:r>
              <a:rPr lang="es-CL" sz="2000" dirty="0">
                <a:latin typeface="gobCL"/>
              </a:rPr>
              <a:t>espíritu emprendedor </a:t>
            </a:r>
            <a:r>
              <a:rPr lang="es-CL" sz="2000" dirty="0">
                <a:latin typeface="gobCL"/>
              </a:rPr>
              <a:t>gira </a:t>
            </a:r>
            <a:r>
              <a:rPr lang="es-CL" sz="2000" dirty="0">
                <a:latin typeface="gobCL"/>
              </a:rPr>
              <a:t>en torno a las oportunidades: crearlas, reconocerlas y actuar sobre ellas</a:t>
            </a:r>
            <a:r>
              <a:rPr lang="es-CL" sz="2000" dirty="0" smtClean="0">
                <a:latin typeface="gobCL"/>
              </a:rPr>
              <a:t>.</a:t>
            </a:r>
            <a:endParaRPr lang="es-CL" sz="2000" dirty="0">
              <a:latin typeface="gobCL"/>
            </a:endParaRPr>
          </a:p>
          <a:p>
            <a:pPr marL="342900" indent="-342900" algn="just">
              <a:spcBef>
                <a:spcPct val="20000"/>
              </a:spcBef>
              <a:buClr>
                <a:srgbClr val="006CB7"/>
              </a:buClr>
              <a:buFont typeface="Arial" panose="020B0604020202020204" pitchFamily="34" charset="0"/>
              <a:buChar char="•"/>
              <a:defRPr/>
            </a:pPr>
            <a:endParaRPr lang="es-CL" sz="1000" dirty="0" smtClean="0">
              <a:latin typeface="gobCL"/>
            </a:endParaRPr>
          </a:p>
        </p:txBody>
      </p:sp>
      <p:sp>
        <p:nvSpPr>
          <p:cNvPr id="7" name="CuadroTexto 1"/>
          <p:cNvSpPr txBox="1">
            <a:spLocks noChangeArrowheads="1"/>
          </p:cNvSpPr>
          <p:nvPr/>
        </p:nvSpPr>
        <p:spPr bwMode="auto">
          <a:xfrm>
            <a:off x="2353457" y="612961"/>
            <a:ext cx="7824864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defTabSz="457200">
              <a:buNone/>
            </a:pPr>
            <a:r>
              <a:rPr lang="es-ES_tradnl" altLang="es-CL" sz="2800" b="1" dirty="0" smtClean="0">
                <a:solidFill>
                  <a:schemeClr val="accent1">
                    <a:lumMod val="50000"/>
                  </a:schemeClr>
                </a:solidFill>
                <a:latin typeface="Verdana"/>
                <a:cs typeface="Verdana"/>
              </a:rPr>
              <a:t>Las </a:t>
            </a:r>
            <a:r>
              <a:rPr lang="es-ES_tradnl" altLang="es-CL" sz="2800" b="1" dirty="0">
                <a:solidFill>
                  <a:schemeClr val="accent1">
                    <a:lumMod val="50000"/>
                  </a:schemeClr>
                </a:solidFill>
                <a:latin typeface="Verdana"/>
                <a:cs typeface="Verdana"/>
              </a:rPr>
              <a:t>empresas de base científico-tecnológica (EBCTs) </a:t>
            </a:r>
            <a:endParaRPr lang="es-ES_tradnl" altLang="es-CL" sz="2800" b="1" dirty="0">
              <a:solidFill>
                <a:schemeClr val="accent1">
                  <a:lumMod val="50000"/>
                </a:schemeClr>
              </a:solidFill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187162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Captura de pantalla de un celular con letras&#10;&#10;Descripción generada automáticamente">
            <a:extLst>
              <a:ext uri="{FF2B5EF4-FFF2-40B4-BE49-F238E27FC236}">
                <a16:creationId xmlns:a16="http://schemas.microsoft.com/office/drawing/2014/main" id="{E3DA2AD3-C7F4-6F46-87D3-8FBFBF20DA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703" y="235246"/>
            <a:ext cx="1884980" cy="1709538"/>
          </a:xfrm>
          <a:prstGeom prst="rect">
            <a:avLst/>
          </a:prstGeom>
        </p:spPr>
      </p:pic>
      <p:sp>
        <p:nvSpPr>
          <p:cNvPr id="6" name="CuadroTexto 1"/>
          <p:cNvSpPr txBox="1">
            <a:spLocks noChangeArrowheads="1"/>
          </p:cNvSpPr>
          <p:nvPr/>
        </p:nvSpPr>
        <p:spPr bwMode="auto">
          <a:xfrm>
            <a:off x="494674" y="2348200"/>
            <a:ext cx="10882859" cy="358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>
              <a:spcBef>
                <a:spcPct val="20000"/>
              </a:spcBef>
              <a:buClr>
                <a:srgbClr val="006CB7"/>
              </a:buClr>
              <a:buFont typeface="Arial" pitchFamily="34" charset="0"/>
              <a:buNone/>
              <a:defRPr/>
            </a:pPr>
            <a:r>
              <a:rPr lang="es-CL" b="1" dirty="0" smtClean="0">
                <a:latin typeface="gobCL"/>
              </a:rPr>
              <a:t>Fomentar una cultura de emprendimiento innovador en la comunidad universitaria, basada en la valorización de la investigación que se realiza en las universidades chilenas por egresados de pre y postgrado</a:t>
            </a:r>
            <a:r>
              <a:rPr lang="es-CL" dirty="0" smtClean="0">
                <a:latin typeface="gobCL"/>
              </a:rPr>
              <a:t>.</a:t>
            </a:r>
          </a:p>
          <a:p>
            <a:pPr algn="just">
              <a:spcBef>
                <a:spcPct val="20000"/>
              </a:spcBef>
              <a:buClr>
                <a:srgbClr val="006CB7"/>
              </a:buClr>
              <a:buFont typeface="Arial" pitchFamily="34" charset="0"/>
              <a:buNone/>
              <a:defRPr/>
            </a:pPr>
            <a:endParaRPr lang="es-CL" sz="1050" dirty="0" smtClean="0">
              <a:latin typeface="gobCL"/>
            </a:endParaRPr>
          </a:p>
          <a:p>
            <a:pPr algn="just">
              <a:spcBef>
                <a:spcPct val="20000"/>
              </a:spcBef>
              <a:buClr>
                <a:srgbClr val="006CB7"/>
              </a:buClr>
              <a:buFont typeface="Arial" pitchFamily="34" charset="0"/>
              <a:buNone/>
              <a:defRPr/>
            </a:pPr>
            <a:r>
              <a:rPr lang="es-CL" dirty="0" smtClean="0">
                <a:latin typeface="gobCL"/>
              </a:rPr>
              <a:t>Promover la </a:t>
            </a:r>
            <a:r>
              <a:rPr lang="es-CL" b="1" dirty="0" smtClean="0">
                <a:latin typeface="gobCL"/>
              </a:rPr>
              <a:t>formación de capacidades para crear y desarrollar nuevos emprendimientos o negocios basados en investigación</a:t>
            </a:r>
            <a:r>
              <a:rPr lang="es-CL" dirty="0" smtClean="0">
                <a:latin typeface="gobCL"/>
              </a:rPr>
              <a:t> realizada por egresados de pre y posgrado en el marco de sus tesis o memorias universitarias.</a:t>
            </a:r>
          </a:p>
          <a:p>
            <a:pPr algn="just">
              <a:spcBef>
                <a:spcPct val="20000"/>
              </a:spcBef>
              <a:buClr>
                <a:srgbClr val="006CB7"/>
              </a:buClr>
              <a:buFont typeface="Arial" pitchFamily="34" charset="0"/>
              <a:buNone/>
              <a:defRPr/>
            </a:pPr>
            <a:endParaRPr lang="es-CL" sz="1050" dirty="0" smtClean="0">
              <a:latin typeface="gobCL"/>
            </a:endParaRPr>
          </a:p>
          <a:p>
            <a:pPr algn="just">
              <a:spcBef>
                <a:spcPct val="20000"/>
              </a:spcBef>
              <a:buClr>
                <a:srgbClr val="006CB7"/>
              </a:buClr>
              <a:buFont typeface="Arial" pitchFamily="34" charset="0"/>
              <a:buNone/>
              <a:defRPr/>
            </a:pPr>
            <a:r>
              <a:rPr lang="es-CL" dirty="0" smtClean="0">
                <a:latin typeface="gobCL"/>
              </a:rPr>
              <a:t>El </a:t>
            </a:r>
            <a:r>
              <a:rPr lang="es-CL" b="1" dirty="0" smtClean="0">
                <a:latin typeface="gobCL"/>
              </a:rPr>
              <a:t>foco del programa</a:t>
            </a:r>
            <a:r>
              <a:rPr lang="es-CL" dirty="0" smtClean="0">
                <a:latin typeface="gobCL"/>
              </a:rPr>
              <a:t> está en los </a:t>
            </a:r>
            <a:r>
              <a:rPr lang="es-CL" b="1" dirty="0" smtClean="0">
                <a:latin typeface="gobCL"/>
              </a:rPr>
              <a:t>alumnos y alumnas como movilizadores del conocimiento hacia instancias productivas o sociales</a:t>
            </a:r>
            <a:r>
              <a:rPr lang="es-CL" dirty="0" smtClean="0">
                <a:latin typeface="gobCL"/>
              </a:rPr>
              <a:t>. </a:t>
            </a:r>
          </a:p>
        </p:txBody>
      </p:sp>
      <p:sp>
        <p:nvSpPr>
          <p:cNvPr id="7" name="CuadroTexto 1"/>
          <p:cNvSpPr txBox="1">
            <a:spLocks noChangeArrowheads="1"/>
          </p:cNvSpPr>
          <p:nvPr/>
        </p:nvSpPr>
        <p:spPr bwMode="auto">
          <a:xfrm>
            <a:off x="1758954" y="1212954"/>
            <a:ext cx="8585434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defTabSz="457200">
              <a:buNone/>
            </a:pPr>
            <a:r>
              <a:rPr lang="es-ES_tradnl" altLang="es-CL" sz="2800" b="1" dirty="0">
                <a:solidFill>
                  <a:schemeClr val="accent1">
                    <a:lumMod val="50000"/>
                  </a:schemeClr>
                </a:solidFill>
                <a:latin typeface="Verdana"/>
                <a:cs typeface="Verdana"/>
              </a:rPr>
              <a:t>OBJETIVO GENERAL</a:t>
            </a:r>
          </a:p>
        </p:txBody>
      </p:sp>
    </p:spTree>
    <p:extLst>
      <p:ext uri="{BB962C8B-B14F-4D97-AF65-F5344CB8AC3E}">
        <p14:creationId xmlns:p14="http://schemas.microsoft.com/office/powerpoint/2010/main" val="2649528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Captura de pantalla de un celular con letras&#10;&#10;Descripción generada automáticamente">
            <a:extLst>
              <a:ext uri="{FF2B5EF4-FFF2-40B4-BE49-F238E27FC236}">
                <a16:creationId xmlns:a16="http://schemas.microsoft.com/office/drawing/2014/main" id="{E3DA2AD3-C7F4-6F46-87D3-8FBFBF20DA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703" y="235246"/>
            <a:ext cx="1611067" cy="1461119"/>
          </a:xfrm>
          <a:prstGeom prst="rect">
            <a:avLst/>
          </a:prstGeom>
        </p:spPr>
      </p:pic>
      <p:sp>
        <p:nvSpPr>
          <p:cNvPr id="8" name="CuadroTexto 1"/>
          <p:cNvSpPr txBox="1">
            <a:spLocks noChangeArrowheads="1"/>
          </p:cNvSpPr>
          <p:nvPr/>
        </p:nvSpPr>
        <p:spPr bwMode="auto">
          <a:xfrm>
            <a:off x="1741086" y="701425"/>
            <a:ext cx="589381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CL" altLang="es-CL" sz="3200" b="1" i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obCL" pitchFamily="50" charset="0"/>
              </a:rPr>
              <a:t>Modelo de Articulación…</a:t>
            </a:r>
            <a:endParaRPr lang="es-CL" altLang="es-CL" sz="3200" b="1" i="1" u="sng" dirty="0">
              <a:solidFill>
                <a:schemeClr val="tx1">
                  <a:lumMod val="65000"/>
                  <a:lumOff val="35000"/>
                </a:schemeClr>
              </a:solidFill>
              <a:latin typeface="gobCL" pitchFamily="50" charset="0"/>
            </a:endParaRPr>
          </a:p>
        </p:txBody>
      </p:sp>
      <p:graphicFrame>
        <p:nvGraphicFramePr>
          <p:cNvPr id="9" name="5 Diagrama"/>
          <p:cNvGraphicFramePr/>
          <p:nvPr>
            <p:extLst>
              <p:ext uri="{D42A27DB-BD31-4B8C-83A1-F6EECF244321}">
                <p14:modId xmlns:p14="http://schemas.microsoft.com/office/powerpoint/2010/main" val="2886565005"/>
              </p:ext>
            </p:extLst>
          </p:nvPr>
        </p:nvGraphicFramePr>
        <p:xfrm>
          <a:off x="3467177" y="1938439"/>
          <a:ext cx="6096000" cy="42148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6 CuadroTexto"/>
          <p:cNvSpPr txBox="1"/>
          <p:nvPr/>
        </p:nvSpPr>
        <p:spPr>
          <a:xfrm>
            <a:off x="4568811" y="5491342"/>
            <a:ext cx="1785938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s-MX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Investigador C&amp;T</a:t>
            </a:r>
            <a:endParaRPr lang="es-ES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7 CuadroTexto"/>
          <p:cNvSpPr txBox="1"/>
          <p:nvPr/>
        </p:nvSpPr>
        <p:spPr>
          <a:xfrm>
            <a:off x="6675341" y="5508671"/>
            <a:ext cx="1785938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s-MX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</a:t>
            </a:r>
            <a:endParaRPr lang="es-E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uadroTexto 1"/>
          <p:cNvSpPr txBox="1">
            <a:spLocks noChangeArrowheads="1"/>
          </p:cNvSpPr>
          <p:nvPr/>
        </p:nvSpPr>
        <p:spPr bwMode="auto">
          <a:xfrm>
            <a:off x="8233199" y="1049326"/>
            <a:ext cx="3979862" cy="4693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s-CL" b="1" dirty="0">
                <a:solidFill>
                  <a:srgbClr val="C00000"/>
                </a:solidFill>
                <a:latin typeface="gobCL"/>
              </a:rPr>
              <a:t>Resultados</a:t>
            </a:r>
            <a:r>
              <a:rPr lang="es-CL" b="1" dirty="0">
                <a:solidFill>
                  <a:srgbClr val="003366"/>
                </a:solidFill>
                <a:latin typeface="gobCL"/>
              </a:rPr>
              <a:t> </a:t>
            </a:r>
            <a:r>
              <a:rPr lang="es-CL" b="1" dirty="0" smtClean="0">
                <a:solidFill>
                  <a:srgbClr val="003366"/>
                </a:solidFill>
                <a:latin typeface="gobCL"/>
              </a:rPr>
              <a:t>esperados de la línea de financiamiento:</a:t>
            </a:r>
            <a:endParaRPr lang="es-CL" b="1" dirty="0">
              <a:solidFill>
                <a:srgbClr val="003366"/>
              </a:solidFill>
              <a:latin typeface="gobCL"/>
            </a:endParaRPr>
          </a:p>
          <a:p>
            <a:pPr eaLnBrk="1" hangingPunct="1">
              <a:defRPr/>
            </a:pPr>
            <a:endParaRPr lang="es-CL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bCL"/>
            </a:endParaRP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es-CL" sz="1800" dirty="0" smtClean="0">
                <a:latin typeface="gobCL"/>
              </a:rPr>
              <a:t>Cultura </a:t>
            </a:r>
            <a:r>
              <a:rPr lang="es-CL" sz="1800" dirty="0">
                <a:latin typeface="gobCL"/>
              </a:rPr>
              <a:t>de emprendimiento 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es-CL" sz="1800" dirty="0">
                <a:latin typeface="gobCL"/>
              </a:rPr>
              <a:t> </a:t>
            </a:r>
            <a:r>
              <a:rPr lang="es-CL" sz="1800" dirty="0" smtClean="0">
                <a:latin typeface="gobCL"/>
              </a:rPr>
              <a:t>Emprendedores EBCT</a:t>
            </a:r>
            <a:endParaRPr lang="es-CL" sz="1800" dirty="0">
              <a:latin typeface="gobCL"/>
            </a:endParaRP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es-CL" sz="1800" dirty="0">
                <a:latin typeface="gobCL"/>
              </a:rPr>
              <a:t> Nuevos productos o servicios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es-CL" sz="1800" dirty="0">
                <a:latin typeface="gobCL"/>
              </a:rPr>
              <a:t> Tecnologías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es-CL" sz="1800" dirty="0">
                <a:latin typeface="gobCL"/>
              </a:rPr>
              <a:t> Nuevos Modelos de </a:t>
            </a:r>
            <a:r>
              <a:rPr lang="es-CL" sz="1800" dirty="0" smtClean="0">
                <a:latin typeface="gobCL"/>
              </a:rPr>
              <a:t>Negocios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es-CL" sz="1800" dirty="0">
                <a:latin typeface="gobCL"/>
              </a:rPr>
              <a:t> </a:t>
            </a:r>
            <a:r>
              <a:rPr lang="es-CL" sz="1800" dirty="0" smtClean="0">
                <a:latin typeface="gobCL"/>
              </a:rPr>
              <a:t>Nuevos Emprendimientos EBCT</a:t>
            </a:r>
            <a:endParaRPr lang="es-CL" sz="1800" dirty="0">
              <a:latin typeface="gobCL"/>
            </a:endParaRP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es-CL" sz="1800" dirty="0">
                <a:latin typeface="gobCL"/>
              </a:rPr>
              <a:t> Beneficios e Impactos Sociales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es-CL" sz="1800" dirty="0">
                <a:latin typeface="gobCL"/>
              </a:rPr>
              <a:t> Beneficios e Impactos Institucionales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es-CL" sz="1800" dirty="0">
                <a:latin typeface="gobCL"/>
              </a:rPr>
              <a:t> Valorización de la C&amp;T.</a:t>
            </a:r>
          </a:p>
        </p:txBody>
      </p:sp>
      <p:sp>
        <p:nvSpPr>
          <p:cNvPr id="13" name="14 CuadroTexto"/>
          <p:cNvSpPr txBox="1">
            <a:spLocks noChangeArrowheads="1"/>
          </p:cNvSpPr>
          <p:nvPr/>
        </p:nvSpPr>
        <p:spPr bwMode="auto">
          <a:xfrm>
            <a:off x="5387120" y="3699516"/>
            <a:ext cx="2289175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MX" altLang="es-CL" sz="1500" b="1" dirty="0">
                <a:solidFill>
                  <a:schemeClr val="bg1"/>
                </a:solidFill>
                <a:latin typeface="gobCL" pitchFamily="50" charset="0"/>
              </a:rPr>
              <a:t>EMPRENDIMIENTO</a:t>
            </a:r>
            <a:endParaRPr lang="es-ES" altLang="es-CL" sz="1500" b="1" dirty="0">
              <a:solidFill>
                <a:schemeClr val="bg1"/>
              </a:solidFill>
              <a:latin typeface="gobCL" pitchFamily="50" charset="0"/>
            </a:endParaRPr>
          </a:p>
        </p:txBody>
      </p:sp>
      <p:sp>
        <p:nvSpPr>
          <p:cNvPr id="14" name="16 CuadroTexto"/>
          <p:cNvSpPr txBox="1">
            <a:spLocks noChangeArrowheads="1"/>
          </p:cNvSpPr>
          <p:nvPr/>
        </p:nvSpPr>
        <p:spPr bwMode="auto">
          <a:xfrm>
            <a:off x="5657922" y="4005645"/>
            <a:ext cx="17145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CL" altLang="es-CL" sz="2000" b="1" dirty="0">
                <a:latin typeface="gobCL" pitchFamily="50" charset="0"/>
              </a:rPr>
              <a:t>Basados en Investigación C&amp;T </a:t>
            </a:r>
            <a:endParaRPr lang="es-ES" altLang="es-CL" sz="2000" b="1" dirty="0">
              <a:latin typeface="Arial" panose="020B0604020202020204" pitchFamily="34" charset="0"/>
            </a:endParaRPr>
          </a:p>
        </p:txBody>
      </p:sp>
      <p:sp>
        <p:nvSpPr>
          <p:cNvPr id="15" name="CuadroTexto 1"/>
          <p:cNvSpPr txBox="1">
            <a:spLocks noChangeArrowheads="1"/>
          </p:cNvSpPr>
          <p:nvPr/>
        </p:nvSpPr>
        <p:spPr bwMode="auto">
          <a:xfrm>
            <a:off x="113003" y="1912117"/>
            <a:ext cx="4994102" cy="363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s-CL" b="1" dirty="0">
                <a:solidFill>
                  <a:srgbClr val="003366"/>
                </a:solidFill>
                <a:latin typeface="gobCL"/>
              </a:rPr>
              <a:t>Buscamos la </a:t>
            </a:r>
            <a:r>
              <a:rPr lang="es-CL" b="1" dirty="0" smtClean="0">
                <a:solidFill>
                  <a:srgbClr val="C00000"/>
                </a:solidFill>
                <a:latin typeface="gobCL"/>
              </a:rPr>
              <a:t>ARTICULACIÓN</a:t>
            </a:r>
            <a:r>
              <a:rPr lang="es-CL" b="1" dirty="0" smtClean="0">
                <a:solidFill>
                  <a:srgbClr val="003366"/>
                </a:solidFill>
                <a:latin typeface="gobCL"/>
              </a:rPr>
              <a:t> </a:t>
            </a:r>
            <a:r>
              <a:rPr lang="es-CL" b="1" dirty="0">
                <a:solidFill>
                  <a:srgbClr val="003366"/>
                </a:solidFill>
                <a:latin typeface="gobCL"/>
              </a:rPr>
              <a:t>entre:</a:t>
            </a:r>
          </a:p>
          <a:p>
            <a:pPr eaLnBrk="1" hangingPunct="1">
              <a:defRPr/>
            </a:pPr>
            <a:endParaRPr lang="es-CL" sz="800" b="1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bCL"/>
            </a:endParaRP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es-CL" sz="1800" dirty="0">
                <a:latin typeface="gobCL"/>
              </a:rPr>
              <a:t> Alumnos(as) tesistas / memoristas</a:t>
            </a:r>
          </a:p>
          <a:p>
            <a:pPr eaLnBrk="1" hangingPunct="1">
              <a:defRPr/>
            </a:pPr>
            <a:endParaRPr lang="es-CL" sz="1800" dirty="0">
              <a:latin typeface="gobCL"/>
            </a:endParaRP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es-CL" sz="1800" dirty="0">
                <a:latin typeface="gobCL"/>
              </a:rPr>
              <a:t> Investigadores(as) / P. Guías</a:t>
            </a:r>
          </a:p>
          <a:p>
            <a:pPr eaLnBrk="1" hangingPunct="1">
              <a:defRPr/>
            </a:pPr>
            <a:endParaRPr lang="es-CL" sz="1800" dirty="0">
              <a:latin typeface="gobCL"/>
            </a:endParaRP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es-CL" sz="1800" dirty="0">
                <a:latin typeface="gobCL"/>
              </a:rPr>
              <a:t> Universidad (Infraestructura y Equipamiento)</a:t>
            </a:r>
          </a:p>
          <a:p>
            <a:pPr eaLnBrk="1" hangingPunct="1">
              <a:defRPr/>
            </a:pPr>
            <a:endParaRPr lang="es-CL" sz="1800" dirty="0">
              <a:latin typeface="gobCL"/>
            </a:endParaRP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es-CL" sz="1800" dirty="0">
                <a:solidFill>
                  <a:schemeClr val="tx2">
                    <a:lumMod val="75000"/>
                  </a:schemeClr>
                </a:solidFill>
                <a:latin typeface="gobCL"/>
              </a:rPr>
              <a:t> Mentores en emprendimientos o </a:t>
            </a:r>
            <a:r>
              <a:rPr lang="es-CL" sz="1800" dirty="0" smtClean="0">
                <a:solidFill>
                  <a:schemeClr val="tx2">
                    <a:lumMod val="75000"/>
                  </a:schemeClr>
                </a:solidFill>
                <a:latin typeface="gobCL"/>
              </a:rPr>
              <a:t>negocios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endParaRPr lang="es-CL" sz="1800" dirty="0" smtClean="0">
              <a:latin typeface="gobCL"/>
            </a:endParaRP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es-CL" sz="1800" b="1" dirty="0">
                <a:solidFill>
                  <a:schemeClr val="tx2">
                    <a:lumMod val="75000"/>
                  </a:schemeClr>
                </a:solidFill>
                <a:latin typeface="gobCL"/>
              </a:rPr>
              <a:t> </a:t>
            </a:r>
            <a:r>
              <a:rPr lang="es-CL" sz="1800" b="1" dirty="0" smtClean="0">
                <a:solidFill>
                  <a:schemeClr val="tx2">
                    <a:lumMod val="75000"/>
                  </a:schemeClr>
                </a:solidFill>
                <a:latin typeface="gobCL"/>
              </a:rPr>
              <a:t>Empresas que demanden las soluciones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endParaRPr lang="es-CL" sz="1800" dirty="0" smtClean="0">
              <a:solidFill>
                <a:schemeClr val="tx2">
                  <a:lumMod val="75000"/>
                </a:schemeClr>
              </a:solidFill>
              <a:latin typeface="gobCL"/>
            </a:endParaRP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es-CL" sz="1800" b="1" dirty="0">
                <a:solidFill>
                  <a:schemeClr val="tx2">
                    <a:lumMod val="75000"/>
                  </a:schemeClr>
                </a:solidFill>
                <a:latin typeface="gobCL"/>
              </a:rPr>
              <a:t> </a:t>
            </a:r>
            <a:r>
              <a:rPr lang="es-CL" sz="1800" b="1" dirty="0" smtClean="0">
                <a:solidFill>
                  <a:schemeClr val="tx2">
                    <a:lumMod val="75000"/>
                  </a:schemeClr>
                </a:solidFill>
                <a:latin typeface="gobCL"/>
              </a:rPr>
              <a:t>Sistema de Apoyo al Emprendimiento </a:t>
            </a:r>
            <a:endParaRPr lang="es-CL" sz="1800" b="1" dirty="0">
              <a:solidFill>
                <a:schemeClr val="tx2">
                  <a:lumMod val="75000"/>
                </a:schemeClr>
              </a:solidFill>
              <a:latin typeface="gobCL"/>
            </a:endParaRPr>
          </a:p>
        </p:txBody>
      </p:sp>
    </p:spTree>
    <p:extLst>
      <p:ext uri="{BB962C8B-B14F-4D97-AF65-F5344CB8AC3E}">
        <p14:creationId xmlns:p14="http://schemas.microsoft.com/office/powerpoint/2010/main" val="3341624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Captura de pantalla de un celular con letras&#10;&#10;Descripción generada automáticamente">
            <a:extLst>
              <a:ext uri="{FF2B5EF4-FFF2-40B4-BE49-F238E27FC236}">
                <a16:creationId xmlns:a16="http://schemas.microsoft.com/office/drawing/2014/main" id="{E3DA2AD3-C7F4-6F46-87D3-8FBFBF20DA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703" y="235246"/>
            <a:ext cx="1884980" cy="1709538"/>
          </a:xfrm>
          <a:prstGeom prst="rect">
            <a:avLst/>
          </a:prstGeom>
        </p:spPr>
      </p:pic>
      <p:sp>
        <p:nvSpPr>
          <p:cNvPr id="6" name="CuadroTexto 1"/>
          <p:cNvSpPr txBox="1">
            <a:spLocks noChangeArrowheads="1"/>
          </p:cNvSpPr>
          <p:nvPr/>
        </p:nvSpPr>
        <p:spPr bwMode="auto">
          <a:xfrm>
            <a:off x="494674" y="2108358"/>
            <a:ext cx="10882859" cy="432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>
              <a:spcBef>
                <a:spcPct val="20000"/>
              </a:spcBef>
              <a:buClr>
                <a:srgbClr val="006CB7"/>
              </a:buClr>
              <a:buFont typeface="Arial" pitchFamily="34" charset="0"/>
              <a:buNone/>
              <a:defRPr/>
            </a:pPr>
            <a:r>
              <a:rPr lang="es-CL" sz="1600" b="1" dirty="0">
                <a:latin typeface="gobCL"/>
              </a:rPr>
              <a:t>a) Impulsar a alumnos(as) universitarios(as)</a:t>
            </a:r>
            <a:r>
              <a:rPr lang="es-CL" sz="1600" dirty="0">
                <a:latin typeface="gobCL"/>
              </a:rPr>
              <a:t> para que desarrollen un espíritu que valorice la ciencia y la tecnología, sumado al desarrollo de capacidades para llevar a cabo proyectos de emprendimiento que </a:t>
            </a:r>
            <a:r>
              <a:rPr lang="es-CL" sz="1600" b="1" dirty="0">
                <a:latin typeface="gobCL"/>
              </a:rPr>
              <a:t>busquen transformar resultados de investigación hacia fines productivos o sociales.</a:t>
            </a:r>
          </a:p>
          <a:p>
            <a:pPr algn="just">
              <a:spcBef>
                <a:spcPct val="20000"/>
              </a:spcBef>
              <a:buClr>
                <a:srgbClr val="006CB7"/>
              </a:buClr>
              <a:buFont typeface="Arial" pitchFamily="34" charset="0"/>
              <a:buNone/>
              <a:defRPr/>
            </a:pPr>
            <a:endParaRPr lang="es-CL" sz="1600" dirty="0">
              <a:latin typeface="gobCL"/>
            </a:endParaRPr>
          </a:p>
          <a:p>
            <a:pPr algn="just">
              <a:spcBef>
                <a:spcPct val="20000"/>
              </a:spcBef>
              <a:buClr>
                <a:srgbClr val="006CB7"/>
              </a:buClr>
              <a:buFont typeface="Arial" pitchFamily="34" charset="0"/>
              <a:buNone/>
              <a:defRPr/>
            </a:pPr>
            <a:r>
              <a:rPr lang="es-CL" sz="1600" b="1" dirty="0">
                <a:latin typeface="gobCL"/>
              </a:rPr>
              <a:t>b) Apoyar a alumnos(as) universitarios(as) de pre o posgrado que materialicen en nuevos emprendimientos, negocios o empresas, conocimientos </a:t>
            </a:r>
            <a:r>
              <a:rPr lang="es-CL" sz="1600" dirty="0">
                <a:latin typeface="gobCL"/>
              </a:rPr>
              <a:t>ya disponibles basados en investigaciones dirigidas, tesis, memorias, proyectos o trabajos de titulación, con la ayuda de sus profesores(as) guía, investigadores(as) asociados(as) y expertos en el desarrollo de negocios innovadores basados en ciencia.</a:t>
            </a:r>
          </a:p>
          <a:p>
            <a:pPr algn="just">
              <a:spcBef>
                <a:spcPct val="20000"/>
              </a:spcBef>
              <a:buClr>
                <a:srgbClr val="006CB7"/>
              </a:buClr>
              <a:buFont typeface="Arial" pitchFamily="34" charset="0"/>
              <a:buNone/>
              <a:defRPr/>
            </a:pPr>
            <a:endParaRPr lang="es-CL" sz="1600" dirty="0">
              <a:latin typeface="gobCL"/>
            </a:endParaRPr>
          </a:p>
          <a:p>
            <a:pPr algn="just">
              <a:spcBef>
                <a:spcPct val="20000"/>
              </a:spcBef>
              <a:buClr>
                <a:srgbClr val="006CB7"/>
              </a:buClr>
              <a:buFont typeface="Arial" pitchFamily="34" charset="0"/>
              <a:buNone/>
              <a:defRPr/>
            </a:pPr>
            <a:r>
              <a:rPr lang="es-CL" sz="1600" b="1" dirty="0">
                <a:latin typeface="gobCL"/>
              </a:rPr>
              <a:t>c) Promover un modelo asociativo de apoyo al emprendimiento para alumnos(as), y que con la ayuda de sus profesores(as) guía y/o investigadores(as) asociados(as), expertos en negocios innovadores y la universidad, </a:t>
            </a:r>
            <a:r>
              <a:rPr lang="es-CL" sz="1600" dirty="0">
                <a:latin typeface="gobCL"/>
              </a:rPr>
              <a:t>tengan como objetivo la creación de nuevas empresas u oportunidades de negocio basadas en el nuevo conocimiento desarrollado en la universidad lideradas por los(as) alumnos(as).</a:t>
            </a:r>
          </a:p>
          <a:p>
            <a:pPr algn="just">
              <a:spcBef>
                <a:spcPct val="20000"/>
              </a:spcBef>
              <a:buClr>
                <a:srgbClr val="006CB7"/>
              </a:buClr>
              <a:buFont typeface="Arial" pitchFamily="34" charset="0"/>
              <a:buNone/>
              <a:defRPr/>
            </a:pPr>
            <a:endParaRPr lang="es-CL" sz="1600" dirty="0">
              <a:latin typeface="gobCL"/>
            </a:endParaRPr>
          </a:p>
          <a:p>
            <a:pPr algn="just">
              <a:spcBef>
                <a:spcPct val="20000"/>
              </a:spcBef>
              <a:buClr>
                <a:srgbClr val="006CB7"/>
              </a:buClr>
              <a:buFont typeface="Arial" pitchFamily="34" charset="0"/>
              <a:buNone/>
              <a:defRPr/>
            </a:pPr>
            <a:r>
              <a:rPr lang="es-CL" sz="1600" dirty="0">
                <a:latin typeface="gobCL"/>
              </a:rPr>
              <a:t>d) </a:t>
            </a:r>
            <a:r>
              <a:rPr lang="es-CL" sz="1600" b="1" dirty="0">
                <a:latin typeface="gobCL"/>
              </a:rPr>
              <a:t>Promover</a:t>
            </a:r>
            <a:r>
              <a:rPr lang="es-CL" sz="1600" dirty="0">
                <a:latin typeface="gobCL"/>
              </a:rPr>
              <a:t> el compromiso de la universidad en la generación de </a:t>
            </a:r>
            <a:r>
              <a:rPr lang="es-CL" sz="1600" b="1" dirty="0">
                <a:latin typeface="gobCL"/>
              </a:rPr>
              <a:t>un sistema de apoyo efectivo</a:t>
            </a:r>
            <a:r>
              <a:rPr lang="es-CL" sz="1600" dirty="0">
                <a:latin typeface="gobCL"/>
              </a:rPr>
              <a:t> a alumnos(as), profesores(as) e investigadores(as) en los emprendimientos basados en la investigación.</a:t>
            </a:r>
            <a:endParaRPr lang="es-CL" sz="1600" dirty="0" smtClean="0">
              <a:latin typeface="gobCL"/>
            </a:endParaRPr>
          </a:p>
        </p:txBody>
      </p:sp>
      <p:sp>
        <p:nvSpPr>
          <p:cNvPr id="7" name="CuadroTexto 1"/>
          <p:cNvSpPr txBox="1">
            <a:spLocks noChangeArrowheads="1"/>
          </p:cNvSpPr>
          <p:nvPr/>
        </p:nvSpPr>
        <p:spPr bwMode="auto">
          <a:xfrm>
            <a:off x="1758954" y="1212954"/>
            <a:ext cx="8585434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defTabSz="457200">
              <a:buNone/>
            </a:pPr>
            <a:r>
              <a:rPr lang="es-ES_tradnl" altLang="es-CL" sz="2800" b="1" dirty="0" smtClean="0">
                <a:solidFill>
                  <a:schemeClr val="accent1">
                    <a:lumMod val="50000"/>
                  </a:schemeClr>
                </a:solidFill>
                <a:latin typeface="Verdana"/>
                <a:cs typeface="Verdana"/>
              </a:rPr>
              <a:t>OBJETIVOS ESPECIFICOS</a:t>
            </a:r>
            <a:endParaRPr lang="es-ES_tradnl" altLang="es-CL" sz="2800" b="1" dirty="0">
              <a:solidFill>
                <a:schemeClr val="accent1">
                  <a:lumMod val="50000"/>
                </a:schemeClr>
              </a:solidFill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581497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Captura de pantalla de un celular con letras&#10;&#10;Descripción generada automáticamente">
            <a:extLst>
              <a:ext uri="{FF2B5EF4-FFF2-40B4-BE49-F238E27FC236}">
                <a16:creationId xmlns:a16="http://schemas.microsoft.com/office/drawing/2014/main" id="{E3DA2AD3-C7F4-6F46-87D3-8FBFBF20DA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703" y="235246"/>
            <a:ext cx="1884980" cy="1709538"/>
          </a:xfrm>
          <a:prstGeom prst="rect">
            <a:avLst/>
          </a:prstGeom>
        </p:spPr>
      </p:pic>
      <p:sp>
        <p:nvSpPr>
          <p:cNvPr id="7" name="CuadroTexto 1"/>
          <p:cNvSpPr txBox="1">
            <a:spLocks noChangeArrowheads="1"/>
          </p:cNvSpPr>
          <p:nvPr/>
        </p:nvSpPr>
        <p:spPr bwMode="auto">
          <a:xfrm>
            <a:off x="3235288" y="379063"/>
            <a:ext cx="481527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defTabSz="457200">
              <a:buNone/>
            </a:pPr>
            <a:r>
              <a:rPr lang="es-ES_tradnl" altLang="es-CL" sz="2800" b="1" dirty="0" smtClean="0">
                <a:solidFill>
                  <a:schemeClr val="accent6">
                    <a:lumMod val="75000"/>
                  </a:schemeClr>
                </a:solidFill>
                <a:latin typeface="Verdana"/>
                <a:cs typeface="Verdana"/>
              </a:rPr>
              <a:t>Reflexión inicial…</a:t>
            </a:r>
            <a:endParaRPr lang="es-ES_tradnl" altLang="es-CL" sz="2800" b="1" dirty="0">
              <a:solidFill>
                <a:schemeClr val="accent6">
                  <a:lumMod val="75000"/>
                </a:schemeClr>
              </a:solidFill>
              <a:latin typeface="Verdana"/>
              <a:cs typeface="Verdana"/>
            </a:endParaRPr>
          </a:p>
        </p:txBody>
      </p:sp>
      <p:pic>
        <p:nvPicPr>
          <p:cNvPr id="8" name="Imagen 7" descr="10 cursos gratis de diferentes carreras que puedes ...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5708" y="1147466"/>
            <a:ext cx="7820775" cy="6289076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4661941" y="4292004"/>
            <a:ext cx="2473377" cy="400110"/>
          </a:xfrm>
          <a:prstGeom prst="rect">
            <a:avLst/>
          </a:prstGeom>
          <a:noFill/>
          <a:ln w="28575">
            <a:solidFill>
              <a:schemeClr val="bg1">
                <a:lumMod val="50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s-CL" sz="2000" b="1" dirty="0" smtClean="0">
                <a:solidFill>
                  <a:schemeClr val="accent6">
                    <a:lumMod val="75000"/>
                  </a:schemeClr>
                </a:solidFill>
                <a:latin typeface="gobCL" pitchFamily="50" charset="0"/>
              </a:rPr>
              <a:t>Tesis / Memoria</a:t>
            </a:r>
            <a:endParaRPr lang="es-CL" sz="2000" b="1" dirty="0">
              <a:solidFill>
                <a:schemeClr val="accent6">
                  <a:lumMod val="75000"/>
                </a:schemeClr>
              </a:solidFill>
              <a:latin typeface="gobCL" pitchFamily="50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1205193" y="2507897"/>
            <a:ext cx="1777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>
                <a:solidFill>
                  <a:schemeClr val="bg1">
                    <a:lumMod val="50000"/>
                  </a:schemeClr>
                </a:solidFill>
              </a:rPr>
              <a:t>¿Propósito? </a:t>
            </a:r>
            <a:endParaRPr lang="es-CL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1263135" y="4395206"/>
            <a:ext cx="1777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>
                <a:solidFill>
                  <a:schemeClr val="bg1">
                    <a:lumMod val="50000"/>
                  </a:schemeClr>
                </a:solidFill>
              </a:rPr>
              <a:t>¿Objetivo?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683620" y="3383456"/>
            <a:ext cx="1777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b="1" dirty="0" smtClean="0">
                <a:solidFill>
                  <a:schemeClr val="bg1">
                    <a:lumMod val="50000"/>
                  </a:schemeClr>
                </a:solidFill>
              </a:rPr>
              <a:t>¿Alcance?</a:t>
            </a:r>
            <a:endParaRPr lang="es-CL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Estrella de 5 puntas 3"/>
          <p:cNvSpPr/>
          <p:nvPr/>
        </p:nvSpPr>
        <p:spPr>
          <a:xfrm>
            <a:off x="3538295" y="1048285"/>
            <a:ext cx="869429" cy="766077"/>
          </a:xfrm>
          <a:prstGeom prst="star5">
            <a:avLst>
              <a:gd name="adj" fmla="val 26178"/>
              <a:gd name="hf" fmla="val 105146"/>
              <a:gd name="vf" fmla="val 110557"/>
            </a:avLst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3" name="CuadroTexto 12"/>
          <p:cNvSpPr txBox="1"/>
          <p:nvPr/>
        </p:nvSpPr>
        <p:spPr>
          <a:xfrm>
            <a:off x="8112948" y="1923405"/>
            <a:ext cx="39270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000" b="1" dirty="0" smtClean="0">
                <a:solidFill>
                  <a:schemeClr val="bg1">
                    <a:lumMod val="50000"/>
                  </a:schemeClr>
                </a:solidFill>
              </a:rPr>
              <a:t>Participar en la Charla de Difusión </a:t>
            </a:r>
            <a:endParaRPr lang="es-CL" sz="20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4417605" y="1187311"/>
            <a:ext cx="39270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000" b="1" dirty="0" smtClean="0">
                <a:solidFill>
                  <a:schemeClr val="bg1">
                    <a:lumMod val="50000"/>
                  </a:schemeClr>
                </a:solidFill>
              </a:rPr>
              <a:t>Estudiar las bases del Concurso</a:t>
            </a:r>
            <a:endParaRPr lang="es-CL" sz="20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9665912" y="2501915"/>
            <a:ext cx="2596191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b="1" dirty="0" smtClean="0">
                <a:solidFill>
                  <a:schemeClr val="bg1">
                    <a:lumMod val="50000"/>
                  </a:schemeClr>
                </a:solidFill>
              </a:rPr>
              <a:t>Transformar </a:t>
            </a:r>
            <a:r>
              <a:rPr lang="es-CL" sz="2000" b="1" u="sng" dirty="0" smtClean="0">
                <a:solidFill>
                  <a:schemeClr val="accent5">
                    <a:lumMod val="75000"/>
                  </a:schemeClr>
                </a:solidFill>
              </a:rPr>
              <a:t>mi tesis o memoria</a:t>
            </a:r>
            <a:r>
              <a:rPr lang="es-CL" sz="2000" b="1" dirty="0" smtClean="0">
                <a:solidFill>
                  <a:schemeClr val="bg1">
                    <a:lumMod val="50000"/>
                  </a:schemeClr>
                </a:solidFill>
              </a:rPr>
              <a:t> en…..</a:t>
            </a:r>
          </a:p>
          <a:p>
            <a:endParaRPr lang="es-CL" sz="8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s-CL" sz="8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es-CL" sz="8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s-CL" sz="8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s-CL" sz="8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es-CL" sz="8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s-CL" sz="8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s-CL" sz="2000" b="1" u="sng" dirty="0" smtClean="0">
                <a:solidFill>
                  <a:schemeClr val="accent5">
                    <a:lumMod val="75000"/>
                  </a:schemeClr>
                </a:solidFill>
              </a:rPr>
              <a:t>PROYECTO INNOVADOR</a:t>
            </a:r>
            <a:endParaRPr lang="es-CL" sz="2000" b="1" u="sng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8164925" y="5990484"/>
            <a:ext cx="39270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000" b="1" dirty="0" smtClean="0">
                <a:solidFill>
                  <a:schemeClr val="bg1">
                    <a:lumMod val="50000"/>
                  </a:schemeClr>
                </a:solidFill>
              </a:rPr>
              <a:t>Analizar su competitividad y valor </a:t>
            </a:r>
            <a:endParaRPr lang="es-CL" sz="20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4265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Captura de pantalla de un celular con letras&#10;&#10;Descripción generada automáticamente">
            <a:extLst>
              <a:ext uri="{FF2B5EF4-FFF2-40B4-BE49-F238E27FC236}">
                <a16:creationId xmlns:a16="http://schemas.microsoft.com/office/drawing/2014/main" id="{E3DA2AD3-C7F4-6F46-87D3-8FBFBF20DA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703" y="235246"/>
            <a:ext cx="1327351" cy="1203810"/>
          </a:xfrm>
          <a:prstGeom prst="rect">
            <a:avLst/>
          </a:prstGeom>
        </p:spPr>
      </p:pic>
      <p:cxnSp>
        <p:nvCxnSpPr>
          <p:cNvPr id="7" name="14 Conector recto de flecha"/>
          <p:cNvCxnSpPr>
            <a:stCxn id="10" idx="6"/>
          </p:cNvCxnSpPr>
          <p:nvPr/>
        </p:nvCxnSpPr>
        <p:spPr>
          <a:xfrm>
            <a:off x="7534607" y="3657600"/>
            <a:ext cx="1148706" cy="10318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uadroTexto 1"/>
          <p:cNvSpPr txBox="1">
            <a:spLocks noChangeArrowheads="1"/>
          </p:cNvSpPr>
          <p:nvPr/>
        </p:nvSpPr>
        <p:spPr bwMode="auto">
          <a:xfrm>
            <a:off x="1931774" y="517237"/>
            <a:ext cx="7543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defTabSz="457200">
              <a:buNone/>
            </a:pPr>
            <a:r>
              <a:rPr lang="es-ES_tradnl" altLang="es-CL" sz="2800" b="1" dirty="0" smtClean="0">
                <a:solidFill>
                  <a:schemeClr val="accent1">
                    <a:lumMod val="50000"/>
                  </a:schemeClr>
                </a:solidFill>
                <a:latin typeface="Verdana"/>
                <a:cs typeface="Verdana"/>
              </a:rPr>
              <a:t>COMPONENTES </a:t>
            </a:r>
            <a:r>
              <a:rPr lang="es-ES_tradnl" altLang="es-CL" sz="2800" b="1" dirty="0">
                <a:solidFill>
                  <a:schemeClr val="accent1">
                    <a:lumMod val="50000"/>
                  </a:schemeClr>
                </a:solidFill>
                <a:latin typeface="Verdana"/>
                <a:cs typeface="Verdana"/>
              </a:rPr>
              <a:t>DEL PROYECTO</a:t>
            </a:r>
          </a:p>
        </p:txBody>
      </p:sp>
      <p:sp>
        <p:nvSpPr>
          <p:cNvPr id="9" name="Oval 2"/>
          <p:cNvSpPr>
            <a:spLocks noChangeArrowheads="1"/>
          </p:cNvSpPr>
          <p:nvPr/>
        </p:nvSpPr>
        <p:spPr bwMode="auto">
          <a:xfrm>
            <a:off x="1030620" y="2369343"/>
            <a:ext cx="2654300" cy="2597150"/>
          </a:xfrm>
          <a:prstGeom prst="ellipse">
            <a:avLst/>
          </a:prstGeom>
          <a:solidFill>
            <a:schemeClr val="bg1">
              <a:lumMod val="85000"/>
            </a:schemeClr>
          </a:solidFill>
          <a:ln w="38100" algn="ctr">
            <a:solidFill>
              <a:schemeClr val="bg2">
                <a:lumMod val="10000"/>
              </a:schemeClr>
            </a:solidFill>
            <a:prstDash val="dash"/>
            <a:round/>
            <a:headEnd/>
            <a:tailEnd/>
          </a:ln>
          <a:effectLst/>
          <a:extLst/>
        </p:spPr>
        <p:txBody>
          <a:bodyPr/>
          <a:lstStyle/>
          <a:p>
            <a:pPr algn="ctr">
              <a:spcAft>
                <a:spcPts val="1000"/>
              </a:spcAft>
              <a:defRPr/>
            </a:pPr>
            <a:endParaRPr lang="es-CL" sz="20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algn="ctr">
              <a:spcAft>
                <a:spcPts val="1000"/>
              </a:spcAft>
              <a:defRPr/>
            </a:pPr>
            <a:r>
              <a:rPr lang="es-CL" sz="20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RESULTADO DE INVESTIGACIÓN</a:t>
            </a:r>
          </a:p>
          <a:p>
            <a:pPr algn="ctr">
              <a:spcAft>
                <a:spcPts val="1000"/>
              </a:spcAft>
              <a:defRPr/>
            </a:pPr>
            <a:r>
              <a:rPr lang="es-CL" sz="1200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Tesis, Memoria, Proyecto de Título</a:t>
            </a:r>
          </a:p>
          <a:p>
            <a:pPr algn="ctr">
              <a:spcAft>
                <a:spcPts val="1000"/>
              </a:spcAft>
              <a:defRPr/>
            </a:pPr>
            <a:endParaRPr lang="es-CL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Oval 3"/>
          <p:cNvSpPr>
            <a:spLocks noChangeArrowheads="1"/>
          </p:cNvSpPr>
          <p:nvPr/>
        </p:nvSpPr>
        <p:spPr bwMode="auto">
          <a:xfrm>
            <a:off x="5380369" y="2620168"/>
            <a:ext cx="2154238" cy="2074863"/>
          </a:xfrm>
          <a:prstGeom prst="ellipse">
            <a:avLst/>
          </a:prstGeom>
          <a:solidFill>
            <a:schemeClr val="bg2">
              <a:lumMod val="90000"/>
            </a:schemeClr>
          </a:solidFill>
          <a:ln w="38100" algn="ctr">
            <a:solidFill>
              <a:srgbClr val="365F91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 algn="ctr">
              <a:spcAft>
                <a:spcPts val="1000"/>
              </a:spcAft>
              <a:defRPr/>
            </a:pPr>
            <a:r>
              <a:rPr lang="es-CL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Producto, proceso o Servicio</a:t>
            </a:r>
          </a:p>
          <a:p>
            <a:pPr algn="ctr">
              <a:spcAft>
                <a:spcPts val="1000"/>
              </a:spcAft>
              <a:defRPr/>
            </a:pPr>
            <a:r>
              <a:rPr lang="es-CL" sz="1400" b="1" dirty="0">
                <a:solidFill>
                  <a:srgbClr val="C00000"/>
                </a:solidFill>
                <a:latin typeface="Calibri" pitchFamily="34" charset="0"/>
              </a:rPr>
              <a:t>Incorpora la Ventaja*</a:t>
            </a:r>
          </a:p>
        </p:txBody>
      </p:sp>
      <p:sp>
        <p:nvSpPr>
          <p:cNvPr id="11" name="10 CuadroTexto"/>
          <p:cNvSpPr txBox="1">
            <a:spLocks noChangeArrowheads="1"/>
          </p:cNvSpPr>
          <p:nvPr/>
        </p:nvSpPr>
        <p:spPr bwMode="auto">
          <a:xfrm>
            <a:off x="3666056" y="2072442"/>
            <a:ext cx="1693862" cy="646112"/>
          </a:xfrm>
          <a:prstGeom prst="rect">
            <a:avLst/>
          </a:prstGeom>
          <a:noFill/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s-CL" altLang="es-CL" sz="18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Basado en Ventajas C&amp;T</a:t>
            </a:r>
          </a:p>
        </p:txBody>
      </p:sp>
      <p:cxnSp>
        <p:nvCxnSpPr>
          <p:cNvPr id="13" name="17 Conector recto de flecha"/>
          <p:cNvCxnSpPr/>
          <p:nvPr/>
        </p:nvCxnSpPr>
        <p:spPr>
          <a:xfrm>
            <a:off x="3162925" y="4814340"/>
            <a:ext cx="6465594" cy="5556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6 CuadroTexto"/>
          <p:cNvSpPr txBox="1">
            <a:spLocks noChangeArrowheads="1"/>
          </p:cNvSpPr>
          <p:nvPr/>
        </p:nvSpPr>
        <p:spPr bwMode="auto">
          <a:xfrm>
            <a:off x="1828491" y="5114650"/>
            <a:ext cx="1856429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es-CL" sz="1400" b="1" dirty="0" smtClean="0"/>
              <a:t>Base Científica </a:t>
            </a:r>
            <a:r>
              <a:rPr lang="es-CL" sz="1400" b="1" dirty="0"/>
              <a:t>&amp;</a:t>
            </a:r>
            <a:r>
              <a:rPr lang="es-CL" sz="1400" b="1" dirty="0" smtClean="0"/>
              <a:t> Tecnológica</a:t>
            </a:r>
          </a:p>
          <a:p>
            <a:pPr algn="ctr" eaLnBrk="1" hangingPunct="1">
              <a:defRPr/>
            </a:pPr>
            <a:endParaRPr lang="es-CL" sz="1000" b="1" dirty="0" smtClean="0"/>
          </a:p>
          <a:p>
            <a:pPr algn="ctr" eaLnBrk="1" hangingPunct="1">
              <a:defRPr/>
            </a:pPr>
            <a:r>
              <a:rPr lang="es-CL" sz="1200" b="1" dirty="0" smtClean="0">
                <a:solidFill>
                  <a:srgbClr val="C00000"/>
                </a:solidFill>
              </a:rPr>
              <a:t>Actividades de I+D</a:t>
            </a:r>
            <a:endParaRPr lang="es-CL" sz="1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</a:endParaRPr>
          </a:p>
        </p:txBody>
      </p:sp>
      <p:cxnSp>
        <p:nvCxnSpPr>
          <p:cNvPr id="15" name="14 Conector recto de flecha"/>
          <p:cNvCxnSpPr>
            <a:stCxn id="9" idx="6"/>
            <a:endCxn id="10" idx="2"/>
          </p:cNvCxnSpPr>
          <p:nvPr/>
        </p:nvCxnSpPr>
        <p:spPr>
          <a:xfrm flipV="1">
            <a:off x="3684920" y="3657600"/>
            <a:ext cx="1695449" cy="10318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0 CuadroTexto"/>
          <p:cNvSpPr txBox="1">
            <a:spLocks noChangeArrowheads="1"/>
          </p:cNvSpPr>
          <p:nvPr/>
        </p:nvSpPr>
        <p:spPr bwMode="auto">
          <a:xfrm>
            <a:off x="7326529" y="1997748"/>
            <a:ext cx="1693863" cy="923925"/>
          </a:xfrm>
          <a:prstGeom prst="rect">
            <a:avLst/>
          </a:prstGeom>
          <a:noFill/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s-CL" altLang="es-CL" sz="18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Basado en un Modelo de Negocios</a:t>
            </a:r>
          </a:p>
        </p:txBody>
      </p:sp>
      <p:sp>
        <p:nvSpPr>
          <p:cNvPr id="17" name="CuadroTexto 11"/>
          <p:cNvSpPr txBox="1">
            <a:spLocks noChangeArrowheads="1"/>
          </p:cNvSpPr>
          <p:nvPr/>
        </p:nvSpPr>
        <p:spPr bwMode="auto">
          <a:xfrm>
            <a:off x="1830069" y="1308134"/>
            <a:ext cx="322075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s-CL" altLang="es-CL" sz="1600" b="1" i="1" dirty="0">
                <a:solidFill>
                  <a:srgbClr val="174A97"/>
                </a:solidFill>
                <a:ea typeface="Verdana" panose="020B0604030504040204" pitchFamily="34" charset="0"/>
              </a:rPr>
              <a:t>Exploración </a:t>
            </a:r>
            <a:r>
              <a:rPr lang="es-CL" altLang="es-CL" sz="1600" b="1" i="1" dirty="0" smtClean="0">
                <a:solidFill>
                  <a:srgbClr val="174A97"/>
                </a:solidFill>
                <a:ea typeface="Verdana" panose="020B0604030504040204" pitchFamily="34" charset="0"/>
              </a:rPr>
              <a:t>Riesgos </a:t>
            </a:r>
            <a:r>
              <a:rPr lang="es-CL" altLang="es-CL" sz="1600" b="1" i="1" dirty="0">
                <a:solidFill>
                  <a:srgbClr val="174A97"/>
                </a:solidFill>
                <a:ea typeface="Verdana" panose="020B0604030504040204" pitchFamily="34" charset="0"/>
              </a:rPr>
              <a:t>C&amp;T</a:t>
            </a:r>
            <a:r>
              <a:rPr lang="es-CL" altLang="es-CL" sz="1600" b="1" i="1" dirty="0" smtClean="0">
                <a:solidFill>
                  <a:srgbClr val="174A97"/>
                </a:solidFill>
                <a:ea typeface="Verdana" panose="020B0604030504040204" pitchFamily="34" charset="0"/>
              </a:rPr>
              <a:t>)</a:t>
            </a:r>
            <a:endParaRPr lang="es-CL" altLang="es-CL" sz="1600" b="1" i="1" dirty="0">
              <a:solidFill>
                <a:srgbClr val="174A97"/>
              </a:solidFill>
              <a:ea typeface="Verdana" panose="020B0604030504040204" pitchFamily="34" charset="0"/>
            </a:endParaRPr>
          </a:p>
        </p:txBody>
      </p:sp>
      <p:sp>
        <p:nvSpPr>
          <p:cNvPr id="18" name="Cerrar llave 17"/>
          <p:cNvSpPr/>
          <p:nvPr/>
        </p:nvSpPr>
        <p:spPr>
          <a:xfrm rot="16200000">
            <a:off x="3260264" y="-585788"/>
            <a:ext cx="360362" cy="4819649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19" name="CuadroTexto 26"/>
          <p:cNvSpPr txBox="1">
            <a:spLocks noChangeArrowheads="1"/>
          </p:cNvSpPr>
          <p:nvPr/>
        </p:nvSpPr>
        <p:spPr bwMode="auto">
          <a:xfrm>
            <a:off x="6148520" y="1235868"/>
            <a:ext cx="398482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s-CL" altLang="es-CL" sz="1600" b="1" i="1" dirty="0">
                <a:solidFill>
                  <a:srgbClr val="174A97"/>
                </a:solidFill>
                <a:ea typeface="Verdana" panose="020B0604030504040204" pitchFamily="34" charset="0"/>
              </a:rPr>
              <a:t>Explotación (Nuevos riesgos)</a:t>
            </a:r>
          </a:p>
        </p:txBody>
      </p:sp>
      <p:sp>
        <p:nvSpPr>
          <p:cNvPr id="20" name="Cerrar llave 19"/>
          <p:cNvSpPr/>
          <p:nvPr/>
        </p:nvSpPr>
        <p:spPr>
          <a:xfrm rot="16200000">
            <a:off x="8057267" y="-71017"/>
            <a:ext cx="360362" cy="385445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21" name="CuadroTexto 20"/>
          <p:cNvSpPr txBox="1"/>
          <p:nvPr/>
        </p:nvSpPr>
        <p:spPr>
          <a:xfrm>
            <a:off x="7994685" y="5006300"/>
            <a:ext cx="1377256" cy="118494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CL" sz="2000" b="1" dirty="0"/>
              <a:t>  Spin Off</a:t>
            </a:r>
          </a:p>
          <a:p>
            <a:pPr>
              <a:defRPr/>
            </a:pPr>
            <a:endParaRPr lang="es-CL" sz="900" b="1" dirty="0"/>
          </a:p>
          <a:p>
            <a:pPr algn="ctr">
              <a:defRPr/>
            </a:pPr>
            <a:r>
              <a:rPr lang="es-CL" sz="1100" b="1" dirty="0">
                <a:solidFill>
                  <a:srgbClr val="C00000"/>
                </a:solidFill>
              </a:rPr>
              <a:t>Estructura Funcional Formal</a:t>
            </a:r>
            <a:endParaRPr lang="es-CL" sz="11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</a:endParaRPr>
          </a:p>
          <a:p>
            <a:pPr>
              <a:defRPr/>
            </a:pPr>
            <a:endParaRPr lang="es-CL" sz="2000" b="1" dirty="0"/>
          </a:p>
        </p:txBody>
      </p:sp>
      <p:sp>
        <p:nvSpPr>
          <p:cNvPr id="22" name="CuadroTexto 21"/>
          <p:cNvSpPr txBox="1"/>
          <p:nvPr/>
        </p:nvSpPr>
        <p:spPr>
          <a:xfrm>
            <a:off x="5762324" y="4949479"/>
            <a:ext cx="1390328" cy="11541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s-CL" sz="2000" b="1" dirty="0"/>
              <a:t>Propiedad Industrial</a:t>
            </a:r>
          </a:p>
          <a:p>
            <a:pPr algn="ctr">
              <a:defRPr/>
            </a:pPr>
            <a:endParaRPr lang="es-CL" sz="700" b="1" dirty="0"/>
          </a:p>
          <a:p>
            <a:pPr algn="ctr">
              <a:defRPr/>
            </a:pPr>
            <a:r>
              <a:rPr lang="es-CL" sz="1100" b="1" dirty="0">
                <a:solidFill>
                  <a:srgbClr val="C00000"/>
                </a:solidFill>
              </a:rPr>
              <a:t>Estado del Arte &amp; Protección</a:t>
            </a:r>
            <a:endParaRPr lang="es-CL" sz="11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</a:endParaRPr>
          </a:p>
        </p:txBody>
      </p:sp>
      <p:cxnSp>
        <p:nvCxnSpPr>
          <p:cNvPr id="24" name="Conector recto de flecha 23"/>
          <p:cNvCxnSpPr/>
          <p:nvPr/>
        </p:nvCxnSpPr>
        <p:spPr>
          <a:xfrm flipV="1">
            <a:off x="3410162" y="5451243"/>
            <a:ext cx="2100382" cy="1096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de flecha 24"/>
          <p:cNvCxnSpPr/>
          <p:nvPr/>
        </p:nvCxnSpPr>
        <p:spPr>
          <a:xfrm>
            <a:off x="7354426" y="5451243"/>
            <a:ext cx="55483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uadroTexto 36"/>
          <p:cNvSpPr txBox="1">
            <a:spLocks noChangeArrowheads="1"/>
          </p:cNvSpPr>
          <p:nvPr/>
        </p:nvSpPr>
        <p:spPr bwMode="auto">
          <a:xfrm>
            <a:off x="3675217" y="4431688"/>
            <a:ext cx="18637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CL" altLang="es-CL" sz="1200" i="1" dirty="0">
                <a:latin typeface="Arial" panose="020B0604020202020204" pitchFamily="34" charset="0"/>
              </a:rPr>
              <a:t>Pruebas, test, ensayos</a:t>
            </a:r>
            <a:endParaRPr lang="es-CL" altLang="es-CL" sz="1200" dirty="0">
              <a:latin typeface="Arial" panose="020B0604020202020204" pitchFamily="34" charset="0"/>
            </a:endParaRPr>
          </a:p>
        </p:txBody>
      </p:sp>
      <p:sp>
        <p:nvSpPr>
          <p:cNvPr id="28" name="CuadroTexto 37"/>
          <p:cNvSpPr txBox="1">
            <a:spLocks noChangeArrowheads="1"/>
          </p:cNvSpPr>
          <p:nvPr/>
        </p:nvSpPr>
        <p:spPr bwMode="auto">
          <a:xfrm>
            <a:off x="7034917" y="4449593"/>
            <a:ext cx="24050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CL" altLang="es-CL" sz="1200" i="1">
                <a:latin typeface="Arial" panose="020B0604020202020204" pitchFamily="34" charset="0"/>
              </a:rPr>
              <a:t>Valor*, demostración, difusión</a:t>
            </a:r>
            <a:endParaRPr lang="es-CL" altLang="es-CL" sz="1200">
              <a:latin typeface="Arial" panose="020B0604020202020204" pitchFamily="34" charset="0"/>
            </a:endParaRPr>
          </a:p>
        </p:txBody>
      </p:sp>
      <p:sp>
        <p:nvSpPr>
          <p:cNvPr id="31" name="Oval 3"/>
          <p:cNvSpPr>
            <a:spLocks noChangeArrowheads="1"/>
          </p:cNvSpPr>
          <p:nvPr/>
        </p:nvSpPr>
        <p:spPr bwMode="auto">
          <a:xfrm>
            <a:off x="8812313" y="2531058"/>
            <a:ext cx="2362662" cy="218862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 w="28575" algn="ctr">
            <a:solidFill>
              <a:srgbClr val="C00000"/>
            </a:solidFill>
            <a:prstDash val="dash"/>
            <a:round/>
            <a:headEnd/>
            <a:tailEnd/>
          </a:ln>
          <a:effectLst/>
          <a:extLst/>
        </p:spPr>
        <p:txBody>
          <a:bodyPr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s-CL" altLang="es-CL" b="1" dirty="0" smtClean="0">
                <a:solidFill>
                  <a:srgbClr val="17375E"/>
                </a:solidFill>
                <a:latin typeface="Arial" panose="020B0604020202020204" pitchFamily="34" charset="0"/>
              </a:rPr>
              <a:t>Nuevas </a:t>
            </a:r>
            <a:r>
              <a:rPr lang="es-CL" altLang="es-CL" sz="16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Oportunidades</a:t>
            </a:r>
            <a:r>
              <a:rPr lang="es-CL" altLang="es-CL" b="1" dirty="0" smtClean="0">
                <a:solidFill>
                  <a:srgbClr val="17375E"/>
                </a:solidFill>
                <a:latin typeface="Arial" panose="020B0604020202020204" pitchFamily="34" charset="0"/>
              </a:rPr>
              <a:t> Mercado</a:t>
            </a:r>
            <a:endParaRPr lang="es-CL" altLang="es-CL" b="1" dirty="0">
              <a:solidFill>
                <a:srgbClr val="17375E"/>
              </a:solidFill>
              <a:latin typeface="Arial" panose="020B0604020202020204" pitchFamily="34" charset="0"/>
            </a:endParaRPr>
          </a:p>
        </p:txBody>
      </p:sp>
      <p:sp>
        <p:nvSpPr>
          <p:cNvPr id="40" name="CuadroTexto 39"/>
          <p:cNvSpPr txBox="1"/>
          <p:nvPr/>
        </p:nvSpPr>
        <p:spPr>
          <a:xfrm>
            <a:off x="1440684" y="6159699"/>
            <a:ext cx="98187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“sources </a:t>
            </a:r>
            <a:r>
              <a:rPr lang="en-US" sz="1600" dirty="0">
                <a:solidFill>
                  <a:schemeClr val="tx2"/>
                </a:solidFill>
              </a:rPr>
              <a:t>of knowledge and the experiential and intellectual base </a:t>
            </a:r>
            <a:r>
              <a:rPr lang="en-US" sz="1600" dirty="0" smtClean="0">
                <a:solidFill>
                  <a:schemeClr val="tx2"/>
                </a:solidFill>
              </a:rPr>
              <a:t>of an entrepreneur”…., </a:t>
            </a:r>
            <a:r>
              <a:rPr lang="es-CL" sz="1600" dirty="0">
                <a:solidFill>
                  <a:schemeClr val="tx2"/>
                </a:solidFill>
              </a:rPr>
              <a:t>Albert N. </a:t>
            </a:r>
            <a:r>
              <a:rPr lang="es-CL" sz="1600" dirty="0" smtClean="0">
                <a:solidFill>
                  <a:schemeClr val="tx2"/>
                </a:solidFill>
              </a:rPr>
              <a:t>Link 2017* </a:t>
            </a:r>
            <a:endParaRPr lang="es-CL" sz="1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3696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6" grpId="0" animBg="1"/>
      <p:bldP spid="17" grpId="0"/>
      <p:bldP spid="18" grpId="0" animBg="1"/>
      <p:bldP spid="19" grpId="0"/>
      <p:bldP spid="20" grpId="0" animBg="1"/>
      <p:bldP spid="27" grpId="0"/>
      <p:bldP spid="28" grpId="0"/>
      <p:bldP spid="3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Acorde 38"/>
          <p:cNvSpPr/>
          <p:nvPr/>
        </p:nvSpPr>
        <p:spPr>
          <a:xfrm rot="1977968">
            <a:off x="10475073" y="612396"/>
            <a:ext cx="5121375" cy="5514125"/>
          </a:xfrm>
          <a:prstGeom prst="chord">
            <a:avLst>
              <a:gd name="adj1" fmla="val 4206662"/>
              <a:gd name="adj2" fmla="val 13364621"/>
            </a:avLst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5" name="Imagen 4" descr="Captura de pantalla de un celular con letras&#10;&#10;Descripción generada automáticamente">
            <a:extLst>
              <a:ext uri="{FF2B5EF4-FFF2-40B4-BE49-F238E27FC236}">
                <a16:creationId xmlns:a16="http://schemas.microsoft.com/office/drawing/2014/main" id="{E3DA2AD3-C7F4-6F46-87D3-8FBFBF20DA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703" y="235246"/>
            <a:ext cx="1327351" cy="1203810"/>
          </a:xfrm>
          <a:prstGeom prst="rect">
            <a:avLst/>
          </a:prstGeom>
        </p:spPr>
      </p:pic>
      <p:sp>
        <p:nvSpPr>
          <p:cNvPr id="8" name="CuadroTexto 1"/>
          <p:cNvSpPr txBox="1">
            <a:spLocks noChangeArrowheads="1"/>
          </p:cNvSpPr>
          <p:nvPr/>
        </p:nvSpPr>
        <p:spPr bwMode="auto">
          <a:xfrm>
            <a:off x="2246567" y="517237"/>
            <a:ext cx="7543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defTabSz="457200">
              <a:buNone/>
            </a:pPr>
            <a:r>
              <a:rPr lang="es-ES_tradnl" altLang="es-CL" sz="2800" b="1" dirty="0" smtClean="0">
                <a:solidFill>
                  <a:schemeClr val="accent1">
                    <a:lumMod val="50000"/>
                  </a:schemeClr>
                </a:solidFill>
                <a:latin typeface="Verdana"/>
                <a:cs typeface="Verdana"/>
              </a:rPr>
              <a:t>CATEGORÍA DE RESULTADOS</a:t>
            </a:r>
            <a:endParaRPr lang="es-ES_tradnl" altLang="es-CL" sz="2800" b="1" dirty="0">
              <a:solidFill>
                <a:schemeClr val="accent1">
                  <a:lumMod val="50000"/>
                </a:schemeClr>
              </a:solidFill>
              <a:latin typeface="Verdana"/>
              <a:cs typeface="Verdana"/>
            </a:endParaRPr>
          </a:p>
        </p:txBody>
      </p:sp>
      <p:sp>
        <p:nvSpPr>
          <p:cNvPr id="9" name="Oval 2"/>
          <p:cNvSpPr>
            <a:spLocks noChangeArrowheads="1"/>
          </p:cNvSpPr>
          <p:nvPr/>
        </p:nvSpPr>
        <p:spPr bwMode="auto">
          <a:xfrm>
            <a:off x="1030620" y="2369343"/>
            <a:ext cx="2654300" cy="2597150"/>
          </a:xfrm>
          <a:prstGeom prst="ellipse">
            <a:avLst/>
          </a:prstGeom>
          <a:solidFill>
            <a:schemeClr val="bg1">
              <a:lumMod val="85000"/>
            </a:schemeClr>
          </a:solidFill>
          <a:ln w="38100" algn="ctr">
            <a:solidFill>
              <a:schemeClr val="bg2">
                <a:lumMod val="10000"/>
              </a:schemeClr>
            </a:solidFill>
            <a:prstDash val="dash"/>
            <a:round/>
            <a:headEnd/>
            <a:tailEnd/>
          </a:ln>
          <a:effectLst/>
          <a:extLst/>
        </p:spPr>
        <p:txBody>
          <a:bodyPr/>
          <a:lstStyle/>
          <a:p>
            <a:pPr algn="ctr">
              <a:spcAft>
                <a:spcPts val="1000"/>
              </a:spcAft>
              <a:defRPr/>
            </a:pPr>
            <a:r>
              <a:rPr lang="es-CL" sz="20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Proceso de Investigación Científica y Desarrollo Tecnológico</a:t>
            </a:r>
            <a:endParaRPr lang="es-CL" sz="2000" b="1" dirty="0">
              <a:solidFill>
                <a:schemeClr val="accent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0" name="Oval 3"/>
          <p:cNvSpPr>
            <a:spLocks noChangeArrowheads="1"/>
          </p:cNvSpPr>
          <p:nvPr/>
        </p:nvSpPr>
        <p:spPr bwMode="auto">
          <a:xfrm>
            <a:off x="5464866" y="2605317"/>
            <a:ext cx="2154238" cy="2074863"/>
          </a:xfrm>
          <a:prstGeom prst="ellipse">
            <a:avLst/>
          </a:prstGeom>
          <a:solidFill>
            <a:schemeClr val="bg2">
              <a:lumMod val="90000"/>
            </a:schemeClr>
          </a:solidFill>
          <a:ln w="38100" algn="ctr">
            <a:solidFill>
              <a:srgbClr val="365F91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 algn="ctr">
              <a:spcAft>
                <a:spcPts val="1000"/>
              </a:spcAft>
              <a:defRPr/>
            </a:pPr>
            <a:r>
              <a:rPr lang="es-CL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Prototipo </a:t>
            </a:r>
            <a:r>
              <a:rPr lang="es-CL" b="1" i="1" u="sng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Producto</a:t>
            </a:r>
            <a:r>
              <a:rPr lang="es-CL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, </a:t>
            </a:r>
            <a:r>
              <a:rPr lang="es-CL" b="1" i="1" u="sng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proceso</a:t>
            </a:r>
            <a:r>
              <a:rPr lang="es-CL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 o </a:t>
            </a:r>
            <a:r>
              <a:rPr lang="es-CL" b="1" i="1" u="sng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servicio</a:t>
            </a:r>
            <a:endParaRPr lang="es-CL" b="1" i="1" u="sng" dirty="0">
              <a:solidFill>
                <a:schemeClr val="accent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1" name="10 CuadroTexto"/>
          <p:cNvSpPr txBox="1">
            <a:spLocks noChangeArrowheads="1"/>
          </p:cNvSpPr>
          <p:nvPr/>
        </p:nvSpPr>
        <p:spPr bwMode="auto">
          <a:xfrm>
            <a:off x="4135582" y="5323037"/>
            <a:ext cx="1693862" cy="369332"/>
          </a:xfrm>
          <a:prstGeom prst="rect">
            <a:avLst/>
          </a:prstGeom>
          <a:noFill/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s-CL" altLang="es-CL" sz="18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Hitos Críticos</a:t>
            </a:r>
            <a:endParaRPr lang="es-CL" altLang="es-CL" sz="1800" b="1" dirty="0" smtClean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cxnSp>
        <p:nvCxnSpPr>
          <p:cNvPr id="15" name="14 Conector recto de flecha"/>
          <p:cNvCxnSpPr>
            <a:stCxn id="9" idx="6"/>
            <a:endCxn id="10" idx="2"/>
          </p:cNvCxnSpPr>
          <p:nvPr/>
        </p:nvCxnSpPr>
        <p:spPr>
          <a:xfrm flipV="1">
            <a:off x="3684920" y="3657600"/>
            <a:ext cx="1695449" cy="10318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0 CuadroTexto"/>
          <p:cNvSpPr txBox="1">
            <a:spLocks noChangeArrowheads="1"/>
          </p:cNvSpPr>
          <p:nvPr/>
        </p:nvSpPr>
        <p:spPr bwMode="auto">
          <a:xfrm>
            <a:off x="8077873" y="2689607"/>
            <a:ext cx="1693863" cy="369332"/>
          </a:xfrm>
          <a:prstGeom prst="rect">
            <a:avLst/>
          </a:prstGeom>
          <a:noFill/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s-CL" altLang="es-CL" sz="18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Atributos</a:t>
            </a:r>
            <a:endParaRPr lang="es-CL" altLang="es-CL" sz="1800" b="1" dirty="0" smtClean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cxnSp>
        <p:nvCxnSpPr>
          <p:cNvPr id="3" name="Conector recto 2"/>
          <p:cNvCxnSpPr/>
          <p:nvPr/>
        </p:nvCxnSpPr>
        <p:spPr>
          <a:xfrm flipV="1">
            <a:off x="7588125" y="2999442"/>
            <a:ext cx="457654" cy="37001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cto 5"/>
          <p:cNvCxnSpPr/>
          <p:nvPr/>
        </p:nvCxnSpPr>
        <p:spPr>
          <a:xfrm>
            <a:off x="3224544" y="4714284"/>
            <a:ext cx="911038" cy="7520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CuadroTexto 1"/>
          <p:cNvSpPr txBox="1">
            <a:spLocks noChangeArrowheads="1"/>
          </p:cNvSpPr>
          <p:nvPr/>
        </p:nvSpPr>
        <p:spPr bwMode="auto">
          <a:xfrm>
            <a:off x="2516963" y="1388423"/>
            <a:ext cx="5467349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defTabSz="457200">
              <a:buNone/>
            </a:pPr>
            <a:r>
              <a:rPr lang="es-ES_tradnl" altLang="es-CL" sz="2800" b="1" dirty="0" smtClean="0">
                <a:solidFill>
                  <a:srgbClr val="C00000"/>
                </a:solidFill>
                <a:latin typeface="Verdana"/>
                <a:cs typeface="Verdana"/>
              </a:rPr>
              <a:t>A. Resultado Tecnológico</a:t>
            </a:r>
            <a:endParaRPr lang="es-ES_tradnl" altLang="es-CL" sz="2800" b="1" dirty="0">
              <a:solidFill>
                <a:srgbClr val="C00000"/>
              </a:solidFill>
              <a:latin typeface="Verdana"/>
              <a:cs typeface="Verdana"/>
            </a:endParaRPr>
          </a:p>
        </p:txBody>
      </p:sp>
      <p:sp>
        <p:nvSpPr>
          <p:cNvPr id="35" name="Rectángulo 34"/>
          <p:cNvSpPr/>
          <p:nvPr/>
        </p:nvSpPr>
        <p:spPr>
          <a:xfrm>
            <a:off x="8034669" y="3086092"/>
            <a:ext cx="32587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800" dirty="0"/>
              <a:t>¿Por qué este atributo será precursor de una ventaja competitiva y cuál será esa ventaja?</a:t>
            </a:r>
          </a:p>
        </p:txBody>
      </p:sp>
      <p:sp>
        <p:nvSpPr>
          <p:cNvPr id="36" name="Rectángulo 35"/>
          <p:cNvSpPr/>
          <p:nvPr/>
        </p:nvSpPr>
        <p:spPr>
          <a:xfrm>
            <a:off x="5947449" y="4765227"/>
            <a:ext cx="503024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2000" dirty="0"/>
              <a:t>Pruebas de laboratorio, pruebas experimentales, pruebas piloto, otros) necesarias para llegar al prototipo de </a:t>
            </a:r>
            <a:r>
              <a:rPr lang="es-CL" sz="2000" dirty="0" smtClean="0"/>
              <a:t>producto</a:t>
            </a:r>
            <a:r>
              <a:rPr lang="es-CL" sz="2000" dirty="0"/>
              <a:t> </a:t>
            </a:r>
            <a:r>
              <a:rPr lang="es-CL" sz="2000" dirty="0" smtClean="0"/>
              <a:t>o servicio.</a:t>
            </a:r>
            <a:endParaRPr lang="es-CL" sz="2000" dirty="0"/>
          </a:p>
        </p:txBody>
      </p:sp>
      <p:sp>
        <p:nvSpPr>
          <p:cNvPr id="41" name="Rectángulo 40"/>
          <p:cNvSpPr/>
          <p:nvPr/>
        </p:nvSpPr>
        <p:spPr>
          <a:xfrm rot="16200000">
            <a:off x="10151354" y="2952807"/>
            <a:ext cx="270150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Mercado</a:t>
            </a:r>
            <a:endParaRPr lang="es-E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11463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6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16279</TotalTime>
  <Words>2291</Words>
  <Application>Microsoft Office PowerPoint</Application>
  <PresentationFormat>Personalizado</PresentationFormat>
  <Paragraphs>313</Paragraphs>
  <Slides>23</Slides>
  <Notes>23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30" baseType="lpstr">
      <vt:lpstr>Arial</vt:lpstr>
      <vt:lpstr>Calibri</vt:lpstr>
      <vt:lpstr>gobCL</vt:lpstr>
      <vt:lpstr>Times New Roman</vt:lpstr>
      <vt:lpstr>Verdana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SECOM Digital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Barbara Vallejos</dc:creator>
  <cp:lastModifiedBy>Esteban Zapata Espinoza</cp:lastModifiedBy>
  <cp:revision>183</cp:revision>
  <dcterms:created xsi:type="dcterms:W3CDTF">2018-03-14T19:41:34Z</dcterms:created>
  <dcterms:modified xsi:type="dcterms:W3CDTF">2021-03-02T22:11:44Z</dcterms:modified>
</cp:coreProperties>
</file>