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3" r:id="rId6"/>
    <p:sldId id="260" r:id="rId7"/>
    <p:sldId id="261" r:id="rId8"/>
    <p:sldId id="262" r:id="rId9"/>
    <p:sldId id="26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1pPr>
    <a:lvl2pPr marL="0" marR="0" indent="2286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2pPr>
    <a:lvl3pPr marL="0" marR="0" indent="4572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3pPr>
    <a:lvl4pPr marL="0" marR="0" indent="6858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4pPr>
    <a:lvl5pPr marL="0" marR="0" indent="9144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5pPr>
    <a:lvl6pPr marL="0" marR="0" indent="11430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6pPr>
    <a:lvl7pPr marL="0" marR="0" indent="13716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7pPr>
    <a:lvl8pPr marL="0" marR="0" indent="16002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8pPr>
    <a:lvl9pPr marL="0" marR="0" indent="18288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5"/>
  </p:normalViewPr>
  <p:slideViewPr>
    <p:cSldViewPr snapToGrid="0" snapToObjects="1">
      <p:cViewPr varScale="1">
        <p:scale>
          <a:sx n="33" d="100"/>
          <a:sy n="33" d="100"/>
        </p:scale>
        <p:origin x="8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99CE9-01A0-4F71-ABC2-4FAD0F755D82}" type="doc">
      <dgm:prSet loTypeId="urn:microsoft.com/office/officeart/2005/8/layout/chevron1" loCatId="process" qsTypeId="urn:microsoft.com/office/officeart/2005/8/quickstyle/3d2" qsCatId="3D" csTypeId="urn:microsoft.com/office/officeart/2005/8/colors/colorful4" csCatId="colorful" phldr="1"/>
      <dgm:spPr/>
    </dgm:pt>
    <dgm:pt modelId="{18B1C51C-A3C3-4CDC-A9E3-F36420EC01A0}">
      <dgm:prSet phldrT="[Texto]" custT="1"/>
      <dgm:spPr/>
      <dgm:t>
        <a:bodyPr/>
        <a:lstStyle/>
        <a:p>
          <a:r>
            <a:rPr lang="es-ES" sz="3600" b="1" dirty="0" smtClean="0">
              <a:latin typeface="Century Gothic" panose="020B0502020202020204" pitchFamily="34" charset="0"/>
            </a:rPr>
            <a:t>MISION Y VISION </a:t>
          </a:r>
        </a:p>
        <a:p>
          <a:r>
            <a:rPr lang="es-ES" sz="3600" b="1" dirty="0" smtClean="0">
              <a:latin typeface="Century Gothic" panose="020B0502020202020204" pitchFamily="34" charset="0"/>
            </a:rPr>
            <a:t>PUCV</a:t>
          </a:r>
          <a:endParaRPr lang="es-ES" sz="3600" b="1" dirty="0">
            <a:latin typeface="Century Gothic" panose="020B0502020202020204" pitchFamily="34" charset="0"/>
          </a:endParaRPr>
        </a:p>
      </dgm:t>
    </dgm:pt>
    <dgm:pt modelId="{26EFCE9F-AF0B-40CA-8065-20C67A942EF7}" type="parTrans" cxnId="{2D8C6869-0BAC-4C46-B179-AE6E7340EE9D}">
      <dgm:prSet/>
      <dgm:spPr/>
      <dgm:t>
        <a:bodyPr/>
        <a:lstStyle/>
        <a:p>
          <a:endParaRPr lang="es-ES"/>
        </a:p>
      </dgm:t>
    </dgm:pt>
    <dgm:pt modelId="{D18B410E-5B08-429F-9710-4F9A0E00E939}" type="sibTrans" cxnId="{2D8C6869-0BAC-4C46-B179-AE6E7340EE9D}">
      <dgm:prSet/>
      <dgm:spPr/>
      <dgm:t>
        <a:bodyPr/>
        <a:lstStyle/>
        <a:p>
          <a:endParaRPr lang="es-ES"/>
        </a:p>
      </dgm:t>
    </dgm:pt>
    <dgm:pt modelId="{9D3D82E1-3575-4C7B-B881-76333798E8A7}">
      <dgm:prSet phldrT="[Texto]" custT="1"/>
      <dgm:spPr/>
      <dgm:t>
        <a:bodyPr/>
        <a:lstStyle/>
        <a:p>
          <a:r>
            <a:rPr lang="es-ES" sz="3600" b="1" dirty="0" smtClean="0">
              <a:latin typeface="Century Gothic" panose="020B0502020202020204" pitchFamily="34" charset="0"/>
            </a:rPr>
            <a:t>PROYECTO EDUCATIV0 INSTITUCIONAL </a:t>
          </a:r>
          <a:endParaRPr lang="es-ES" sz="3600" b="1" dirty="0">
            <a:latin typeface="Century Gothic" panose="020B0502020202020204" pitchFamily="34" charset="0"/>
          </a:endParaRPr>
        </a:p>
      </dgm:t>
    </dgm:pt>
    <dgm:pt modelId="{59C48916-4BFB-47AF-9AF5-8FE3BF7868AE}" type="parTrans" cxnId="{5FA6F62C-B211-4C97-9C04-D3E8ADAEABD8}">
      <dgm:prSet/>
      <dgm:spPr/>
      <dgm:t>
        <a:bodyPr/>
        <a:lstStyle/>
        <a:p>
          <a:endParaRPr lang="es-ES"/>
        </a:p>
      </dgm:t>
    </dgm:pt>
    <dgm:pt modelId="{312B8617-5D9F-4421-AF82-662A470B6E23}" type="sibTrans" cxnId="{5FA6F62C-B211-4C97-9C04-D3E8ADAEABD8}">
      <dgm:prSet/>
      <dgm:spPr/>
      <dgm:t>
        <a:bodyPr/>
        <a:lstStyle/>
        <a:p>
          <a:endParaRPr lang="es-ES"/>
        </a:p>
      </dgm:t>
    </dgm:pt>
    <dgm:pt modelId="{09525897-E8D8-489E-9AD0-3DF2298A39FB}">
      <dgm:prSet phldrT="[Texto]" custT="1"/>
      <dgm:spPr/>
      <dgm:t>
        <a:bodyPr/>
        <a:lstStyle/>
        <a:p>
          <a:r>
            <a:rPr lang="es-ES" sz="3600" b="1" smtClean="0">
              <a:latin typeface="Century Gothic" panose="020B0502020202020204" pitchFamily="34" charset="0"/>
            </a:rPr>
            <a:t>PLAN ESTRATEGICO INSTITUCIONAL 2017 - 2020</a:t>
          </a:r>
          <a:endParaRPr lang="es-ES" sz="3600" b="1" dirty="0">
            <a:latin typeface="Century Gothic" panose="020B0502020202020204" pitchFamily="34" charset="0"/>
          </a:endParaRPr>
        </a:p>
      </dgm:t>
    </dgm:pt>
    <dgm:pt modelId="{A2047838-DDA7-419C-AA86-1DAA615F393B}" type="parTrans" cxnId="{DD978DF4-C75D-47DF-9585-90602AE71836}">
      <dgm:prSet/>
      <dgm:spPr/>
      <dgm:t>
        <a:bodyPr/>
        <a:lstStyle/>
        <a:p>
          <a:endParaRPr lang="es-ES"/>
        </a:p>
      </dgm:t>
    </dgm:pt>
    <dgm:pt modelId="{154F2DE4-7E76-4F7C-AF36-FE2B7741C0D0}" type="sibTrans" cxnId="{DD978DF4-C75D-47DF-9585-90602AE71836}">
      <dgm:prSet/>
      <dgm:spPr/>
      <dgm:t>
        <a:bodyPr/>
        <a:lstStyle/>
        <a:p>
          <a:endParaRPr lang="es-ES"/>
        </a:p>
      </dgm:t>
    </dgm:pt>
    <dgm:pt modelId="{345B240C-4397-4298-9F3C-5BE87568A710}" type="pres">
      <dgm:prSet presAssocID="{F1799CE9-01A0-4F71-ABC2-4FAD0F755D82}" presName="Name0" presStyleCnt="0">
        <dgm:presLayoutVars>
          <dgm:dir/>
          <dgm:animLvl val="lvl"/>
          <dgm:resizeHandles val="exact"/>
        </dgm:presLayoutVars>
      </dgm:prSet>
      <dgm:spPr/>
    </dgm:pt>
    <dgm:pt modelId="{0CE7D5F3-1245-441B-8E53-5CA2307BFABA}" type="pres">
      <dgm:prSet presAssocID="{18B1C51C-A3C3-4CDC-A9E3-F36420EC01A0}" presName="parTxOnly" presStyleLbl="node1" presStyleIdx="0" presStyleCnt="3" custScaleY="64301">
        <dgm:presLayoutVars>
          <dgm:chMax val="0"/>
          <dgm:chPref val="0"/>
          <dgm:bulletEnabled val="1"/>
        </dgm:presLayoutVars>
      </dgm:prSet>
      <dgm:spPr/>
      <dgm:t>
        <a:bodyPr/>
        <a:lstStyle/>
        <a:p>
          <a:endParaRPr lang="es-ES"/>
        </a:p>
      </dgm:t>
    </dgm:pt>
    <dgm:pt modelId="{D94EB2C2-2FF4-4270-9F45-C1B2E6FBE024}" type="pres">
      <dgm:prSet presAssocID="{D18B410E-5B08-429F-9710-4F9A0E00E939}" presName="parTxOnlySpace" presStyleCnt="0"/>
      <dgm:spPr/>
    </dgm:pt>
    <dgm:pt modelId="{26D13435-E2B1-4B9B-BFC9-75A755B5860E}" type="pres">
      <dgm:prSet presAssocID="{9D3D82E1-3575-4C7B-B881-76333798E8A7}" presName="parTxOnly" presStyleLbl="node1" presStyleIdx="1" presStyleCnt="3" custScaleY="64301">
        <dgm:presLayoutVars>
          <dgm:chMax val="0"/>
          <dgm:chPref val="0"/>
          <dgm:bulletEnabled val="1"/>
        </dgm:presLayoutVars>
      </dgm:prSet>
      <dgm:spPr/>
      <dgm:t>
        <a:bodyPr/>
        <a:lstStyle/>
        <a:p>
          <a:endParaRPr lang="es-ES"/>
        </a:p>
      </dgm:t>
    </dgm:pt>
    <dgm:pt modelId="{A7A90431-A8DF-4AA1-B71B-3D835220AC96}" type="pres">
      <dgm:prSet presAssocID="{312B8617-5D9F-4421-AF82-662A470B6E23}" presName="parTxOnlySpace" presStyleCnt="0"/>
      <dgm:spPr/>
    </dgm:pt>
    <dgm:pt modelId="{61F22642-A649-40B2-AC7C-50DD0E6AE95C}" type="pres">
      <dgm:prSet presAssocID="{09525897-E8D8-489E-9AD0-3DF2298A39FB}" presName="parTxOnly" presStyleLbl="node1" presStyleIdx="2" presStyleCnt="3" custScaleY="64301">
        <dgm:presLayoutVars>
          <dgm:chMax val="0"/>
          <dgm:chPref val="0"/>
          <dgm:bulletEnabled val="1"/>
        </dgm:presLayoutVars>
      </dgm:prSet>
      <dgm:spPr/>
      <dgm:t>
        <a:bodyPr/>
        <a:lstStyle/>
        <a:p>
          <a:endParaRPr lang="es-ES"/>
        </a:p>
      </dgm:t>
    </dgm:pt>
  </dgm:ptLst>
  <dgm:cxnLst>
    <dgm:cxn modelId="{8264B1FC-D22A-4E2C-947C-0DF54529C044}" type="presOf" srcId="{09525897-E8D8-489E-9AD0-3DF2298A39FB}" destId="{61F22642-A649-40B2-AC7C-50DD0E6AE95C}" srcOrd="0" destOrd="0" presId="urn:microsoft.com/office/officeart/2005/8/layout/chevron1"/>
    <dgm:cxn modelId="{5CDC2A97-2534-42A2-A6DE-0DEC3C4EC4FB}" type="presOf" srcId="{F1799CE9-01A0-4F71-ABC2-4FAD0F755D82}" destId="{345B240C-4397-4298-9F3C-5BE87568A710}" srcOrd="0" destOrd="0" presId="urn:microsoft.com/office/officeart/2005/8/layout/chevron1"/>
    <dgm:cxn modelId="{2D8C6869-0BAC-4C46-B179-AE6E7340EE9D}" srcId="{F1799CE9-01A0-4F71-ABC2-4FAD0F755D82}" destId="{18B1C51C-A3C3-4CDC-A9E3-F36420EC01A0}" srcOrd="0" destOrd="0" parTransId="{26EFCE9F-AF0B-40CA-8065-20C67A942EF7}" sibTransId="{D18B410E-5B08-429F-9710-4F9A0E00E939}"/>
    <dgm:cxn modelId="{D58F4EC7-36F0-4643-BE89-D48A52B70C18}" type="presOf" srcId="{9D3D82E1-3575-4C7B-B881-76333798E8A7}" destId="{26D13435-E2B1-4B9B-BFC9-75A755B5860E}" srcOrd="0" destOrd="0" presId="urn:microsoft.com/office/officeart/2005/8/layout/chevron1"/>
    <dgm:cxn modelId="{EBD9F929-CA52-4A73-B3AF-48852E90B22D}" type="presOf" srcId="{18B1C51C-A3C3-4CDC-A9E3-F36420EC01A0}" destId="{0CE7D5F3-1245-441B-8E53-5CA2307BFABA}" srcOrd="0" destOrd="0" presId="urn:microsoft.com/office/officeart/2005/8/layout/chevron1"/>
    <dgm:cxn modelId="{DD978DF4-C75D-47DF-9585-90602AE71836}" srcId="{F1799CE9-01A0-4F71-ABC2-4FAD0F755D82}" destId="{09525897-E8D8-489E-9AD0-3DF2298A39FB}" srcOrd="2" destOrd="0" parTransId="{A2047838-DDA7-419C-AA86-1DAA615F393B}" sibTransId="{154F2DE4-7E76-4F7C-AF36-FE2B7741C0D0}"/>
    <dgm:cxn modelId="{5FA6F62C-B211-4C97-9C04-D3E8ADAEABD8}" srcId="{F1799CE9-01A0-4F71-ABC2-4FAD0F755D82}" destId="{9D3D82E1-3575-4C7B-B881-76333798E8A7}" srcOrd="1" destOrd="0" parTransId="{59C48916-4BFB-47AF-9AF5-8FE3BF7868AE}" sibTransId="{312B8617-5D9F-4421-AF82-662A470B6E23}"/>
    <dgm:cxn modelId="{C89CB42E-8AB4-4817-A8D4-0CB9D09560B6}" type="presParOf" srcId="{345B240C-4397-4298-9F3C-5BE87568A710}" destId="{0CE7D5F3-1245-441B-8E53-5CA2307BFABA}" srcOrd="0" destOrd="0" presId="urn:microsoft.com/office/officeart/2005/8/layout/chevron1"/>
    <dgm:cxn modelId="{23E86AF6-1AB6-4DE5-9C0E-4C10D960E836}" type="presParOf" srcId="{345B240C-4397-4298-9F3C-5BE87568A710}" destId="{D94EB2C2-2FF4-4270-9F45-C1B2E6FBE024}" srcOrd="1" destOrd="0" presId="urn:microsoft.com/office/officeart/2005/8/layout/chevron1"/>
    <dgm:cxn modelId="{B6E3A4FF-D6C3-4F81-B195-8523745D4EAA}" type="presParOf" srcId="{345B240C-4397-4298-9F3C-5BE87568A710}" destId="{26D13435-E2B1-4B9B-BFC9-75A755B5860E}" srcOrd="2" destOrd="0" presId="urn:microsoft.com/office/officeart/2005/8/layout/chevron1"/>
    <dgm:cxn modelId="{6353B749-FEE9-482A-ACD3-275076A725A2}" type="presParOf" srcId="{345B240C-4397-4298-9F3C-5BE87568A710}" destId="{A7A90431-A8DF-4AA1-B71B-3D835220AC96}" srcOrd="3" destOrd="0" presId="urn:microsoft.com/office/officeart/2005/8/layout/chevron1"/>
    <dgm:cxn modelId="{3FFCBD89-8C8D-4DB3-93EA-BE32929B5921}" type="presParOf" srcId="{345B240C-4397-4298-9F3C-5BE87568A710}" destId="{61F22642-A649-40B2-AC7C-50DD0E6AE95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74C89-25B6-420C-AFA1-558162C58ACE}"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s-ES"/>
        </a:p>
      </dgm:t>
    </dgm:pt>
    <dgm:pt modelId="{9422F911-C629-47C3-B2B7-D90277966691}">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_tradnl" sz="3200" b="1" dirty="0" smtClean="0">
              <a:solidFill>
                <a:schemeClr val="tx1">
                  <a:lumMod val="50000"/>
                </a:schemeClr>
              </a:solidFill>
              <a:latin typeface="Century Gothic" panose="020B0502020202020204" pitchFamily="34" charset="0"/>
            </a:rPr>
            <a:t>Académica que vincula la teoría con la práctica en contextos sociales reales de la formación disciplinar</a:t>
          </a:r>
          <a:endParaRPr lang="es-ES" sz="3200" b="1" dirty="0">
            <a:solidFill>
              <a:schemeClr val="tx1">
                <a:lumMod val="50000"/>
              </a:schemeClr>
            </a:solidFill>
            <a:latin typeface="Century Gothic" panose="020B0502020202020204" pitchFamily="34" charset="0"/>
          </a:endParaRPr>
        </a:p>
      </dgm:t>
    </dgm:pt>
    <dgm:pt modelId="{9CA85964-0084-48FA-9487-116C6F732BB5}" type="parTrans" cxnId="{4E2C33D5-88A4-43A2-8725-7141588D8D2D}">
      <dgm:prSet/>
      <dgm:spPr/>
      <dgm:t>
        <a:bodyPr/>
        <a:lstStyle/>
        <a:p>
          <a:endParaRPr lang="es-ES"/>
        </a:p>
      </dgm:t>
    </dgm:pt>
    <dgm:pt modelId="{ED193062-8DF3-4E13-9572-9FF01EA6F7D2}" type="sibTrans" cxnId="{4E2C33D5-88A4-43A2-8725-7141588D8D2D}">
      <dgm:prSet>
        <dgm:style>
          <a:lnRef idx="1">
            <a:schemeClr val="accent4"/>
          </a:lnRef>
          <a:fillRef idx="0">
            <a:schemeClr val="accent4"/>
          </a:fillRef>
          <a:effectRef idx="0">
            <a:schemeClr val="accent4"/>
          </a:effectRef>
          <a:fontRef idx="minor">
            <a:schemeClr val="tx1"/>
          </a:fontRef>
        </dgm:style>
      </dgm:prSet>
      <dgm:spPr/>
      <dgm:t>
        <a:bodyPr/>
        <a:lstStyle/>
        <a:p>
          <a:endParaRPr lang="es-ES"/>
        </a:p>
      </dgm:t>
    </dgm:pt>
    <dgm:pt modelId="{59C2EE4C-0955-43A5-9E2A-54EF2453D9B8}">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_tradnl" sz="3200" b="1" dirty="0" smtClean="0">
              <a:solidFill>
                <a:schemeClr val="tx1">
                  <a:lumMod val="50000"/>
                </a:schemeClr>
              </a:solidFill>
              <a:latin typeface="Century Gothic" panose="020B0502020202020204" pitchFamily="34" charset="0"/>
            </a:rPr>
            <a:t>Vocación de servicio al prójimo, propio del sello valórico PUCV</a:t>
          </a:r>
          <a:endParaRPr lang="es-ES" sz="3200" b="1" dirty="0">
            <a:solidFill>
              <a:schemeClr val="tx1">
                <a:lumMod val="50000"/>
              </a:schemeClr>
            </a:solidFill>
            <a:latin typeface="Century Gothic" panose="020B0502020202020204" pitchFamily="34" charset="0"/>
          </a:endParaRPr>
        </a:p>
      </dgm:t>
    </dgm:pt>
    <dgm:pt modelId="{2AA986E1-9F40-4D91-9EDD-40E1070F7FCC}" type="parTrans" cxnId="{2BD00201-2BFF-49BF-93DE-464576320700}">
      <dgm:prSet/>
      <dgm:spPr/>
      <dgm:t>
        <a:bodyPr/>
        <a:lstStyle/>
        <a:p>
          <a:endParaRPr lang="es-ES"/>
        </a:p>
      </dgm:t>
    </dgm:pt>
    <dgm:pt modelId="{D50CD4DA-8FCF-43F1-B05D-62B4D362EEB9}" type="sibTrans" cxnId="{2BD00201-2BFF-49BF-93DE-464576320700}">
      <dgm:prSet>
        <dgm:style>
          <a:lnRef idx="1">
            <a:schemeClr val="accent4"/>
          </a:lnRef>
          <a:fillRef idx="0">
            <a:schemeClr val="accent4"/>
          </a:fillRef>
          <a:effectRef idx="0">
            <a:schemeClr val="accent4"/>
          </a:effectRef>
          <a:fontRef idx="minor">
            <a:schemeClr val="tx1"/>
          </a:fontRef>
        </dgm:style>
      </dgm:prSet>
      <dgm:spPr/>
      <dgm:t>
        <a:bodyPr/>
        <a:lstStyle/>
        <a:p>
          <a:endParaRPr lang="es-ES"/>
        </a:p>
      </dgm:t>
    </dgm:pt>
    <dgm:pt modelId="{AF92B3F7-E407-4DD1-AB4A-616145234781}">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_tradnl" sz="3200" b="1" dirty="0" smtClean="0">
              <a:solidFill>
                <a:schemeClr val="tx1">
                  <a:lumMod val="50000"/>
                </a:schemeClr>
              </a:solidFill>
              <a:latin typeface="Century Gothic" panose="020B0502020202020204" pitchFamily="34" charset="0"/>
            </a:rPr>
            <a:t>Formación valórica de los estudiantes, en especial, la responsabilidad social, </a:t>
          </a:r>
          <a:endParaRPr lang="es-ES" sz="3200" b="1" dirty="0">
            <a:solidFill>
              <a:schemeClr val="tx1">
                <a:lumMod val="50000"/>
              </a:schemeClr>
            </a:solidFill>
            <a:latin typeface="Century Gothic" panose="020B0502020202020204" pitchFamily="34" charset="0"/>
          </a:endParaRPr>
        </a:p>
      </dgm:t>
    </dgm:pt>
    <dgm:pt modelId="{9F0E2FB7-167F-49AA-98E9-C6EA4A6E0654}" type="parTrans" cxnId="{5189088B-FAEE-43B6-986D-73914904D335}">
      <dgm:prSet/>
      <dgm:spPr/>
      <dgm:t>
        <a:bodyPr/>
        <a:lstStyle/>
        <a:p>
          <a:endParaRPr lang="es-ES"/>
        </a:p>
      </dgm:t>
    </dgm:pt>
    <dgm:pt modelId="{A38CF716-B5A9-449B-BB28-2389B29359EB}" type="sibTrans" cxnId="{5189088B-FAEE-43B6-986D-73914904D335}">
      <dgm:prSet>
        <dgm:style>
          <a:lnRef idx="1">
            <a:schemeClr val="accent4"/>
          </a:lnRef>
          <a:fillRef idx="0">
            <a:schemeClr val="accent4"/>
          </a:fillRef>
          <a:effectRef idx="0">
            <a:schemeClr val="accent4"/>
          </a:effectRef>
          <a:fontRef idx="minor">
            <a:schemeClr val="tx1"/>
          </a:fontRef>
        </dgm:style>
      </dgm:prSet>
      <dgm:spPr/>
      <dgm:t>
        <a:bodyPr/>
        <a:lstStyle/>
        <a:p>
          <a:endParaRPr lang="es-ES"/>
        </a:p>
      </dgm:t>
    </dgm:pt>
    <dgm:pt modelId="{E08903C5-4D95-40E4-A7FE-C8A5312DAABB}" type="pres">
      <dgm:prSet presAssocID="{E2974C89-25B6-420C-AFA1-558162C58ACE}" presName="cycle" presStyleCnt="0">
        <dgm:presLayoutVars>
          <dgm:dir/>
          <dgm:resizeHandles val="exact"/>
        </dgm:presLayoutVars>
      </dgm:prSet>
      <dgm:spPr/>
      <dgm:t>
        <a:bodyPr/>
        <a:lstStyle/>
        <a:p>
          <a:endParaRPr lang="es-ES"/>
        </a:p>
      </dgm:t>
    </dgm:pt>
    <dgm:pt modelId="{50E92D37-2F37-4A25-B5F7-F8185AE4D323}" type="pres">
      <dgm:prSet presAssocID="{9422F911-C629-47C3-B2B7-D90277966691}" presName="node" presStyleLbl="node1" presStyleIdx="0" presStyleCnt="3" custScaleY="105400">
        <dgm:presLayoutVars>
          <dgm:bulletEnabled val="1"/>
        </dgm:presLayoutVars>
      </dgm:prSet>
      <dgm:spPr/>
      <dgm:t>
        <a:bodyPr/>
        <a:lstStyle/>
        <a:p>
          <a:endParaRPr lang="es-ES"/>
        </a:p>
      </dgm:t>
    </dgm:pt>
    <dgm:pt modelId="{A2FA3135-AEE4-43B7-ADD5-8AD72697C266}" type="pres">
      <dgm:prSet presAssocID="{9422F911-C629-47C3-B2B7-D90277966691}" presName="spNode" presStyleCnt="0"/>
      <dgm:spPr/>
    </dgm:pt>
    <dgm:pt modelId="{F81621F2-A47B-4F9E-9595-1881D7D15E69}" type="pres">
      <dgm:prSet presAssocID="{ED193062-8DF3-4E13-9572-9FF01EA6F7D2}" presName="sibTrans" presStyleLbl="sibTrans1D1" presStyleIdx="0" presStyleCnt="3"/>
      <dgm:spPr/>
      <dgm:t>
        <a:bodyPr/>
        <a:lstStyle/>
        <a:p>
          <a:endParaRPr lang="es-ES"/>
        </a:p>
      </dgm:t>
    </dgm:pt>
    <dgm:pt modelId="{6AF0DB76-54D0-49E1-BAF1-AA2B0C182529}" type="pres">
      <dgm:prSet presAssocID="{59C2EE4C-0955-43A5-9E2A-54EF2453D9B8}" presName="node" presStyleLbl="node1" presStyleIdx="1" presStyleCnt="3" custScaleY="105400">
        <dgm:presLayoutVars>
          <dgm:bulletEnabled val="1"/>
        </dgm:presLayoutVars>
      </dgm:prSet>
      <dgm:spPr/>
      <dgm:t>
        <a:bodyPr/>
        <a:lstStyle/>
        <a:p>
          <a:endParaRPr lang="es-ES"/>
        </a:p>
      </dgm:t>
    </dgm:pt>
    <dgm:pt modelId="{4AF392A2-9D6D-4847-91EC-2821014D12EC}" type="pres">
      <dgm:prSet presAssocID="{59C2EE4C-0955-43A5-9E2A-54EF2453D9B8}" presName="spNode" presStyleCnt="0"/>
      <dgm:spPr/>
    </dgm:pt>
    <dgm:pt modelId="{4BF859BE-E487-4332-B644-CB8DFB79C12A}" type="pres">
      <dgm:prSet presAssocID="{D50CD4DA-8FCF-43F1-B05D-62B4D362EEB9}" presName="sibTrans" presStyleLbl="sibTrans1D1" presStyleIdx="1" presStyleCnt="3"/>
      <dgm:spPr/>
      <dgm:t>
        <a:bodyPr/>
        <a:lstStyle/>
        <a:p>
          <a:endParaRPr lang="es-ES"/>
        </a:p>
      </dgm:t>
    </dgm:pt>
    <dgm:pt modelId="{3FF564B6-1C46-4786-9CDD-341467A8D54B}" type="pres">
      <dgm:prSet presAssocID="{AF92B3F7-E407-4DD1-AB4A-616145234781}" presName="node" presStyleLbl="node1" presStyleIdx="2" presStyleCnt="3" custScaleY="105400">
        <dgm:presLayoutVars>
          <dgm:bulletEnabled val="1"/>
        </dgm:presLayoutVars>
      </dgm:prSet>
      <dgm:spPr/>
      <dgm:t>
        <a:bodyPr/>
        <a:lstStyle/>
        <a:p>
          <a:endParaRPr lang="es-ES"/>
        </a:p>
      </dgm:t>
    </dgm:pt>
    <dgm:pt modelId="{D8A736B7-7A07-4B56-9E79-1AD2E2D3C4BB}" type="pres">
      <dgm:prSet presAssocID="{AF92B3F7-E407-4DD1-AB4A-616145234781}" presName="spNode" presStyleCnt="0"/>
      <dgm:spPr/>
    </dgm:pt>
    <dgm:pt modelId="{17AE01BF-2815-4A69-A11A-BE766721FF7B}" type="pres">
      <dgm:prSet presAssocID="{A38CF716-B5A9-449B-BB28-2389B29359EB}" presName="sibTrans" presStyleLbl="sibTrans1D1" presStyleIdx="2" presStyleCnt="3"/>
      <dgm:spPr/>
      <dgm:t>
        <a:bodyPr/>
        <a:lstStyle/>
        <a:p>
          <a:endParaRPr lang="es-ES"/>
        </a:p>
      </dgm:t>
    </dgm:pt>
  </dgm:ptLst>
  <dgm:cxnLst>
    <dgm:cxn modelId="{034210B4-DBF4-44BD-84CD-1B271E88D264}" type="presOf" srcId="{D50CD4DA-8FCF-43F1-B05D-62B4D362EEB9}" destId="{4BF859BE-E487-4332-B644-CB8DFB79C12A}" srcOrd="0" destOrd="0" presId="urn:microsoft.com/office/officeart/2005/8/layout/cycle6"/>
    <dgm:cxn modelId="{4E2C33D5-88A4-43A2-8725-7141588D8D2D}" srcId="{E2974C89-25B6-420C-AFA1-558162C58ACE}" destId="{9422F911-C629-47C3-B2B7-D90277966691}" srcOrd="0" destOrd="0" parTransId="{9CA85964-0084-48FA-9487-116C6F732BB5}" sibTransId="{ED193062-8DF3-4E13-9572-9FF01EA6F7D2}"/>
    <dgm:cxn modelId="{694B4EBC-DCF1-4E69-BF45-ECE0323AB0AA}" type="presOf" srcId="{ED193062-8DF3-4E13-9572-9FF01EA6F7D2}" destId="{F81621F2-A47B-4F9E-9595-1881D7D15E69}" srcOrd="0" destOrd="0" presId="urn:microsoft.com/office/officeart/2005/8/layout/cycle6"/>
    <dgm:cxn modelId="{2AC025D1-7EF1-4E4B-848E-30D4BE58005C}" type="presOf" srcId="{A38CF716-B5A9-449B-BB28-2389B29359EB}" destId="{17AE01BF-2815-4A69-A11A-BE766721FF7B}" srcOrd="0" destOrd="0" presId="urn:microsoft.com/office/officeart/2005/8/layout/cycle6"/>
    <dgm:cxn modelId="{2BD00201-2BFF-49BF-93DE-464576320700}" srcId="{E2974C89-25B6-420C-AFA1-558162C58ACE}" destId="{59C2EE4C-0955-43A5-9E2A-54EF2453D9B8}" srcOrd="1" destOrd="0" parTransId="{2AA986E1-9F40-4D91-9EDD-40E1070F7FCC}" sibTransId="{D50CD4DA-8FCF-43F1-B05D-62B4D362EEB9}"/>
    <dgm:cxn modelId="{546273B4-1293-4F08-B769-8C522190C909}" type="presOf" srcId="{9422F911-C629-47C3-B2B7-D90277966691}" destId="{50E92D37-2F37-4A25-B5F7-F8185AE4D323}" srcOrd="0" destOrd="0" presId="urn:microsoft.com/office/officeart/2005/8/layout/cycle6"/>
    <dgm:cxn modelId="{BC22662A-1DC6-4391-9EC0-9A377A372644}" type="presOf" srcId="{59C2EE4C-0955-43A5-9E2A-54EF2453D9B8}" destId="{6AF0DB76-54D0-49E1-BAF1-AA2B0C182529}" srcOrd="0" destOrd="0" presId="urn:microsoft.com/office/officeart/2005/8/layout/cycle6"/>
    <dgm:cxn modelId="{323CA379-0F5B-4900-9191-7C34DB1BE558}" type="presOf" srcId="{E2974C89-25B6-420C-AFA1-558162C58ACE}" destId="{E08903C5-4D95-40E4-A7FE-C8A5312DAABB}" srcOrd="0" destOrd="0" presId="urn:microsoft.com/office/officeart/2005/8/layout/cycle6"/>
    <dgm:cxn modelId="{5189088B-FAEE-43B6-986D-73914904D335}" srcId="{E2974C89-25B6-420C-AFA1-558162C58ACE}" destId="{AF92B3F7-E407-4DD1-AB4A-616145234781}" srcOrd="2" destOrd="0" parTransId="{9F0E2FB7-167F-49AA-98E9-C6EA4A6E0654}" sibTransId="{A38CF716-B5A9-449B-BB28-2389B29359EB}"/>
    <dgm:cxn modelId="{F152C405-A915-41F7-AAC8-2250BB93349C}" type="presOf" srcId="{AF92B3F7-E407-4DD1-AB4A-616145234781}" destId="{3FF564B6-1C46-4786-9CDD-341467A8D54B}" srcOrd="0" destOrd="0" presId="urn:microsoft.com/office/officeart/2005/8/layout/cycle6"/>
    <dgm:cxn modelId="{A14571F8-E1E9-46F1-B2AA-533076AE62C6}" type="presParOf" srcId="{E08903C5-4D95-40E4-A7FE-C8A5312DAABB}" destId="{50E92D37-2F37-4A25-B5F7-F8185AE4D323}" srcOrd="0" destOrd="0" presId="urn:microsoft.com/office/officeart/2005/8/layout/cycle6"/>
    <dgm:cxn modelId="{D8574F0D-B1AC-48B8-BDD5-E283C8E52DCF}" type="presParOf" srcId="{E08903C5-4D95-40E4-A7FE-C8A5312DAABB}" destId="{A2FA3135-AEE4-43B7-ADD5-8AD72697C266}" srcOrd="1" destOrd="0" presId="urn:microsoft.com/office/officeart/2005/8/layout/cycle6"/>
    <dgm:cxn modelId="{6901BFBF-92FB-4A41-A9CD-23401C9795C6}" type="presParOf" srcId="{E08903C5-4D95-40E4-A7FE-C8A5312DAABB}" destId="{F81621F2-A47B-4F9E-9595-1881D7D15E69}" srcOrd="2" destOrd="0" presId="urn:microsoft.com/office/officeart/2005/8/layout/cycle6"/>
    <dgm:cxn modelId="{192934DA-1A1E-4069-AD38-F5208712B015}" type="presParOf" srcId="{E08903C5-4D95-40E4-A7FE-C8A5312DAABB}" destId="{6AF0DB76-54D0-49E1-BAF1-AA2B0C182529}" srcOrd="3" destOrd="0" presId="urn:microsoft.com/office/officeart/2005/8/layout/cycle6"/>
    <dgm:cxn modelId="{08BF3C6D-F72F-4F8E-82BF-6F741BF9941F}" type="presParOf" srcId="{E08903C5-4D95-40E4-A7FE-C8A5312DAABB}" destId="{4AF392A2-9D6D-4847-91EC-2821014D12EC}" srcOrd="4" destOrd="0" presId="urn:microsoft.com/office/officeart/2005/8/layout/cycle6"/>
    <dgm:cxn modelId="{7D208553-B59E-42EB-9A92-EE67CE95503E}" type="presParOf" srcId="{E08903C5-4D95-40E4-A7FE-C8A5312DAABB}" destId="{4BF859BE-E487-4332-B644-CB8DFB79C12A}" srcOrd="5" destOrd="0" presId="urn:microsoft.com/office/officeart/2005/8/layout/cycle6"/>
    <dgm:cxn modelId="{F7DE0A11-24D2-4DC1-A10E-36A59A79DD82}" type="presParOf" srcId="{E08903C5-4D95-40E4-A7FE-C8A5312DAABB}" destId="{3FF564B6-1C46-4786-9CDD-341467A8D54B}" srcOrd="6" destOrd="0" presId="urn:microsoft.com/office/officeart/2005/8/layout/cycle6"/>
    <dgm:cxn modelId="{DCFE98B3-BD3D-4559-8353-41C7D2BE67DE}" type="presParOf" srcId="{E08903C5-4D95-40E4-A7FE-C8A5312DAABB}" destId="{D8A736B7-7A07-4B56-9E79-1AD2E2D3C4BB}" srcOrd="7" destOrd="0" presId="urn:microsoft.com/office/officeart/2005/8/layout/cycle6"/>
    <dgm:cxn modelId="{17337A06-F8CD-4B7A-8AC6-E45F202CDF60}" type="presParOf" srcId="{E08903C5-4D95-40E4-A7FE-C8A5312DAABB}" destId="{17AE01BF-2815-4A69-A11A-BE766721FF7B}"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7D5F3-1245-441B-8E53-5CA2307BFABA}">
      <dsp:nvSpPr>
        <dsp:cNvPr id="0" name=""/>
        <dsp:cNvSpPr/>
      </dsp:nvSpPr>
      <dsp:spPr>
        <a:xfrm>
          <a:off x="6080" y="746485"/>
          <a:ext cx="7408035" cy="1905376"/>
        </a:xfrm>
        <a:prstGeom prst="chevron">
          <a:avLst/>
        </a:prstGeom>
        <a:gradFill rotWithShape="0">
          <a:gsLst>
            <a:gs pos="0">
              <a:schemeClr val="accent4">
                <a:hueOff val="0"/>
                <a:satOff val="0"/>
                <a:lumOff val="0"/>
                <a:alphaOff val="0"/>
                <a:tint val="100000"/>
                <a:shade val="100000"/>
                <a:satMod val="129999"/>
              </a:schemeClr>
            </a:gs>
            <a:gs pos="100000">
              <a:schemeClr val="accent4">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s-ES" sz="3600" b="1" kern="1200" dirty="0" smtClean="0">
              <a:latin typeface="Century Gothic" panose="020B0502020202020204" pitchFamily="34" charset="0"/>
            </a:rPr>
            <a:t>MISION Y VISION </a:t>
          </a:r>
        </a:p>
        <a:p>
          <a:pPr lvl="0" algn="ctr" defTabSz="1600200">
            <a:lnSpc>
              <a:spcPct val="90000"/>
            </a:lnSpc>
            <a:spcBef>
              <a:spcPct val="0"/>
            </a:spcBef>
            <a:spcAft>
              <a:spcPct val="35000"/>
            </a:spcAft>
          </a:pPr>
          <a:r>
            <a:rPr lang="es-ES" sz="3600" b="1" kern="1200" dirty="0" smtClean="0">
              <a:latin typeface="Century Gothic" panose="020B0502020202020204" pitchFamily="34" charset="0"/>
            </a:rPr>
            <a:t>PUCV</a:t>
          </a:r>
          <a:endParaRPr lang="es-ES" sz="3600" b="1" kern="1200" dirty="0">
            <a:latin typeface="Century Gothic" panose="020B0502020202020204" pitchFamily="34" charset="0"/>
          </a:endParaRPr>
        </a:p>
      </dsp:txBody>
      <dsp:txXfrm>
        <a:off x="958768" y="746485"/>
        <a:ext cx="5502659" cy="1905376"/>
      </dsp:txXfrm>
    </dsp:sp>
    <dsp:sp modelId="{26D13435-E2B1-4B9B-BFC9-75A755B5860E}">
      <dsp:nvSpPr>
        <dsp:cNvPr id="0" name=""/>
        <dsp:cNvSpPr/>
      </dsp:nvSpPr>
      <dsp:spPr>
        <a:xfrm>
          <a:off x="6673312" y="746485"/>
          <a:ext cx="7408035" cy="1905376"/>
        </a:xfrm>
        <a:prstGeom prst="chevron">
          <a:avLst/>
        </a:prstGeom>
        <a:gradFill rotWithShape="0">
          <a:gsLst>
            <a:gs pos="0">
              <a:schemeClr val="accent4">
                <a:hueOff val="-420984"/>
                <a:satOff val="-3590"/>
                <a:lumOff val="-2256"/>
                <a:alphaOff val="0"/>
                <a:tint val="100000"/>
                <a:shade val="100000"/>
                <a:satMod val="129999"/>
              </a:schemeClr>
            </a:gs>
            <a:gs pos="100000">
              <a:schemeClr val="accent4">
                <a:hueOff val="-420984"/>
                <a:satOff val="-3590"/>
                <a:lumOff val="-2256"/>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s-ES" sz="3600" b="1" kern="1200" dirty="0" smtClean="0">
              <a:latin typeface="Century Gothic" panose="020B0502020202020204" pitchFamily="34" charset="0"/>
            </a:rPr>
            <a:t>PROYECTO EDUCATIV0 INSTITUCIONAL </a:t>
          </a:r>
          <a:endParaRPr lang="es-ES" sz="3600" b="1" kern="1200" dirty="0">
            <a:latin typeface="Century Gothic" panose="020B0502020202020204" pitchFamily="34" charset="0"/>
          </a:endParaRPr>
        </a:p>
      </dsp:txBody>
      <dsp:txXfrm>
        <a:off x="7626000" y="746485"/>
        <a:ext cx="5502659" cy="1905376"/>
      </dsp:txXfrm>
    </dsp:sp>
    <dsp:sp modelId="{61F22642-A649-40B2-AC7C-50DD0E6AE95C}">
      <dsp:nvSpPr>
        <dsp:cNvPr id="0" name=""/>
        <dsp:cNvSpPr/>
      </dsp:nvSpPr>
      <dsp:spPr>
        <a:xfrm>
          <a:off x="13340544" y="746485"/>
          <a:ext cx="7408035" cy="1905376"/>
        </a:xfrm>
        <a:prstGeom prst="chevron">
          <a:avLst/>
        </a:prstGeom>
        <a:gradFill rotWithShape="0">
          <a:gsLst>
            <a:gs pos="0">
              <a:schemeClr val="accent4">
                <a:hueOff val="-841967"/>
                <a:satOff val="-7180"/>
                <a:lumOff val="-4511"/>
                <a:alphaOff val="0"/>
                <a:tint val="100000"/>
                <a:shade val="100000"/>
                <a:satMod val="129999"/>
              </a:schemeClr>
            </a:gs>
            <a:gs pos="100000">
              <a:schemeClr val="accent4">
                <a:hueOff val="-841967"/>
                <a:satOff val="-7180"/>
                <a:lumOff val="-4511"/>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s-ES" sz="3600" b="1" kern="1200" smtClean="0">
              <a:latin typeface="Century Gothic" panose="020B0502020202020204" pitchFamily="34" charset="0"/>
            </a:rPr>
            <a:t>PLAN ESTRATEGICO INSTITUCIONAL 2017 - 2020</a:t>
          </a:r>
          <a:endParaRPr lang="es-ES" sz="3600" b="1" kern="1200" dirty="0">
            <a:latin typeface="Century Gothic" panose="020B0502020202020204" pitchFamily="34" charset="0"/>
          </a:endParaRPr>
        </a:p>
      </dsp:txBody>
      <dsp:txXfrm>
        <a:off x="14293232" y="746485"/>
        <a:ext cx="5502659" cy="190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92D37-2F37-4A25-B5F7-F8185AE4D323}">
      <dsp:nvSpPr>
        <dsp:cNvPr id="0" name=""/>
        <dsp:cNvSpPr/>
      </dsp:nvSpPr>
      <dsp:spPr>
        <a:xfrm>
          <a:off x="5291131" y="-37404"/>
          <a:ext cx="4658576" cy="3191590"/>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_tradnl" sz="3200" b="1" kern="1200" dirty="0" smtClean="0">
              <a:solidFill>
                <a:schemeClr val="tx1">
                  <a:lumMod val="50000"/>
                </a:schemeClr>
              </a:solidFill>
              <a:latin typeface="Century Gothic" panose="020B0502020202020204" pitchFamily="34" charset="0"/>
            </a:rPr>
            <a:t>Académica que vincula la teoría con la práctica en contextos sociales reales de la formación disciplinar</a:t>
          </a:r>
          <a:endParaRPr lang="es-ES" sz="3200" b="1" kern="1200" dirty="0">
            <a:solidFill>
              <a:schemeClr val="tx1">
                <a:lumMod val="50000"/>
              </a:schemeClr>
            </a:solidFill>
            <a:latin typeface="Century Gothic" panose="020B0502020202020204" pitchFamily="34" charset="0"/>
          </a:endParaRPr>
        </a:p>
      </dsp:txBody>
      <dsp:txXfrm>
        <a:off x="5446932" y="118397"/>
        <a:ext cx="4346974" cy="2879988"/>
      </dsp:txXfrm>
    </dsp:sp>
    <dsp:sp modelId="{F81621F2-A47B-4F9E-9595-1881D7D15E69}">
      <dsp:nvSpPr>
        <dsp:cNvPr id="0" name=""/>
        <dsp:cNvSpPr/>
      </dsp:nvSpPr>
      <dsp:spPr>
        <a:xfrm>
          <a:off x="3579939" y="1558391"/>
          <a:ext cx="8080960" cy="8080960"/>
        </a:xfrm>
        <a:custGeom>
          <a:avLst/>
          <a:gdLst/>
          <a:ahLst/>
          <a:cxnLst/>
          <a:rect l="0" t="0" r="0" b="0"/>
          <a:pathLst>
            <a:path>
              <a:moveTo>
                <a:pt x="6403075" y="762733"/>
              </a:moveTo>
              <a:arcTo wR="4040480" hR="4040480" stAng="18347040" swAng="3579950"/>
            </a:path>
          </a:pathLst>
        </a:custGeom>
        <a:noFill/>
        <a:ln w="9525" cap="flat" cmpd="sng" algn="ctr">
          <a:solidFill>
            <a:schemeClr val="accent4">
              <a:shade val="95000"/>
              <a:satMod val="104999"/>
            </a:schemeClr>
          </a:solidFill>
          <a:prstDash val="solid"/>
        </a:ln>
        <a:effectLst/>
      </dsp:spPr>
      <dsp:style>
        <a:lnRef idx="1">
          <a:schemeClr val="accent4"/>
        </a:lnRef>
        <a:fillRef idx="0">
          <a:schemeClr val="accent4"/>
        </a:fillRef>
        <a:effectRef idx="0">
          <a:schemeClr val="accent4"/>
        </a:effectRef>
        <a:fontRef idx="minor">
          <a:schemeClr val="tx1"/>
        </a:fontRef>
      </dsp:style>
    </dsp:sp>
    <dsp:sp modelId="{6AF0DB76-54D0-49E1-BAF1-AA2B0C182529}">
      <dsp:nvSpPr>
        <dsp:cNvPr id="0" name=""/>
        <dsp:cNvSpPr/>
      </dsp:nvSpPr>
      <dsp:spPr>
        <a:xfrm>
          <a:off x="8790289" y="6023316"/>
          <a:ext cx="4658576" cy="3191590"/>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_tradnl" sz="3200" b="1" kern="1200" dirty="0" smtClean="0">
              <a:solidFill>
                <a:schemeClr val="tx1">
                  <a:lumMod val="50000"/>
                </a:schemeClr>
              </a:solidFill>
              <a:latin typeface="Century Gothic" panose="020B0502020202020204" pitchFamily="34" charset="0"/>
            </a:rPr>
            <a:t>Vocación de servicio al prójimo, propio del sello valórico PUCV</a:t>
          </a:r>
          <a:endParaRPr lang="es-ES" sz="3200" b="1" kern="1200" dirty="0">
            <a:solidFill>
              <a:schemeClr val="tx1">
                <a:lumMod val="50000"/>
              </a:schemeClr>
            </a:solidFill>
            <a:latin typeface="Century Gothic" panose="020B0502020202020204" pitchFamily="34" charset="0"/>
          </a:endParaRPr>
        </a:p>
      </dsp:txBody>
      <dsp:txXfrm>
        <a:off x="8946090" y="6179117"/>
        <a:ext cx="4346974" cy="2879988"/>
      </dsp:txXfrm>
    </dsp:sp>
    <dsp:sp modelId="{4BF859BE-E487-4332-B644-CB8DFB79C12A}">
      <dsp:nvSpPr>
        <dsp:cNvPr id="0" name=""/>
        <dsp:cNvSpPr/>
      </dsp:nvSpPr>
      <dsp:spPr>
        <a:xfrm>
          <a:off x="3579939" y="1558391"/>
          <a:ext cx="8080960" cy="8080960"/>
        </a:xfrm>
        <a:custGeom>
          <a:avLst/>
          <a:gdLst/>
          <a:ahLst/>
          <a:cxnLst/>
          <a:rect l="0" t="0" r="0" b="0"/>
          <a:pathLst>
            <a:path>
              <a:moveTo>
                <a:pt x="5810853" y="7672457"/>
              </a:moveTo>
              <a:arcTo wR="4040480" hR="4040480" stAng="3840811" swAng="3118378"/>
            </a:path>
          </a:pathLst>
        </a:custGeom>
        <a:noFill/>
        <a:ln w="9525" cap="flat" cmpd="sng" algn="ctr">
          <a:solidFill>
            <a:schemeClr val="accent4">
              <a:shade val="95000"/>
              <a:satMod val="104999"/>
            </a:schemeClr>
          </a:solidFill>
          <a:prstDash val="solid"/>
        </a:ln>
        <a:effectLst/>
      </dsp:spPr>
      <dsp:style>
        <a:lnRef idx="1">
          <a:schemeClr val="accent4"/>
        </a:lnRef>
        <a:fillRef idx="0">
          <a:schemeClr val="accent4"/>
        </a:fillRef>
        <a:effectRef idx="0">
          <a:schemeClr val="accent4"/>
        </a:effectRef>
        <a:fontRef idx="minor">
          <a:schemeClr val="tx1"/>
        </a:fontRef>
      </dsp:style>
    </dsp:sp>
    <dsp:sp modelId="{3FF564B6-1C46-4786-9CDD-341467A8D54B}">
      <dsp:nvSpPr>
        <dsp:cNvPr id="0" name=""/>
        <dsp:cNvSpPr/>
      </dsp:nvSpPr>
      <dsp:spPr>
        <a:xfrm>
          <a:off x="1791972" y="6023316"/>
          <a:ext cx="4658576" cy="3191590"/>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_tradnl" sz="3200" b="1" kern="1200" dirty="0" smtClean="0">
              <a:solidFill>
                <a:schemeClr val="tx1">
                  <a:lumMod val="50000"/>
                </a:schemeClr>
              </a:solidFill>
              <a:latin typeface="Century Gothic" panose="020B0502020202020204" pitchFamily="34" charset="0"/>
            </a:rPr>
            <a:t>Formación valórica de los estudiantes, en especial, la responsabilidad social, </a:t>
          </a:r>
          <a:endParaRPr lang="es-ES" sz="3200" b="1" kern="1200" dirty="0">
            <a:solidFill>
              <a:schemeClr val="tx1">
                <a:lumMod val="50000"/>
              </a:schemeClr>
            </a:solidFill>
            <a:latin typeface="Century Gothic" panose="020B0502020202020204" pitchFamily="34" charset="0"/>
          </a:endParaRPr>
        </a:p>
      </dsp:txBody>
      <dsp:txXfrm>
        <a:off x="1947773" y="6179117"/>
        <a:ext cx="4346974" cy="2879988"/>
      </dsp:txXfrm>
    </dsp:sp>
    <dsp:sp modelId="{17AE01BF-2815-4A69-A11A-BE766721FF7B}">
      <dsp:nvSpPr>
        <dsp:cNvPr id="0" name=""/>
        <dsp:cNvSpPr/>
      </dsp:nvSpPr>
      <dsp:spPr>
        <a:xfrm>
          <a:off x="3579939" y="1558391"/>
          <a:ext cx="8080960" cy="8080960"/>
        </a:xfrm>
        <a:custGeom>
          <a:avLst/>
          <a:gdLst/>
          <a:ahLst/>
          <a:cxnLst/>
          <a:rect l="0" t="0" r="0" b="0"/>
          <a:pathLst>
            <a:path>
              <a:moveTo>
                <a:pt x="18264" y="4424222"/>
              </a:moveTo>
              <a:arcTo wR="4040480" hR="4040480" stAng="10473010" swAng="3579950"/>
            </a:path>
          </a:pathLst>
        </a:custGeom>
        <a:noFill/>
        <a:ln w="9525" cap="flat" cmpd="sng" algn="ctr">
          <a:solidFill>
            <a:schemeClr val="accent4">
              <a:shade val="95000"/>
              <a:satMod val="104999"/>
            </a:schemeClr>
          </a:solidFill>
          <a:prstDash val="solid"/>
        </a:ln>
        <a:effectLst/>
      </dsp:spPr>
      <dsp:style>
        <a:lnRef idx="1">
          <a:schemeClr val="accent4"/>
        </a:lnRef>
        <a:fillRef idx="0">
          <a:schemeClr val="accent4"/>
        </a:fillRef>
        <a:effectRef idx="0">
          <a:schemeClr val="accent4"/>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Línea"/>
          <p:cNvSpPr>
            <a:spLocks noGrp="1"/>
          </p:cNvSpPr>
          <p:nvPr>
            <p:ph type="body" sz="quarter" idx="13"/>
          </p:nvPr>
        </p:nvSpPr>
        <p:spPr>
          <a:xfrm>
            <a:off x="1016000" y="7874000"/>
            <a:ext cx="22351997"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exto del título"/>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Texto del título</a:t>
            </a:r>
          </a:p>
        </p:txBody>
      </p:sp>
      <p:sp>
        <p:nvSpPr>
          <p:cNvPr id="13" name="Nivel de texto 1…"/>
          <p:cNvSpPr txBox="1">
            <a:spLocks noGrp="1"/>
          </p:cNvSpPr>
          <p:nvPr>
            <p:ph type="body" sz="half" idx="1"/>
          </p:nvPr>
        </p:nvSpPr>
        <p:spPr>
          <a:xfrm>
            <a:off x="1016000" y="7975600"/>
            <a:ext cx="22352000" cy="4597400"/>
          </a:xfrm>
          <a:prstGeom prst="rect">
            <a:avLst/>
          </a:prstGeom>
        </p:spPr>
        <p:txBody>
          <a:bodyPr/>
          <a:lstStyle>
            <a:lvl1pPr marL="0" indent="0" algn="ctr">
              <a:lnSpc>
                <a:spcPct val="70000"/>
              </a:lnSpc>
              <a:spcBef>
                <a:spcPts val="0"/>
              </a:spcBef>
              <a:buSzTx/>
              <a:buFontTx/>
              <a:buNone/>
              <a:defRPr sz="7000" i="1">
                <a:solidFill>
                  <a:srgbClr val="747676"/>
                </a:solidFill>
              </a:defRPr>
            </a:lvl1pPr>
            <a:lvl2pPr marL="0" indent="228600" algn="ctr">
              <a:lnSpc>
                <a:spcPct val="70000"/>
              </a:lnSpc>
              <a:spcBef>
                <a:spcPts val="0"/>
              </a:spcBef>
              <a:buSzTx/>
              <a:buFontTx/>
              <a:buNone/>
              <a:defRPr sz="7000" i="1">
                <a:solidFill>
                  <a:srgbClr val="747676"/>
                </a:solidFill>
              </a:defRPr>
            </a:lvl2pPr>
            <a:lvl3pPr marL="0" indent="457200" algn="ctr">
              <a:lnSpc>
                <a:spcPct val="70000"/>
              </a:lnSpc>
              <a:spcBef>
                <a:spcPts val="0"/>
              </a:spcBef>
              <a:buSzTx/>
              <a:buFontTx/>
              <a:buNone/>
              <a:defRPr sz="7000" i="1">
                <a:solidFill>
                  <a:srgbClr val="747676"/>
                </a:solidFill>
              </a:defRPr>
            </a:lvl3pPr>
            <a:lvl4pPr marL="0" indent="685800" algn="ctr">
              <a:lnSpc>
                <a:spcPct val="70000"/>
              </a:lnSpc>
              <a:spcBef>
                <a:spcPts val="0"/>
              </a:spcBef>
              <a:buSzTx/>
              <a:buFontTx/>
              <a:buNone/>
              <a:defRPr sz="7000" i="1">
                <a:solidFill>
                  <a:srgbClr val="747676"/>
                </a:solidFill>
              </a:defRPr>
            </a:lvl4pPr>
            <a:lvl5pPr marL="0" indent="914400" algn="ctr">
              <a:lnSpc>
                <a:spcPct val="70000"/>
              </a:lnSpc>
              <a:spcBef>
                <a:spcPts val="0"/>
              </a:spcBef>
              <a:buSzTx/>
              <a:buFontTx/>
              <a:buNone/>
              <a:defRPr sz="7000" i="1">
                <a:solidFill>
                  <a:srgbClr val="747676"/>
                </a:solidFill>
              </a:defRPr>
            </a:lvl5pPr>
          </a:lstStyle>
          <a:p>
            <a:r>
              <a:t>Nivel de texto 1</a:t>
            </a:r>
          </a:p>
          <a:p>
            <a:pPr lvl="1"/>
            <a:r>
              <a:t>Nivel de texto 2</a:t>
            </a:r>
          </a:p>
          <a:p>
            <a:pPr lvl="2"/>
            <a:r>
              <a:t>Nivel de texto 3</a:t>
            </a:r>
          </a:p>
          <a:p>
            <a:pPr lvl="3"/>
            <a:r>
              <a:t>Nivel de texto 4</a:t>
            </a:r>
          </a:p>
          <a:p>
            <a:pPr lvl="4"/>
            <a:r>
              <a:t>Nivel de texto 5</a:t>
            </a:r>
          </a:p>
        </p:txBody>
      </p:sp>
      <p:sp>
        <p:nvSpPr>
          <p:cNvPr id="14" name="Número de diapositiva"/>
          <p:cNvSpPr txBox="1">
            <a:spLocks noGrp="1"/>
          </p:cNvSpPr>
          <p:nvPr>
            <p:ph type="sldNum" sz="quarter" idx="2"/>
          </p:nvPr>
        </p:nvSpPr>
        <p:spPr>
          <a:xfrm>
            <a:off x="22944467" y="12922250"/>
            <a:ext cx="419089" cy="4699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01" name="“"/>
          <p:cNvSpPr txBox="1"/>
          <p:nvPr/>
        </p:nvSpPr>
        <p:spPr>
          <a:xfrm>
            <a:off x="965200" y="1041400"/>
            <a:ext cx="3130550" cy="5956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0" b="1" i="0" spc="0">
                <a:solidFill>
                  <a:srgbClr val="E4E4E4"/>
                </a:solidFill>
                <a:latin typeface="Baskerville"/>
                <a:ea typeface="Baskerville"/>
                <a:cs typeface="Baskerville"/>
                <a:sym typeface="Baskerville"/>
              </a:defRPr>
            </a:lvl1pPr>
          </a:lstStyle>
          <a:p>
            <a:r>
              <a:t>“</a:t>
            </a:r>
          </a:p>
        </p:txBody>
      </p:sp>
      <p:sp>
        <p:nvSpPr>
          <p:cNvPr id="102" name="Escribir una cita aquí"/>
          <p:cNvSpPr txBox="1">
            <a:spLocks noGrp="1"/>
          </p:cNvSpPr>
          <p:nvPr>
            <p:ph type="body" sz="quarter" idx="13"/>
          </p:nvPr>
        </p:nvSpPr>
        <p:spPr>
          <a:xfrm>
            <a:off x="3632200" y="5442942"/>
            <a:ext cx="19735800" cy="1320801"/>
          </a:xfrm>
          <a:prstGeom prst="rect">
            <a:avLst/>
          </a:prstGeom>
        </p:spPr>
        <p:txBody>
          <a:bodyPr>
            <a:spAutoFit/>
          </a:bodyPr>
          <a:lstStyle>
            <a:lvl1pPr marL="0" indent="0">
              <a:spcBef>
                <a:spcPts val="2300"/>
              </a:spcBef>
              <a:buSzTx/>
              <a:buFontTx/>
              <a:buNone/>
              <a:defRPr sz="7000">
                <a:solidFill>
                  <a:srgbClr val="747676"/>
                </a:solidFill>
              </a:defRPr>
            </a:lvl1pPr>
          </a:lstStyle>
          <a:p>
            <a:r>
              <a:t>Escribir una cita aquí</a:t>
            </a:r>
          </a:p>
        </p:txBody>
      </p:sp>
      <p:sp>
        <p:nvSpPr>
          <p:cNvPr id="103" name="-Juan López"/>
          <p:cNvSpPr txBox="1">
            <a:spLocks noGrp="1"/>
          </p:cNvSpPr>
          <p:nvPr>
            <p:ph type="body" sz="quarter" idx="14"/>
          </p:nvPr>
        </p:nvSpPr>
        <p:spPr>
          <a:xfrm>
            <a:off x="3632200" y="10756900"/>
            <a:ext cx="19735800" cy="1320800"/>
          </a:xfrm>
          <a:prstGeom prst="rect">
            <a:avLst/>
          </a:prstGeom>
        </p:spPr>
        <p:txBody>
          <a:bodyPr>
            <a:spAutoFit/>
          </a:bodyPr>
          <a:lstStyle>
            <a:lvl1pPr marL="0" indent="0" algn="r">
              <a:lnSpc>
                <a:spcPct val="70000"/>
              </a:lnSpc>
              <a:spcBef>
                <a:spcPts val="2300"/>
              </a:spcBef>
              <a:buSzTx/>
              <a:buFontTx/>
              <a:buNone/>
              <a:defRPr sz="7000" i="1">
                <a:solidFill>
                  <a:srgbClr val="6B6D6D"/>
                </a:solidFill>
              </a:defRPr>
            </a:lvl1pPr>
          </a:lstStyle>
          <a:p>
            <a:r>
              <a:t>-Juan López</a:t>
            </a:r>
          </a:p>
        </p:txBody>
      </p:sp>
      <p:sp>
        <p:nvSpPr>
          <p:cNvPr id="10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11" name="Imagen"/>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112" name="Número de diapositiva"/>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1" name="Imagen"/>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22" name="Rectángulo"/>
          <p:cNvSpPr>
            <a:spLocks noGrp="1"/>
          </p:cNvSpPr>
          <p:nvPr>
            <p:ph type="body" sz="half" idx="14"/>
          </p:nvPr>
        </p:nvSpPr>
        <p:spPr>
          <a:xfrm>
            <a:off x="0" y="7620000"/>
            <a:ext cx="24384000" cy="5080000"/>
          </a:xfrm>
          <a:prstGeom prst="rect">
            <a:avLst/>
          </a:prstGeom>
          <a:solidFill>
            <a:srgbClr val="FFFFFF"/>
          </a:solidFill>
        </p:spPr>
        <p:txBody>
          <a:bodyPr anchor="ctr">
            <a:noAutofit/>
          </a:bodyPr>
          <a:lstStyle/>
          <a:p>
            <a:pPr marL="0" indent="0" algn="ctr">
              <a:spcBef>
                <a:spcPts val="0"/>
              </a:spcBef>
              <a:buSzTx/>
              <a:buFontTx/>
              <a:buNone/>
              <a:defRPr sz="3500">
                <a:latin typeface="DIN Alternate"/>
                <a:ea typeface="DIN Alternate"/>
                <a:cs typeface="DIN Alternate"/>
                <a:sym typeface="DIN Alternate"/>
              </a:defRPr>
            </a:pPr>
            <a:endParaRPr/>
          </a:p>
        </p:txBody>
      </p:sp>
      <p:sp>
        <p:nvSpPr>
          <p:cNvPr id="23" name="Línea"/>
          <p:cNvSpPr>
            <a:spLocks noGrp="1"/>
          </p:cNvSpPr>
          <p:nvPr>
            <p:ph type="body" sz="quarter" idx="15"/>
          </p:nvPr>
        </p:nvSpPr>
        <p:spPr>
          <a:xfrm>
            <a:off x="1016000" y="10718800"/>
            <a:ext cx="22352002"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exto del título"/>
          <p:cNvSpPr txBox="1">
            <a:spLocks noGrp="1"/>
          </p:cNvSpPr>
          <p:nvPr>
            <p:ph type="title"/>
          </p:nvPr>
        </p:nvSpPr>
        <p:spPr>
          <a:xfrm>
            <a:off x="1016000" y="7823200"/>
            <a:ext cx="22352000" cy="3111500"/>
          </a:xfrm>
          <a:prstGeom prst="rect">
            <a:avLst/>
          </a:prstGeom>
        </p:spPr>
        <p:txBody>
          <a:bodyPr anchor="b"/>
          <a:lstStyle>
            <a:lvl1pPr algn="r">
              <a:lnSpc>
                <a:spcPct val="80000"/>
              </a:lnSpc>
              <a:spcBef>
                <a:spcPts val="0"/>
              </a:spcBef>
              <a:defRPr sz="17100">
                <a:solidFill>
                  <a:srgbClr val="5C5C5C"/>
                </a:solidFill>
              </a:defRPr>
            </a:lvl1pPr>
          </a:lstStyle>
          <a:p>
            <a:r>
              <a:t>Texto del título</a:t>
            </a:r>
          </a:p>
        </p:txBody>
      </p:sp>
      <p:sp>
        <p:nvSpPr>
          <p:cNvPr id="25" name="Nivel de texto 1…"/>
          <p:cNvSpPr txBox="1">
            <a:spLocks noGrp="1"/>
          </p:cNvSpPr>
          <p:nvPr>
            <p:ph type="body" sz="quarter" idx="1"/>
          </p:nvPr>
        </p:nvSpPr>
        <p:spPr>
          <a:xfrm>
            <a:off x="1016000" y="10795000"/>
            <a:ext cx="22352000" cy="17272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228600" algn="r">
              <a:lnSpc>
                <a:spcPct val="70000"/>
              </a:lnSpc>
              <a:spcBef>
                <a:spcPts val="800"/>
              </a:spcBef>
              <a:buSzTx/>
              <a:buFontTx/>
              <a:buNone/>
              <a:defRPr sz="7000" i="1">
                <a:solidFill>
                  <a:srgbClr val="747676"/>
                </a:solidFill>
              </a:defRPr>
            </a:lvl2pPr>
            <a:lvl3pPr marL="0" indent="457200" algn="r">
              <a:lnSpc>
                <a:spcPct val="70000"/>
              </a:lnSpc>
              <a:spcBef>
                <a:spcPts val="800"/>
              </a:spcBef>
              <a:buSzTx/>
              <a:buFontTx/>
              <a:buNone/>
              <a:defRPr sz="7000" i="1">
                <a:solidFill>
                  <a:srgbClr val="747676"/>
                </a:solidFill>
              </a:defRPr>
            </a:lvl3pPr>
            <a:lvl4pPr marL="0" indent="685800" algn="r">
              <a:lnSpc>
                <a:spcPct val="70000"/>
              </a:lnSpc>
              <a:spcBef>
                <a:spcPts val="800"/>
              </a:spcBef>
              <a:buSzTx/>
              <a:buFontTx/>
              <a:buNone/>
              <a:defRPr sz="7000" i="1">
                <a:solidFill>
                  <a:srgbClr val="747676"/>
                </a:solidFill>
              </a:defRPr>
            </a:lvl4pPr>
            <a:lvl5pPr marL="0" indent="914400" algn="r">
              <a:lnSpc>
                <a:spcPct val="70000"/>
              </a:lnSpc>
              <a:spcBef>
                <a:spcPts val="800"/>
              </a:spcBef>
              <a:buSzTx/>
              <a:buFontTx/>
              <a:buNone/>
              <a:defRPr sz="7000" i="1">
                <a:solidFill>
                  <a:srgbClr val="747676"/>
                </a:solidFill>
              </a:defRPr>
            </a:lvl5pPr>
          </a:lstStyle>
          <a:p>
            <a:r>
              <a:t>Nivel de texto 1</a:t>
            </a:r>
          </a:p>
          <a:p>
            <a:pPr lvl="1"/>
            <a:r>
              <a:t>Nivel de texto 2</a:t>
            </a:r>
          </a:p>
          <a:p>
            <a:pPr lvl="2"/>
            <a:r>
              <a:t>Nivel de texto 3</a:t>
            </a:r>
          </a:p>
          <a:p>
            <a:pPr lvl="3"/>
            <a:r>
              <a:t>Nivel de texto 4</a:t>
            </a:r>
          </a:p>
          <a:p>
            <a:pPr lvl="4"/>
            <a:r>
              <a:t>Nivel de texto 5</a:t>
            </a:r>
          </a:p>
        </p:txBody>
      </p:sp>
      <p:sp>
        <p:nvSpPr>
          <p:cNvPr id="26" name="Número de diapositiva"/>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3" name="Texto del título"/>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Texto del título</a:t>
            </a:r>
          </a:p>
        </p:txBody>
      </p:sp>
      <p:sp>
        <p:nvSpPr>
          <p:cNvPr id="34" name="Número de diapositiva"/>
          <p:cNvSpPr txBox="1">
            <a:spLocks noGrp="1"/>
          </p:cNvSpPr>
          <p:nvPr>
            <p:ph type="sldNum" sz="quarter" idx="2"/>
          </p:nvPr>
        </p:nvSpPr>
        <p:spPr>
          <a:xfrm>
            <a:off x="22948899" y="12922250"/>
            <a:ext cx="419089" cy="4699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41" name="Línea"/>
          <p:cNvSpPr>
            <a:spLocks noGrp="1"/>
          </p:cNvSpPr>
          <p:nvPr>
            <p:ph type="body" sz="quarter" idx="13"/>
          </p:nvPr>
        </p:nvSpPr>
        <p:spPr>
          <a:xfrm>
            <a:off x="1016000" y="10718800"/>
            <a:ext cx="120904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2" name="Imagen"/>
          <p:cNvSpPr>
            <a:spLocks noGrp="1"/>
          </p:cNvSpPr>
          <p:nvPr>
            <p:ph type="pic" idx="14"/>
          </p:nvPr>
        </p:nvSpPr>
        <p:spPr>
          <a:xfrm>
            <a:off x="14122400" y="0"/>
            <a:ext cx="10261600" cy="13716000"/>
          </a:xfrm>
          <a:prstGeom prst="rect">
            <a:avLst/>
          </a:prstGeom>
        </p:spPr>
        <p:txBody>
          <a:bodyPr lIns="91439" tIns="45719" rIns="91439" bIns="45719">
            <a:noAutofit/>
          </a:bodyPr>
          <a:lstStyle/>
          <a:p>
            <a:endParaRPr/>
          </a:p>
        </p:txBody>
      </p:sp>
      <p:sp>
        <p:nvSpPr>
          <p:cNvPr id="43" name="Texto del título"/>
          <p:cNvSpPr txBox="1">
            <a:spLocks noGrp="1"/>
          </p:cNvSpPr>
          <p:nvPr>
            <p:ph type="title"/>
          </p:nvPr>
        </p:nvSpPr>
        <p:spPr>
          <a:xfrm>
            <a:off x="1016000" y="1155700"/>
            <a:ext cx="12090400" cy="9779000"/>
          </a:xfrm>
          <a:prstGeom prst="rect">
            <a:avLst/>
          </a:prstGeom>
        </p:spPr>
        <p:txBody>
          <a:bodyPr anchor="b"/>
          <a:lstStyle>
            <a:lvl1pPr algn="r">
              <a:lnSpc>
                <a:spcPct val="80000"/>
              </a:lnSpc>
              <a:spcBef>
                <a:spcPts val="0"/>
              </a:spcBef>
              <a:defRPr sz="17100">
                <a:solidFill>
                  <a:srgbClr val="5C5C5C"/>
                </a:solidFill>
              </a:defRPr>
            </a:lvl1pPr>
          </a:lstStyle>
          <a:p>
            <a:r>
              <a:t>Texto del título</a:t>
            </a:r>
          </a:p>
        </p:txBody>
      </p:sp>
      <p:sp>
        <p:nvSpPr>
          <p:cNvPr id="44" name="Nivel de texto 1…"/>
          <p:cNvSpPr txBox="1">
            <a:spLocks noGrp="1"/>
          </p:cNvSpPr>
          <p:nvPr>
            <p:ph type="body" sz="quarter" idx="1"/>
          </p:nvPr>
        </p:nvSpPr>
        <p:spPr>
          <a:xfrm>
            <a:off x="1016000" y="10795000"/>
            <a:ext cx="12090400" cy="19050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228600" algn="r">
              <a:lnSpc>
                <a:spcPct val="70000"/>
              </a:lnSpc>
              <a:spcBef>
                <a:spcPts val="800"/>
              </a:spcBef>
              <a:buSzTx/>
              <a:buFontTx/>
              <a:buNone/>
              <a:defRPr sz="7000" i="1">
                <a:solidFill>
                  <a:srgbClr val="747676"/>
                </a:solidFill>
              </a:defRPr>
            </a:lvl2pPr>
            <a:lvl3pPr marL="0" indent="457200" algn="r">
              <a:lnSpc>
                <a:spcPct val="70000"/>
              </a:lnSpc>
              <a:spcBef>
                <a:spcPts val="800"/>
              </a:spcBef>
              <a:buSzTx/>
              <a:buFontTx/>
              <a:buNone/>
              <a:defRPr sz="7000" i="1">
                <a:solidFill>
                  <a:srgbClr val="747676"/>
                </a:solidFill>
              </a:defRPr>
            </a:lvl3pPr>
            <a:lvl4pPr marL="0" indent="685800" algn="r">
              <a:lnSpc>
                <a:spcPct val="70000"/>
              </a:lnSpc>
              <a:spcBef>
                <a:spcPts val="800"/>
              </a:spcBef>
              <a:buSzTx/>
              <a:buFontTx/>
              <a:buNone/>
              <a:defRPr sz="7000" i="1">
                <a:solidFill>
                  <a:srgbClr val="747676"/>
                </a:solidFill>
              </a:defRPr>
            </a:lvl4pPr>
            <a:lvl5pPr marL="0" indent="914400" algn="r">
              <a:lnSpc>
                <a:spcPct val="70000"/>
              </a:lnSpc>
              <a:spcBef>
                <a:spcPts val="800"/>
              </a:spcBef>
              <a:buSzTx/>
              <a:buFontTx/>
              <a:buNone/>
              <a:defRPr sz="7000" i="1">
                <a:solidFill>
                  <a:srgbClr val="747676"/>
                </a:solidFill>
              </a:defRPr>
            </a:lvl5pPr>
          </a:lstStyle>
          <a:p>
            <a:r>
              <a:t>Nivel de texto 1</a:t>
            </a:r>
          </a:p>
          <a:p>
            <a:pPr lvl="1"/>
            <a:r>
              <a:t>Nivel de texto 2</a:t>
            </a:r>
          </a:p>
          <a:p>
            <a:pPr lvl="2"/>
            <a:r>
              <a:t>Nivel de texto 3</a:t>
            </a:r>
          </a:p>
          <a:p>
            <a:pPr lvl="3"/>
            <a:r>
              <a:t>Nivel de texto 4</a:t>
            </a:r>
          </a:p>
          <a:p>
            <a:pPr lvl="4"/>
            <a:r>
              <a:t>Nivel de texto 5</a:t>
            </a:r>
          </a:p>
        </p:txBody>
      </p:sp>
      <p:sp>
        <p:nvSpPr>
          <p:cNvPr id="45" name="Número de diapositiva"/>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52" name="Línea"/>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Texto del título"/>
          <p:cNvSpPr txBox="1">
            <a:spLocks noGrp="1"/>
          </p:cNvSpPr>
          <p:nvPr>
            <p:ph type="title"/>
          </p:nvPr>
        </p:nvSpPr>
        <p:spPr>
          <a:prstGeom prst="rect">
            <a:avLst/>
          </a:prstGeom>
        </p:spPr>
        <p:txBody>
          <a:bodyPr/>
          <a:lstStyle/>
          <a:p>
            <a:r>
              <a:t>Texto del título</a:t>
            </a:r>
          </a:p>
        </p:txBody>
      </p:sp>
      <p:sp>
        <p:nvSpPr>
          <p:cNvPr id="5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61" name="Línea"/>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Texto del título"/>
          <p:cNvSpPr txBox="1">
            <a:spLocks noGrp="1"/>
          </p:cNvSpPr>
          <p:nvPr>
            <p:ph type="title"/>
          </p:nvPr>
        </p:nvSpPr>
        <p:spPr>
          <a:prstGeom prst="rect">
            <a:avLst/>
          </a:prstGeom>
        </p:spPr>
        <p:txBody>
          <a:bodyPr/>
          <a:lstStyle/>
          <a:p>
            <a:r>
              <a:t>Texto del título</a:t>
            </a:r>
          </a:p>
        </p:txBody>
      </p:sp>
      <p:sp>
        <p:nvSpPr>
          <p:cNvPr id="6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71" name="Línea"/>
          <p:cNvSpPr>
            <a:spLocks noGrp="1"/>
          </p:cNvSpPr>
          <p:nvPr>
            <p:ph type="body" sz="quarter" idx="13"/>
          </p:nvPr>
        </p:nvSpPr>
        <p:spPr>
          <a:xfrm>
            <a:off x="13208000" y="2222500"/>
            <a:ext cx="101600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2" name="Imagen"/>
          <p:cNvSpPr>
            <a:spLocks noGrp="1"/>
          </p:cNvSpPr>
          <p:nvPr>
            <p:ph type="pic" idx="14"/>
          </p:nvPr>
        </p:nvSpPr>
        <p:spPr>
          <a:xfrm>
            <a:off x="0" y="0"/>
            <a:ext cx="12065000" cy="13716000"/>
          </a:xfrm>
          <a:prstGeom prst="rect">
            <a:avLst/>
          </a:prstGeom>
        </p:spPr>
        <p:txBody>
          <a:bodyPr lIns="91439" tIns="45719" rIns="91439" bIns="45719">
            <a:noAutofit/>
          </a:bodyPr>
          <a:lstStyle/>
          <a:p>
            <a:endParaRPr/>
          </a:p>
        </p:txBody>
      </p:sp>
      <p:sp>
        <p:nvSpPr>
          <p:cNvPr id="73" name="Texto del título"/>
          <p:cNvSpPr txBox="1">
            <a:spLocks noGrp="1"/>
          </p:cNvSpPr>
          <p:nvPr>
            <p:ph type="title"/>
          </p:nvPr>
        </p:nvSpPr>
        <p:spPr>
          <a:xfrm>
            <a:off x="13208000" y="1016000"/>
            <a:ext cx="10160000" cy="1016000"/>
          </a:xfrm>
          <a:prstGeom prst="rect">
            <a:avLst/>
          </a:prstGeom>
        </p:spPr>
        <p:txBody>
          <a:bodyPr/>
          <a:lstStyle/>
          <a:p>
            <a:r>
              <a:t>Texto del título</a:t>
            </a:r>
          </a:p>
        </p:txBody>
      </p:sp>
      <p:sp>
        <p:nvSpPr>
          <p:cNvPr id="74" name="Nivel de texto 1…"/>
          <p:cNvSpPr txBox="1">
            <a:spLocks noGrp="1"/>
          </p:cNvSpPr>
          <p:nvPr>
            <p:ph type="body" sz="half" idx="1"/>
          </p:nvPr>
        </p:nvSpPr>
        <p:spPr>
          <a:xfrm>
            <a:off x="13208000" y="2540000"/>
            <a:ext cx="10160000" cy="10160000"/>
          </a:xfrm>
          <a:prstGeom prst="rect">
            <a:avLst/>
          </a:prstGeom>
        </p:spPr>
        <p:txBody>
          <a:bodyPr/>
          <a:lstStyle>
            <a:lvl1pPr marL="571500" indent="-571500">
              <a:defRPr sz="4000"/>
            </a:lvl1pPr>
            <a:lvl2pPr marL="1143000" indent="-571500">
              <a:defRPr sz="4000"/>
            </a:lvl2pPr>
            <a:lvl3pPr marL="1714500" indent="-571500">
              <a:defRPr sz="4000"/>
            </a:lvl3pPr>
            <a:lvl4pPr marL="2286000" indent="-571500">
              <a:defRPr sz="4000"/>
            </a:lvl4pPr>
            <a:lvl5pPr marL="2857500" indent="-571500">
              <a:defRPr sz="4000"/>
            </a:lvl5pPr>
          </a:lstStyle>
          <a:p>
            <a:r>
              <a:t>Nivel de texto 1</a:t>
            </a:r>
          </a:p>
          <a:p>
            <a:pPr lvl="1"/>
            <a:r>
              <a:t>Nivel de texto 2</a:t>
            </a:r>
          </a:p>
          <a:p>
            <a:pPr lvl="2"/>
            <a:r>
              <a:t>Nivel de texto 3</a:t>
            </a:r>
          </a:p>
          <a:p>
            <a:pPr lvl="3"/>
            <a:r>
              <a:t>Nivel de texto 4</a:t>
            </a:r>
          </a:p>
          <a:p>
            <a:pPr lvl="4"/>
            <a:r>
              <a:t>Nivel de texto 5</a:t>
            </a: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82"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8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90" name="Imagen"/>
          <p:cNvSpPr>
            <a:spLocks noGrp="1"/>
          </p:cNvSpPr>
          <p:nvPr>
            <p:ph type="pic" idx="13"/>
          </p:nvPr>
        </p:nvSpPr>
        <p:spPr>
          <a:xfrm>
            <a:off x="1016000" y="1016000"/>
            <a:ext cx="13970000" cy="9804400"/>
          </a:xfrm>
          <a:prstGeom prst="rect">
            <a:avLst/>
          </a:prstGeom>
        </p:spPr>
        <p:txBody>
          <a:bodyPr lIns="91439" tIns="45719" rIns="91439" bIns="45719">
            <a:noAutofit/>
          </a:bodyPr>
          <a:lstStyle/>
          <a:p>
            <a:endParaRPr/>
          </a:p>
        </p:txBody>
      </p:sp>
      <p:sp>
        <p:nvSpPr>
          <p:cNvPr id="91" name="Imagen"/>
          <p:cNvSpPr>
            <a:spLocks noGrp="1"/>
          </p:cNvSpPr>
          <p:nvPr>
            <p:ph type="pic" sz="quarter" idx="14"/>
          </p:nvPr>
        </p:nvSpPr>
        <p:spPr>
          <a:xfrm>
            <a:off x="15240000" y="1016000"/>
            <a:ext cx="8128000" cy="4775200"/>
          </a:xfrm>
          <a:prstGeom prst="rect">
            <a:avLst/>
          </a:prstGeom>
        </p:spPr>
        <p:txBody>
          <a:bodyPr lIns="91439" tIns="45719" rIns="91439" bIns="45719">
            <a:noAutofit/>
          </a:bodyPr>
          <a:lstStyle/>
          <a:p>
            <a:endParaRPr/>
          </a:p>
        </p:txBody>
      </p:sp>
      <p:sp>
        <p:nvSpPr>
          <p:cNvPr id="92" name="Imagen"/>
          <p:cNvSpPr>
            <a:spLocks noGrp="1"/>
          </p:cNvSpPr>
          <p:nvPr>
            <p:ph type="pic" sz="quarter" idx="15"/>
          </p:nvPr>
        </p:nvSpPr>
        <p:spPr>
          <a:xfrm>
            <a:off x="15240000" y="6045200"/>
            <a:ext cx="8128000" cy="4775200"/>
          </a:xfrm>
          <a:prstGeom prst="rect">
            <a:avLst/>
          </a:prstGeom>
        </p:spPr>
        <p:txBody>
          <a:bodyPr lIns="91439" tIns="45719" rIns="91439" bIns="45719">
            <a:noAutofit/>
          </a:bodyPr>
          <a:lstStyle/>
          <a:p>
            <a:endParaRPr/>
          </a:p>
        </p:txBody>
      </p:sp>
      <p:sp>
        <p:nvSpPr>
          <p:cNvPr id="93" name="Nivel de texto 1…"/>
          <p:cNvSpPr txBox="1">
            <a:spLocks noGrp="1"/>
          </p:cNvSpPr>
          <p:nvPr>
            <p:ph type="body" sz="quarter" idx="1"/>
          </p:nvPr>
        </p:nvSpPr>
        <p:spPr>
          <a:xfrm>
            <a:off x="1016000" y="11137900"/>
            <a:ext cx="22352000" cy="1905000"/>
          </a:xfrm>
          <a:prstGeom prst="rect">
            <a:avLst/>
          </a:prstGeom>
        </p:spPr>
        <p:txBody>
          <a:bodyPr/>
          <a:lstStyle>
            <a:lvl1pPr marL="0" indent="0">
              <a:spcBef>
                <a:spcPts val="2000"/>
              </a:spcBef>
              <a:buSzTx/>
              <a:buFontTx/>
              <a:buNone/>
              <a:defRPr sz="4000" i="1" spc="39"/>
            </a:lvl1pPr>
            <a:lvl2pPr marL="0" indent="228600">
              <a:spcBef>
                <a:spcPts val="2000"/>
              </a:spcBef>
              <a:buSzTx/>
              <a:buFontTx/>
              <a:buNone/>
              <a:defRPr sz="4000" i="1" spc="39"/>
            </a:lvl2pPr>
            <a:lvl3pPr marL="0" indent="457200">
              <a:spcBef>
                <a:spcPts val="2000"/>
              </a:spcBef>
              <a:buSzTx/>
              <a:buFontTx/>
              <a:buNone/>
              <a:defRPr sz="4000" i="1" spc="39"/>
            </a:lvl3pPr>
            <a:lvl4pPr marL="0" indent="685800">
              <a:spcBef>
                <a:spcPts val="2000"/>
              </a:spcBef>
              <a:buSzTx/>
              <a:buFontTx/>
              <a:buNone/>
              <a:defRPr sz="4000" i="1" spc="39"/>
            </a:lvl4pPr>
            <a:lvl5pPr marL="0" indent="914400">
              <a:spcBef>
                <a:spcPts val="2000"/>
              </a:spcBef>
              <a:buSzTx/>
              <a:buFontTx/>
              <a:buNone/>
              <a:defRPr sz="4000" i="1" spc="39"/>
            </a:lvl5pPr>
          </a:lstStyle>
          <a:p>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016000" y="1016000"/>
            <a:ext cx="22352000" cy="101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Texto del título</a:t>
            </a:r>
          </a:p>
        </p:txBody>
      </p:sp>
      <p:sp>
        <p:nvSpPr>
          <p:cNvPr id="3" name="Nivel de texto 1…"/>
          <p:cNvSpPr txBox="1">
            <a:spLocks noGrp="1"/>
          </p:cNvSpPr>
          <p:nvPr>
            <p:ph type="body" idx="1"/>
          </p:nvPr>
        </p:nvSpPr>
        <p:spPr>
          <a:xfrm>
            <a:off x="1016000" y="2540000"/>
            <a:ext cx="22352000" cy="10160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22948899" y="12928600"/>
            <a:ext cx="419089" cy="469900"/>
          </a:xfrm>
          <a:prstGeom prst="rect">
            <a:avLst/>
          </a:prstGeom>
          <a:ln w="12700">
            <a:miter lim="400000"/>
          </a:ln>
        </p:spPr>
        <p:txBody>
          <a:bodyPr wrap="none" lIns="50800" tIns="50800" rIns="50800" bIns="50800">
            <a:spAutoFit/>
          </a:bodyPr>
          <a:lstStyle>
            <a:lvl1pPr algn="r">
              <a:spcBef>
                <a:spcPts val="0"/>
              </a:spcBef>
              <a:defRPr sz="2500" i="0" spc="0">
                <a:solidFill>
                  <a:srgbClr val="747676"/>
                </a:solidFill>
                <a:latin typeface="DIN Alternate"/>
                <a:ea typeface="DIN Alternate"/>
                <a:cs typeface="DIN Alternate"/>
                <a:sym typeface="DIN Alternate"/>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1pPr>
      <a:lvl2pPr marL="0" marR="0" indent="2286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2pPr>
      <a:lvl3pPr marL="0" marR="0" indent="4572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3pPr>
      <a:lvl4pPr marL="0" marR="0" indent="6858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4pPr>
      <a:lvl5pPr marL="0" marR="0" indent="9144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5pPr>
      <a:lvl6pPr marL="0" marR="0" indent="11430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6pPr>
      <a:lvl7pPr marL="0" marR="0" indent="13716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7pPr>
      <a:lvl8pPr marL="0" marR="0" indent="16002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8pPr>
      <a:lvl9pPr marL="0" marR="0" indent="1828800" algn="l" defTabSz="825500" rtl="0" latinLnBrk="0">
        <a:lnSpc>
          <a:spcPct val="100000"/>
        </a:lnSpc>
        <a:spcBef>
          <a:spcPts val="3300"/>
        </a:spcBef>
        <a:spcAft>
          <a:spcPts val="0"/>
        </a:spcAft>
        <a:buClrTx/>
        <a:buSzTx/>
        <a:buFontTx/>
        <a:buNone/>
        <a:tabLst/>
        <a:defRPr sz="7500" b="0" i="0" u="none" strike="noStrike" cap="all" spc="0" baseline="0">
          <a:ln>
            <a:noFill/>
          </a:ln>
          <a:solidFill>
            <a:srgbClr val="747676"/>
          </a:solidFill>
          <a:uFillTx/>
          <a:latin typeface="+mn-lt"/>
          <a:ea typeface="+mn-ea"/>
          <a:cs typeface="+mn-cs"/>
          <a:sym typeface="DIN Condensed"/>
        </a:defRPr>
      </a:lvl9pPr>
    </p:titleStyle>
    <p:body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ln>
            <a:noFill/>
          </a:ln>
          <a:solidFill>
            <a:srgbClr val="5C5C5C"/>
          </a:solidFill>
          <a:uFillTx/>
          <a:latin typeface="Iowan Old Style"/>
          <a:ea typeface="Iowan Old Style"/>
          <a:cs typeface="Iowan Old Style"/>
          <a:sym typeface="Iowan Old Style"/>
        </a:defRPr>
      </a:lvl9pPr>
    </p:bodyStyle>
    <p:otherStyle>
      <a:lvl1pPr marL="0" marR="0" indent="0" algn="r" defTabSz="825500" rtl="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1pPr>
      <a:lvl2pPr marL="0" marR="0" indent="228600" algn="r" defTabSz="825500" rtl="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2pPr>
      <a:lvl3pPr marL="0" marR="0" indent="457200" algn="r" defTabSz="825500" rtl="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3pPr>
      <a:lvl4pPr marL="0" marR="0" indent="685800" algn="r" defTabSz="825500" rtl="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4pPr>
      <a:lvl5pPr marL="0" marR="0" indent="914400" algn="r" defTabSz="825500" rtl="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5pPr>
      <a:lvl6pPr marL="0" marR="0" indent="1143000" algn="r" defTabSz="825500" rtl="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6pPr>
      <a:lvl7pPr marL="0" marR="0" indent="1371600" algn="r" defTabSz="825500" rtl="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7pPr>
      <a:lvl8pPr marL="0" marR="0" indent="1600200" algn="r" defTabSz="825500" rtl="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8pPr>
      <a:lvl9pPr marL="0" marR="0" indent="1828800" algn="r" defTabSz="825500" rtl="0" latinLnBrk="0">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n" descr="Imagen"/>
          <p:cNvPicPr>
            <a:picLocks noGrp="1" noChangeAspect="1"/>
          </p:cNvPicPr>
          <p:nvPr>
            <p:ph type="pic" idx="13"/>
          </p:nvPr>
        </p:nvPicPr>
        <p:blipFill>
          <a:blip r:embed="rId2">
            <a:extLst/>
          </a:blip>
          <a:srcRect l="155" t="16535" r="155" b="31852"/>
          <a:stretch>
            <a:fillRect/>
          </a:stretch>
        </p:blipFill>
        <p:spPr>
          <a:prstGeom prst="rect">
            <a:avLst/>
          </a:prstGeom>
        </p:spPr>
      </p:pic>
      <p:sp>
        <p:nvSpPr>
          <p:cNvPr id="129" name="Rectángulo"/>
          <p:cNvSpPr>
            <a:spLocks noGrp="1"/>
          </p:cNvSpPr>
          <p:nvPr>
            <p:ph type="body" idx="14"/>
          </p:nvPr>
        </p:nvSpPr>
        <p:spPr>
          <a:prstGeom prst="rect">
            <a:avLst/>
          </a:prstGeom>
        </p:spPr>
        <p:txBody>
          <a:bodyPr/>
          <a:lstStyle/>
          <a:p>
            <a:pPr marL="0" indent="0" algn="ctr">
              <a:spcBef>
                <a:spcPts val="0"/>
              </a:spcBef>
              <a:buSzTx/>
              <a:buFontTx/>
              <a:buNone/>
              <a:defRPr sz="3500">
                <a:latin typeface="DIN Alternate"/>
                <a:ea typeface="DIN Alternate"/>
                <a:cs typeface="DIN Alternate"/>
                <a:sym typeface="DIN Alternate"/>
              </a:defRPr>
            </a:pPr>
            <a:endParaRPr dirty="0"/>
          </a:p>
        </p:txBody>
      </p:sp>
      <p:pic>
        <p:nvPicPr>
          <p:cNvPr id="2" name="Imagen 1"/>
          <p:cNvPicPr>
            <a:picLocks noChangeAspect="1"/>
          </p:cNvPicPr>
          <p:nvPr/>
        </p:nvPicPr>
        <p:blipFill>
          <a:blip r:embed="rId3"/>
          <a:stretch>
            <a:fillRect/>
          </a:stretch>
        </p:blipFill>
        <p:spPr>
          <a:xfrm>
            <a:off x="1219200" y="8663501"/>
            <a:ext cx="22974300" cy="268803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Línea"/>
          <p:cNvSpPr>
            <a:spLocks noGrp="1"/>
          </p:cNvSpPr>
          <p:nvPr>
            <p:ph type="body" idx="13"/>
          </p:nvPr>
        </p:nvSpPr>
        <p:spPr>
          <a:prstGeom prst="line">
            <a:avLst/>
          </a:prstGeom>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34" name="Título de ponencia"/>
          <p:cNvSpPr txBox="1">
            <a:spLocks noGrp="1"/>
          </p:cNvSpPr>
          <p:nvPr>
            <p:ph type="ctrTitle"/>
          </p:nvPr>
        </p:nvSpPr>
        <p:spPr>
          <a:xfrm>
            <a:off x="1016000" y="1016000"/>
            <a:ext cx="22352000" cy="5620774"/>
          </a:xfrm>
          <a:prstGeom prst="rect">
            <a:avLst/>
          </a:prstGeom>
        </p:spPr>
        <p:txBody>
          <a:bodyPr>
            <a:normAutofit/>
          </a:bodyPr>
          <a:lstStyle/>
          <a:p>
            <a:r>
              <a:rPr lang="es-ES_tradnl" sz="8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APRENDIZAJE </a:t>
            </a:r>
            <a:r>
              <a:rPr lang="es-ES_tradnl" sz="8800" b="1" dirty="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Y SERVICIO: </a:t>
            </a:r>
            <a:r>
              <a:rPr lang="es-ES_tradnl" sz="8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
            </a:r>
            <a:br>
              <a:rPr lang="es-ES_tradnl" sz="8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br>
            <a:r>
              <a:rPr lang="es-ES_tradnl" sz="8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EL </a:t>
            </a:r>
            <a:r>
              <a:rPr lang="es-ES_tradnl" sz="8800" b="1" dirty="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DESAFÍO DE LA INTERDISCIPLINARIEDAD </a:t>
            </a:r>
            <a:endParaRPr sz="8000" b="1" dirty="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ea typeface="Century Gothic" charset="0"/>
              <a:cs typeface="Century Gothic" charset="0"/>
            </a:endParaRPr>
          </a:p>
        </p:txBody>
      </p:sp>
      <p:sp>
        <p:nvSpPr>
          <p:cNvPr id="135" name="Nombre(s) Expositores"/>
          <p:cNvSpPr txBox="1">
            <a:spLocks noGrp="1"/>
          </p:cNvSpPr>
          <p:nvPr>
            <p:ph type="subTitle" sz="half" idx="1"/>
          </p:nvPr>
        </p:nvSpPr>
        <p:spPr>
          <a:prstGeom prst="rect">
            <a:avLst/>
          </a:prstGeom>
        </p:spPr>
        <p:txBody>
          <a:bodyPr>
            <a:normAutofit/>
          </a:bodyPr>
          <a:lstStyle/>
          <a:p>
            <a:r>
              <a:rPr lang="es-ES_tradnl" sz="5400" b="1" dirty="0">
                <a:solidFill>
                  <a:schemeClr val="tx1">
                    <a:lumMod val="50000"/>
                  </a:schemeClr>
                </a:solidFill>
                <a:latin typeface="Century Gothic" panose="020B0502020202020204" pitchFamily="34" charset="0"/>
              </a:rPr>
              <a:t>Carolina Astudillo </a:t>
            </a:r>
            <a:r>
              <a:rPr lang="es-ES_tradnl" sz="5400" b="1" dirty="0" smtClean="0">
                <a:solidFill>
                  <a:schemeClr val="tx1">
                    <a:lumMod val="50000"/>
                  </a:schemeClr>
                </a:solidFill>
                <a:latin typeface="Century Gothic" panose="020B0502020202020204" pitchFamily="34" charset="0"/>
              </a:rPr>
              <a:t>Castro</a:t>
            </a:r>
          </a:p>
          <a:p>
            <a:r>
              <a:rPr lang="es-ES_tradnl" sz="5400" b="1" dirty="0" smtClean="0">
                <a:solidFill>
                  <a:schemeClr val="tx1">
                    <a:lumMod val="50000"/>
                  </a:schemeClr>
                </a:solidFill>
                <a:latin typeface="Century Gothic" charset="0"/>
                <a:ea typeface="Century Gothic" charset="0"/>
                <a:cs typeface="Century Gothic" charset="0"/>
              </a:rPr>
              <a:t>Loreto </a:t>
            </a:r>
            <a:r>
              <a:rPr lang="es-ES_tradnl" sz="5400" b="1" dirty="0" smtClean="0">
                <a:solidFill>
                  <a:schemeClr val="tx1">
                    <a:lumMod val="50000"/>
                  </a:schemeClr>
                </a:solidFill>
                <a:latin typeface="Century Gothic" charset="0"/>
                <a:ea typeface="Century Gothic" charset="0"/>
                <a:cs typeface="Century Gothic" charset="0"/>
              </a:rPr>
              <a:t>Morales</a:t>
            </a:r>
          </a:p>
          <a:p>
            <a:endParaRPr sz="5400" b="1" dirty="0">
              <a:solidFill>
                <a:schemeClr val="tx1">
                  <a:lumMod val="50000"/>
                </a:schemeClr>
              </a:solidFill>
              <a:latin typeface="Century Gothic" charset="0"/>
              <a:ea typeface="Century Gothic" charset="0"/>
              <a:cs typeface="Century Gothic" charset="0"/>
            </a:endParaRPr>
          </a:p>
        </p:txBody>
      </p:sp>
      <p:pic>
        <p:nvPicPr>
          <p:cNvPr id="2" name="Imagen 1"/>
          <p:cNvPicPr>
            <a:picLocks noChangeAspect="1"/>
          </p:cNvPicPr>
          <p:nvPr/>
        </p:nvPicPr>
        <p:blipFill>
          <a:blip r:embed="rId2"/>
          <a:stretch>
            <a:fillRect/>
          </a:stretch>
        </p:blipFill>
        <p:spPr>
          <a:xfrm>
            <a:off x="1390650" y="10632163"/>
            <a:ext cx="22231350" cy="2601109"/>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1640" y="9018553"/>
            <a:ext cx="5760720" cy="2161642"/>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Línea"/>
          <p:cNvSpPr>
            <a:spLocks noGrp="1"/>
          </p:cNvSpPr>
          <p:nvPr>
            <p:ph type="body" idx="13"/>
          </p:nvPr>
        </p:nvSpPr>
        <p:spPr>
          <a:prstGeom prst="line">
            <a:avLst/>
          </a:prstGeom>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pic>
        <p:nvPicPr>
          <p:cNvPr id="139" name="Imagen" descr="Imagen"/>
          <p:cNvPicPr>
            <a:picLocks noGrp="1" noChangeAspect="1"/>
          </p:cNvPicPr>
          <p:nvPr>
            <p:ph type="pic" idx="14"/>
          </p:nvPr>
        </p:nvPicPr>
        <p:blipFill>
          <a:blip r:embed="rId2">
            <a:extLst/>
          </a:blip>
          <a:srcRect l="2734" t="755" r="10665" b="8629"/>
          <a:stretch>
            <a:fillRect/>
          </a:stretch>
        </p:blipFill>
        <p:spPr>
          <a:xfrm>
            <a:off x="-1" y="0"/>
            <a:ext cx="10418915" cy="13716000"/>
          </a:xfrm>
          <a:prstGeom prst="rect">
            <a:avLst/>
          </a:prstGeom>
        </p:spPr>
      </p:pic>
      <p:sp>
        <p:nvSpPr>
          <p:cNvPr id="140" name="Introducción"/>
          <p:cNvSpPr txBox="1">
            <a:spLocks noGrp="1"/>
          </p:cNvSpPr>
          <p:nvPr>
            <p:ph type="title"/>
          </p:nvPr>
        </p:nvSpPr>
        <p:spPr>
          <a:xfrm>
            <a:off x="11374579" y="276686"/>
            <a:ext cx="10160000" cy="1016000"/>
          </a:xfrm>
          <a:prstGeom prst="rect">
            <a:avLst/>
          </a:prstGeom>
        </p:spPr>
        <p:txBody>
          <a:bodyPr>
            <a:normAutofit fontScale="90000"/>
          </a:bodyPr>
          <a:lstStyle>
            <a:lvl1pPr defTabSz="792479">
              <a:spcBef>
                <a:spcPts val="3100"/>
              </a:spcBef>
              <a:defRPr sz="7200"/>
            </a:lvl1pPr>
          </a:lstStyle>
          <a:p>
            <a:r>
              <a:rPr b="1" dirty="0">
                <a:solidFill>
                  <a:schemeClr val="tx1">
                    <a:lumMod val="50000"/>
                  </a:schemeClr>
                </a:solidFill>
                <a:latin typeface="Century Gothic" charset="0"/>
                <a:ea typeface="Century Gothic" charset="0"/>
                <a:cs typeface="Century Gothic" charset="0"/>
              </a:rPr>
              <a:t>Introducción</a:t>
            </a:r>
          </a:p>
        </p:txBody>
      </p:sp>
      <p:sp>
        <p:nvSpPr>
          <p:cNvPr id="141" name="Cuerpo"/>
          <p:cNvSpPr txBox="1">
            <a:spLocks noGrp="1"/>
          </p:cNvSpPr>
          <p:nvPr>
            <p:ph type="body" sz="half" idx="1"/>
          </p:nvPr>
        </p:nvSpPr>
        <p:spPr>
          <a:xfrm>
            <a:off x="10995742" y="1292686"/>
            <a:ext cx="12949085" cy="11852275"/>
          </a:xfrm>
          <a:prstGeom prst="rect">
            <a:avLst/>
          </a:prstGeom>
        </p:spPr>
        <p:txBody>
          <a:bodyPr>
            <a:noAutofit/>
          </a:bodyPr>
          <a:lstStyle/>
          <a:p>
            <a:pPr algn="just">
              <a:lnSpc>
                <a:spcPct val="170000"/>
              </a:lnSpc>
            </a:pPr>
            <a:r>
              <a:rPr lang="es-ES_tradnl" sz="3200" b="1" dirty="0">
                <a:solidFill>
                  <a:srgbClr val="C00000"/>
                </a:solidFill>
                <a:latin typeface="Century Gothic" panose="020B0502020202020204" pitchFamily="34" charset="0"/>
              </a:rPr>
              <a:t>La interdisciplinariedad es un espacio que desafía la </a:t>
            </a:r>
            <a:r>
              <a:rPr lang="es-ES_tradnl" sz="3200" b="1" dirty="0" smtClean="0">
                <a:solidFill>
                  <a:srgbClr val="C00000"/>
                </a:solidFill>
                <a:latin typeface="Century Gothic" panose="020B0502020202020204" pitchFamily="34" charset="0"/>
              </a:rPr>
              <a:t>reflexión</a:t>
            </a:r>
            <a:r>
              <a:rPr lang="es-ES_tradnl" sz="3200" b="1" dirty="0" smtClean="0">
                <a:latin typeface="Century Gothic" panose="020B0502020202020204" pitchFamily="34" charset="0"/>
              </a:rPr>
              <a:t>: </a:t>
            </a:r>
            <a:r>
              <a:rPr lang="es-ES_tradnl" sz="3200" b="1" dirty="0" smtClean="0">
                <a:solidFill>
                  <a:schemeClr val="tx1">
                    <a:lumMod val="50000"/>
                  </a:schemeClr>
                </a:solidFill>
                <a:latin typeface="Century Gothic" panose="020B0502020202020204" pitchFamily="34" charset="0"/>
              </a:rPr>
              <a:t>puente generador de sinergias como </a:t>
            </a:r>
            <a:r>
              <a:rPr lang="es-ES_tradnl" sz="3200" b="1" dirty="0">
                <a:solidFill>
                  <a:schemeClr val="tx1">
                    <a:lumMod val="50000"/>
                  </a:schemeClr>
                </a:solidFill>
                <a:latin typeface="Century Gothic" panose="020B0502020202020204" pitchFamily="34" charset="0"/>
              </a:rPr>
              <a:t>respuestas atingentes a esa </a:t>
            </a:r>
            <a:r>
              <a:rPr lang="es-ES_tradnl" sz="3200" b="1" dirty="0" smtClean="0">
                <a:solidFill>
                  <a:schemeClr val="tx1">
                    <a:lumMod val="50000"/>
                  </a:schemeClr>
                </a:solidFill>
                <a:latin typeface="Century Gothic" panose="020B0502020202020204" pitchFamily="34" charset="0"/>
              </a:rPr>
              <a:t>realidad compleja </a:t>
            </a:r>
            <a:r>
              <a:rPr lang="es-ES_tradnl" sz="3200" b="1" dirty="0">
                <a:solidFill>
                  <a:schemeClr val="tx1">
                    <a:lumMod val="50000"/>
                  </a:schemeClr>
                </a:solidFill>
                <a:latin typeface="Century Gothic" panose="020B0502020202020204" pitchFamily="34" charset="0"/>
              </a:rPr>
              <a:t>e </a:t>
            </a:r>
            <a:r>
              <a:rPr lang="es-ES_tradnl" sz="3200" b="1" dirty="0" smtClean="0">
                <a:solidFill>
                  <a:schemeClr val="tx1">
                    <a:lumMod val="50000"/>
                  </a:schemeClr>
                </a:solidFill>
                <a:latin typeface="Century Gothic" panose="020B0502020202020204" pitchFamily="34" charset="0"/>
              </a:rPr>
              <a:t>interconectada </a:t>
            </a:r>
            <a:r>
              <a:rPr lang="es-ES_tradnl" sz="3200" b="1" dirty="0">
                <a:solidFill>
                  <a:schemeClr val="tx1">
                    <a:lumMod val="50000"/>
                  </a:schemeClr>
                </a:solidFill>
                <a:latin typeface="Century Gothic" panose="020B0502020202020204" pitchFamily="34" charset="0"/>
              </a:rPr>
              <a:t>como </a:t>
            </a:r>
            <a:r>
              <a:rPr lang="es-ES_tradnl" sz="3200" b="1" dirty="0" smtClean="0">
                <a:solidFill>
                  <a:schemeClr val="tx1">
                    <a:lumMod val="50000"/>
                  </a:schemeClr>
                </a:solidFill>
                <a:latin typeface="Century Gothic" panose="020B0502020202020204" pitchFamily="34" charset="0"/>
              </a:rPr>
              <a:t>la actual, desde </a:t>
            </a:r>
            <a:r>
              <a:rPr lang="es-ES_tradnl" sz="3200" b="1" dirty="0">
                <a:solidFill>
                  <a:schemeClr val="tx1">
                    <a:lumMod val="50000"/>
                  </a:schemeClr>
                </a:solidFill>
                <a:latin typeface="Century Gothic" panose="020B0502020202020204" pitchFamily="34" charset="0"/>
              </a:rPr>
              <a:t>diferentes cuerpos epistemológicos del saber. </a:t>
            </a:r>
            <a:endParaRPr lang="es-ES_tradnl" sz="3200" b="1" dirty="0" smtClean="0">
              <a:solidFill>
                <a:schemeClr val="tx1">
                  <a:lumMod val="50000"/>
                </a:schemeClr>
              </a:solidFill>
              <a:latin typeface="Century Gothic" panose="020B0502020202020204" pitchFamily="34" charset="0"/>
            </a:endParaRPr>
          </a:p>
          <a:p>
            <a:pPr algn="just">
              <a:lnSpc>
                <a:spcPct val="170000"/>
              </a:lnSpc>
            </a:pPr>
            <a:r>
              <a:rPr lang="es-ES_tradnl" sz="3200" b="1" dirty="0" smtClean="0">
                <a:solidFill>
                  <a:srgbClr val="C00000"/>
                </a:solidFill>
                <a:latin typeface="Century Gothic" panose="020B0502020202020204" pitchFamily="34" charset="0"/>
              </a:rPr>
              <a:t>Una </a:t>
            </a:r>
            <a:r>
              <a:rPr lang="es-ES_tradnl" sz="3200" b="1" dirty="0">
                <a:solidFill>
                  <a:srgbClr val="C00000"/>
                </a:solidFill>
                <a:latin typeface="Century Gothic" panose="020B0502020202020204" pitchFamily="34" charset="0"/>
              </a:rPr>
              <a:t>formación profesional </a:t>
            </a:r>
            <a:r>
              <a:rPr lang="es-ES_tradnl" sz="3200" b="1" dirty="0" smtClean="0">
                <a:solidFill>
                  <a:srgbClr val="C00000"/>
                </a:solidFill>
                <a:latin typeface="Century Gothic" panose="020B0502020202020204" pitchFamily="34" charset="0"/>
              </a:rPr>
              <a:t>contextualizada </a:t>
            </a:r>
            <a:r>
              <a:rPr lang="es-ES_tradnl" sz="3200" b="1" dirty="0" smtClean="0">
                <a:solidFill>
                  <a:schemeClr val="tx1">
                    <a:lumMod val="50000"/>
                  </a:schemeClr>
                </a:solidFill>
                <a:latin typeface="Century Gothic" panose="020B0502020202020204" pitchFamily="34" charset="0"/>
              </a:rPr>
              <a:t>en las </a:t>
            </a:r>
            <a:r>
              <a:rPr lang="es-ES_tradnl" sz="3200" b="1" dirty="0">
                <a:solidFill>
                  <a:schemeClr val="tx1">
                    <a:lumMod val="50000"/>
                  </a:schemeClr>
                </a:solidFill>
                <a:latin typeface="Century Gothic" panose="020B0502020202020204" pitchFamily="34" charset="0"/>
              </a:rPr>
              <a:t>necesidades sociales, resulta </a:t>
            </a:r>
            <a:r>
              <a:rPr lang="es-ES_tradnl" sz="3200" b="1" dirty="0" smtClean="0">
                <a:solidFill>
                  <a:schemeClr val="tx1">
                    <a:lumMod val="50000"/>
                  </a:schemeClr>
                </a:solidFill>
                <a:latin typeface="Century Gothic" panose="020B0502020202020204" pitchFamily="34" charset="0"/>
              </a:rPr>
              <a:t>un desafío propio de </a:t>
            </a:r>
            <a:r>
              <a:rPr lang="es-ES_tradnl" sz="3200" b="1" dirty="0">
                <a:solidFill>
                  <a:schemeClr val="tx1">
                    <a:lumMod val="50000"/>
                  </a:schemeClr>
                </a:solidFill>
                <a:latin typeface="Century Gothic" panose="020B0502020202020204" pitchFamily="34" charset="0"/>
              </a:rPr>
              <a:t>una formación de calidad y en especial en instituciones que se encuentran comprometidas desde su vocación hacia el servicio </a:t>
            </a:r>
            <a:r>
              <a:rPr lang="es-ES_tradnl" sz="3200" b="1" dirty="0" smtClean="0">
                <a:solidFill>
                  <a:schemeClr val="tx1">
                    <a:lumMod val="50000"/>
                  </a:schemeClr>
                </a:solidFill>
                <a:latin typeface="Century Gothic" panose="020B0502020202020204" pitchFamily="34" charset="0"/>
              </a:rPr>
              <a:t>público.</a:t>
            </a:r>
            <a:endParaRPr lang="es-CL" sz="3200" b="1" dirty="0">
              <a:solidFill>
                <a:schemeClr val="tx1">
                  <a:lumMod val="50000"/>
                </a:schemeClr>
              </a:solidFill>
              <a:latin typeface="Century Gothic" panose="020B0502020202020204" pitchFamily="34" charset="0"/>
            </a:endParaRPr>
          </a:p>
          <a:p>
            <a:pPr algn="just">
              <a:lnSpc>
                <a:spcPct val="170000"/>
              </a:lnSpc>
            </a:pPr>
            <a:r>
              <a:rPr lang="es-ES_tradnl" sz="3200" b="1" dirty="0" smtClean="0">
                <a:solidFill>
                  <a:srgbClr val="C00000"/>
                </a:solidFill>
                <a:latin typeface="Century Gothic" panose="020B0502020202020204" pitchFamily="34" charset="0"/>
              </a:rPr>
              <a:t>Una </a:t>
            </a:r>
            <a:r>
              <a:rPr lang="es-ES_tradnl" sz="3200" b="1" dirty="0">
                <a:solidFill>
                  <a:srgbClr val="C00000"/>
                </a:solidFill>
                <a:latin typeface="Century Gothic" panose="020B0502020202020204" pitchFamily="34" charset="0"/>
              </a:rPr>
              <a:t>acción reflexiva y un diseño cuidadoso de la docencia</a:t>
            </a:r>
            <a:r>
              <a:rPr lang="es-ES_tradnl" sz="3200" b="1" dirty="0">
                <a:latin typeface="Century Gothic" panose="020B0502020202020204" pitchFamily="34" charset="0"/>
              </a:rPr>
              <a:t>, </a:t>
            </a:r>
            <a:r>
              <a:rPr lang="es-ES_tradnl" sz="3200" b="1" dirty="0">
                <a:solidFill>
                  <a:schemeClr val="tx1">
                    <a:lumMod val="50000"/>
                  </a:schemeClr>
                </a:solidFill>
                <a:latin typeface="Century Gothic" panose="020B0502020202020204" pitchFamily="34" charset="0"/>
              </a:rPr>
              <a:t>donde las integraciones de los objetivos de aprendizaje se puedan lograr mediante un proceso reflexivo, protagónico, de servicio e interdisciplinar de los estudiantes</a:t>
            </a:r>
            <a:r>
              <a:rPr lang="es-ES_tradnl" sz="3200" b="1" dirty="0">
                <a:latin typeface="Century Gothic" panose="020B0502020202020204" pitchFamily="34" charset="0"/>
              </a:rPr>
              <a:t>. </a:t>
            </a:r>
            <a:endParaRPr lang="es-CL" sz="3200" b="1" dirty="0">
              <a:latin typeface="Century Gothic" panose="020B0502020202020204" pitchFamily="34" charset="0"/>
            </a:endParaRPr>
          </a:p>
          <a:p>
            <a:pPr>
              <a:lnSpc>
                <a:spcPct val="170000"/>
              </a:lnSpc>
            </a:pPr>
            <a:endParaRPr sz="3000" b="1" dirty="0">
              <a:latin typeface="Century Gothic" panose="020B0502020202020204" pitchFamily="34" charset="0"/>
              <a:ea typeface="Century Gothic" charset="0"/>
              <a:cs typeface="Century Gothic" charset="0"/>
            </a:endParaRPr>
          </a:p>
        </p:txBody>
      </p:sp>
      <p:sp>
        <p:nvSpPr>
          <p:cNvPr id="142" name="Foto puede ser modificada"/>
          <p:cNvSpPr txBox="1"/>
          <p:nvPr/>
        </p:nvSpPr>
        <p:spPr>
          <a:xfrm>
            <a:off x="3723416" y="5999690"/>
            <a:ext cx="5359748" cy="787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defRPr>
            </a:lvl1pPr>
          </a:lstStyle>
          <a:p>
            <a:r>
              <a:rPr dirty="0" err="1"/>
              <a:t>Foto</a:t>
            </a:r>
            <a:r>
              <a:rPr dirty="0"/>
              <a:t> </a:t>
            </a:r>
            <a:r>
              <a:rPr dirty="0" err="1"/>
              <a:t>puede</a:t>
            </a:r>
            <a:r>
              <a:rPr dirty="0"/>
              <a:t> </a:t>
            </a:r>
            <a:r>
              <a:rPr dirty="0" err="1"/>
              <a:t>ser</a:t>
            </a:r>
            <a:r>
              <a:rPr dirty="0"/>
              <a:t> </a:t>
            </a:r>
            <a:r>
              <a:rPr dirty="0" err="1"/>
              <a:t>modificada</a:t>
            </a:r>
            <a:endParaRPr dirty="0"/>
          </a:p>
        </p:txBody>
      </p:sp>
      <p:pic>
        <p:nvPicPr>
          <p:cNvPr id="143" name="Imagen" descr="Imagen"/>
          <p:cNvPicPr>
            <a:picLocks noChangeAspect="1"/>
          </p:cNvPicPr>
          <p:nvPr/>
        </p:nvPicPr>
        <p:blipFill>
          <a:blip r:embed="rId3">
            <a:extLst/>
          </a:blip>
          <a:srcRect r="64384"/>
          <a:stretch>
            <a:fillRect/>
          </a:stretch>
        </p:blipFill>
        <p:spPr>
          <a:xfrm>
            <a:off x="21393650" y="12711987"/>
            <a:ext cx="2599303" cy="8554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Línea"/>
          <p:cNvSpPr>
            <a:spLocks noGrp="1"/>
          </p:cNvSpPr>
          <p:nvPr>
            <p:ph type="body" idx="13"/>
          </p:nvPr>
        </p:nvSpPr>
        <p:spPr>
          <a:prstGeom prst="line">
            <a:avLst/>
          </a:prstGeom>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46" name="Marco teórico"/>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rPr b="1" dirty="0">
                <a:solidFill>
                  <a:schemeClr val="tx1">
                    <a:lumMod val="50000"/>
                  </a:schemeClr>
                </a:solidFill>
                <a:latin typeface="Century Gothic" charset="0"/>
                <a:ea typeface="Century Gothic" charset="0"/>
                <a:cs typeface="Century Gothic" charset="0"/>
              </a:rPr>
              <a:t>Marco teórico</a:t>
            </a:r>
          </a:p>
        </p:txBody>
      </p:sp>
      <p:pic>
        <p:nvPicPr>
          <p:cNvPr id="148" name="Imagen" descr="Imagen"/>
          <p:cNvPicPr>
            <a:picLocks noChangeAspect="1"/>
          </p:cNvPicPr>
          <p:nvPr/>
        </p:nvPicPr>
        <p:blipFill>
          <a:blip r:embed="rId2">
            <a:extLst/>
          </a:blip>
          <a:srcRect r="64384"/>
          <a:stretch>
            <a:fillRect/>
          </a:stretch>
        </p:blipFill>
        <p:spPr>
          <a:xfrm>
            <a:off x="21393650" y="12711987"/>
            <a:ext cx="2599303" cy="855434"/>
          </a:xfrm>
          <a:prstGeom prst="rect">
            <a:avLst/>
          </a:prstGeom>
          <a:ln w="12700">
            <a:miter lim="400000"/>
          </a:ln>
        </p:spPr>
      </p:pic>
      <p:graphicFrame>
        <p:nvGraphicFramePr>
          <p:cNvPr id="2" name="Diagrama 1"/>
          <p:cNvGraphicFramePr/>
          <p:nvPr>
            <p:extLst>
              <p:ext uri="{D42A27DB-BD31-4B8C-83A1-F6EECF244321}">
                <p14:modId xmlns:p14="http://schemas.microsoft.com/office/powerpoint/2010/main" val="3063578493"/>
              </p:ext>
            </p:extLst>
          </p:nvPr>
        </p:nvGraphicFramePr>
        <p:xfrm>
          <a:off x="2032000" y="3028112"/>
          <a:ext cx="20754660" cy="3398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1035193" y="2577909"/>
            <a:ext cx="21751467" cy="769441"/>
          </a:xfrm>
          <a:prstGeom prst="rect">
            <a:avLst/>
          </a:prstGeom>
          <a:noFill/>
        </p:spPr>
        <p:txBody>
          <a:bodyPr wrap="none" lIns="91440" tIns="45720" rIns="91440" bIns="45720">
            <a:spAutoFit/>
          </a:bodyPr>
          <a:lstStyle/>
          <a:p>
            <a:pPr algn="ctr"/>
            <a:r>
              <a:rPr lang="es-ES" b="1" spc="0" dirty="0" smtClean="0">
                <a:ln w="0"/>
                <a:solidFill>
                  <a:srgbClr val="C00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①  </a:t>
            </a:r>
            <a:r>
              <a:rPr lang="es-ES" sz="4400" b="1" spc="0" dirty="0" smtClean="0">
                <a:ln w="0"/>
                <a:solidFill>
                  <a:srgbClr val="C00000"/>
                </a:solidFill>
                <a:effectLst>
                  <a:outerShdw blurRad="38100" dist="19050" dir="2700000" algn="tl" rotWithShape="0">
                    <a:schemeClr val="dk1">
                      <a:alpha val="40000"/>
                    </a:schemeClr>
                  </a:outerShdw>
                </a:effectLst>
                <a:latin typeface="Century Gothic" panose="020B0502020202020204" pitchFamily="34" charset="0"/>
              </a:rPr>
              <a:t>La Responsabilidad Social eje transversal al sentido y quehacer institucional</a:t>
            </a:r>
            <a:endParaRPr lang="es-ES" sz="4400" b="1" spc="0" dirty="0">
              <a:ln w="0"/>
              <a:solidFill>
                <a:srgbClr val="C0000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 name="Rectángulo 3"/>
          <p:cNvSpPr/>
          <p:nvPr/>
        </p:nvSpPr>
        <p:spPr>
          <a:xfrm>
            <a:off x="2230101" y="6426460"/>
            <a:ext cx="19923798" cy="5786199"/>
          </a:xfrm>
          <a:prstGeom prst="rect">
            <a:avLst/>
          </a:prstGeom>
        </p:spPr>
        <p:txBody>
          <a:bodyPr wrap="square">
            <a:spAutoFit/>
          </a:bodyPr>
          <a:lstStyle/>
          <a:p>
            <a:pPr algn="just"/>
            <a:r>
              <a:rPr lang="es-ES_tradnl" b="1" dirty="0" smtClean="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Desde la perspectiva ética </a:t>
            </a:r>
            <a:r>
              <a:rPr lang="es-ES_tradnl" b="1" dirty="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de la responsabilidad social, </a:t>
            </a:r>
            <a:r>
              <a:rPr lang="es-ES_tradnl" b="1" dirty="0" smtClean="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se tiene </a:t>
            </a:r>
            <a:r>
              <a:rPr lang="es-ES_tradnl" b="1" dirty="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en cuenta </a:t>
            </a:r>
            <a:r>
              <a:rPr lang="es-ES_tradnl" b="1" dirty="0" smtClean="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tanto:</a:t>
            </a:r>
          </a:p>
          <a:p>
            <a:pPr marL="571500" indent="-571500" algn="just">
              <a:buFont typeface="Wingdings" panose="05000000000000000000" pitchFamily="2" charset="2"/>
              <a:buChar char="§"/>
            </a:pPr>
            <a:r>
              <a:rPr lang="es-ES_tradnl" b="1" dirty="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Cómo respondemos solidariamente a los rostros de los seres humanos, especialmente, </a:t>
            </a:r>
            <a:r>
              <a:rPr lang="es-ES_tradnl" b="1" dirty="0" smtClean="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quienes habitan </a:t>
            </a:r>
            <a:r>
              <a:rPr lang="es-ES_tradnl" b="1" dirty="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contextos que han sido vulnerados en sus derechos</a:t>
            </a:r>
            <a:endParaRPr lang="es-CL" b="1" dirty="0">
              <a:solidFill>
                <a:schemeClr val="tx1">
                  <a:lumMod val="50000"/>
                </a:schemeClr>
              </a:solidFill>
            </a:endParaRPr>
          </a:p>
          <a:p>
            <a:pPr marL="571500" indent="-571500" algn="just">
              <a:buFont typeface="Wingdings" panose="05000000000000000000" pitchFamily="2" charset="2"/>
              <a:buChar char="§"/>
            </a:pPr>
            <a:r>
              <a:rPr lang="es-ES_tradnl" b="1" dirty="0" smtClean="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Cómo </a:t>
            </a:r>
            <a:r>
              <a:rPr lang="es-ES_tradnl" b="1" dirty="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afecta su quehacer en </a:t>
            </a:r>
            <a:r>
              <a:rPr lang="es-ES_tradnl" b="1" dirty="0" smtClean="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la realidad medioambiental</a:t>
            </a:r>
          </a:p>
          <a:p>
            <a:pPr marL="571500" indent="-571500" algn="just">
              <a:buFont typeface="Wingdings" panose="05000000000000000000" pitchFamily="2" charset="2"/>
              <a:buChar char="§"/>
            </a:pPr>
            <a:r>
              <a:rPr lang="es-ES_tradnl" b="1" dirty="0" smtClean="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Cómo la universidad se </a:t>
            </a:r>
            <a:r>
              <a:rPr lang="es-ES_tradnl" b="1" dirty="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ve afectada a partir de esta interacción con su territorio, </a:t>
            </a:r>
            <a:endParaRPr lang="es-ES_tradnl" b="1" dirty="0" smtClean="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Línea"/>
          <p:cNvSpPr>
            <a:spLocks noGrp="1"/>
          </p:cNvSpPr>
          <p:nvPr>
            <p:ph type="body" idx="13"/>
          </p:nvPr>
        </p:nvSpPr>
        <p:spPr>
          <a:prstGeom prst="line">
            <a:avLst/>
          </a:prstGeom>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46" name="Marco teórico"/>
          <p:cNvSpPr txBox="1">
            <a:spLocks noGrp="1"/>
          </p:cNvSpPr>
          <p:nvPr>
            <p:ph type="title"/>
          </p:nvPr>
        </p:nvSpPr>
        <p:spPr>
          <a:xfrm>
            <a:off x="1016000" y="521610"/>
            <a:ext cx="22352000" cy="1016000"/>
          </a:xfrm>
          <a:prstGeom prst="rect">
            <a:avLst/>
          </a:prstGeom>
        </p:spPr>
        <p:txBody>
          <a:bodyPr>
            <a:normAutofit fontScale="90000"/>
          </a:bodyPr>
          <a:lstStyle>
            <a:lvl1pPr defTabSz="792479">
              <a:spcBef>
                <a:spcPts val="3100"/>
              </a:spcBef>
              <a:defRPr sz="7200"/>
            </a:lvl1pPr>
          </a:lstStyle>
          <a:p>
            <a:r>
              <a:rPr b="1" dirty="0">
                <a:solidFill>
                  <a:schemeClr val="tx1">
                    <a:lumMod val="50000"/>
                  </a:schemeClr>
                </a:solidFill>
                <a:latin typeface="Century Gothic" charset="0"/>
                <a:ea typeface="Century Gothic" charset="0"/>
                <a:cs typeface="Century Gothic" charset="0"/>
              </a:rPr>
              <a:t>Marco teórico</a:t>
            </a:r>
          </a:p>
        </p:txBody>
      </p:sp>
      <p:pic>
        <p:nvPicPr>
          <p:cNvPr id="148" name="Imagen" descr="Imagen"/>
          <p:cNvPicPr>
            <a:picLocks noChangeAspect="1"/>
          </p:cNvPicPr>
          <p:nvPr/>
        </p:nvPicPr>
        <p:blipFill>
          <a:blip r:embed="rId2">
            <a:extLst/>
          </a:blip>
          <a:srcRect r="64384"/>
          <a:stretch>
            <a:fillRect/>
          </a:stretch>
        </p:blipFill>
        <p:spPr>
          <a:xfrm>
            <a:off x="21393650" y="12711987"/>
            <a:ext cx="2599303" cy="855434"/>
          </a:xfrm>
          <a:prstGeom prst="rect">
            <a:avLst/>
          </a:prstGeom>
          <a:ln w="12700">
            <a:miter lim="400000"/>
          </a:ln>
        </p:spPr>
      </p:pic>
      <p:sp>
        <p:nvSpPr>
          <p:cNvPr id="3" name="Rectángulo 2"/>
          <p:cNvSpPr/>
          <p:nvPr/>
        </p:nvSpPr>
        <p:spPr>
          <a:xfrm>
            <a:off x="739820" y="1628758"/>
            <a:ext cx="20653830" cy="1446550"/>
          </a:xfrm>
          <a:prstGeom prst="rect">
            <a:avLst/>
          </a:prstGeom>
          <a:noFill/>
        </p:spPr>
        <p:txBody>
          <a:bodyPr wrap="square" lIns="91440" tIns="45720" rIns="91440" bIns="45720">
            <a:spAutoFit/>
          </a:bodyPr>
          <a:lstStyle/>
          <a:p>
            <a:pPr marL="881063" indent="-881063" algn="just"/>
            <a:r>
              <a:rPr lang="es-ES" sz="4400" b="1" spc="0" dirty="0" smtClean="0">
                <a:ln w="0"/>
                <a:solidFill>
                  <a:schemeClr val="tx1">
                    <a:lumMod val="50000"/>
                  </a:schemeClr>
                </a:solidFill>
                <a:effectLst>
                  <a:outerShdw blurRad="38100" dist="19050" dir="2700000" algn="tl" rotWithShape="0">
                    <a:schemeClr val="dk1">
                      <a:alpha val="40000"/>
                    </a:schemeClr>
                  </a:outerShdw>
                </a:effectLst>
                <a:latin typeface="Century Gothic" panose="020B0502020202020204" pitchFamily="34" charset="0"/>
                <a:cs typeface="Calibri Light" panose="020F0302020204030204" pitchFamily="34" charset="0"/>
              </a:rPr>
              <a:t>② </a:t>
            </a:r>
            <a:r>
              <a:rPr lang="es-ES" sz="4400" b="1" spc="0" dirty="0" smtClean="0">
                <a:ln w="0"/>
                <a:solidFill>
                  <a:schemeClr val="tx1">
                    <a:lumMod val="50000"/>
                  </a:schemeClr>
                </a:solidFill>
                <a:effectLst>
                  <a:outerShdw blurRad="38100" dist="19050" dir="2700000" algn="tl" rotWithShape="0">
                    <a:schemeClr val="dk1">
                      <a:alpha val="40000"/>
                    </a:schemeClr>
                  </a:outerShdw>
                </a:effectLst>
                <a:latin typeface="Century Gothic" panose="020B0502020202020204" pitchFamily="34" charset="0"/>
              </a:rPr>
              <a:t>La METODOLOGÍA Aprendizaje y servicio como un camino de la formación en Responsabilidad Social, desde tres dimensiones  </a:t>
            </a:r>
            <a:endParaRPr lang="es-ES" sz="4400" b="1" spc="0" dirty="0">
              <a:ln w="0"/>
              <a:solidFill>
                <a:schemeClr val="tx1">
                  <a:lumMod val="50000"/>
                </a:schemeClr>
              </a:solidFill>
              <a:effectLst>
                <a:outerShdw blurRad="38100" dist="19050" dir="2700000" algn="tl" rotWithShape="0">
                  <a:schemeClr val="dk1">
                    <a:alpha val="40000"/>
                  </a:schemeClr>
                </a:outerShdw>
              </a:effectLst>
              <a:latin typeface="Century Gothic" panose="020B0502020202020204" pitchFamily="34" charset="0"/>
            </a:endParaRPr>
          </a:p>
        </p:txBody>
      </p:sp>
      <p:graphicFrame>
        <p:nvGraphicFramePr>
          <p:cNvPr id="6" name="Diagrama 5"/>
          <p:cNvGraphicFramePr/>
          <p:nvPr>
            <p:extLst>
              <p:ext uri="{D42A27DB-BD31-4B8C-83A1-F6EECF244321}">
                <p14:modId xmlns:p14="http://schemas.microsoft.com/office/powerpoint/2010/main" val="1387114007"/>
              </p:ext>
            </p:extLst>
          </p:nvPr>
        </p:nvGraphicFramePr>
        <p:xfrm>
          <a:off x="4571580" y="3669050"/>
          <a:ext cx="15240839" cy="1016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15339674" y="3950807"/>
            <a:ext cx="8895384" cy="2831544"/>
          </a:xfrm>
          <a:prstGeom prst="rect">
            <a:avLst/>
          </a:prstGeom>
          <a:noFill/>
        </p:spPr>
        <p:txBody>
          <a:bodyPr wrap="none" lIns="91440" tIns="45720" rIns="91440" bIns="45720">
            <a:spAutoFit/>
          </a:bodyPr>
          <a:lstStyle/>
          <a:p>
            <a:pPr algn="just"/>
            <a:r>
              <a:rPr lang="es-ES" sz="3200" spc="0" dirty="0" smtClean="0">
                <a:ln w="12700">
                  <a:solidFill>
                    <a:schemeClr val="accent5"/>
                  </a:solidFill>
                  <a:prstDash val="solid"/>
                </a:ln>
                <a:solidFill>
                  <a:srgbClr val="FF0000"/>
                </a:solidFill>
                <a:latin typeface="Century Gothic" panose="020B0502020202020204" pitchFamily="34" charset="0"/>
              </a:rPr>
              <a:t>Asignaturas de dos carreras y un Programa:</a:t>
            </a:r>
          </a:p>
          <a:p>
            <a:pPr marL="685800" indent="-685800" algn="just">
              <a:buFont typeface="Wingdings" panose="05000000000000000000" pitchFamily="2" charset="2"/>
              <a:buChar char="§"/>
            </a:pPr>
            <a:r>
              <a:rPr lang="es-ES" sz="3200" spc="0" dirty="0" smtClean="0">
                <a:ln w="12700">
                  <a:solidFill>
                    <a:schemeClr val="accent5"/>
                  </a:solidFill>
                  <a:prstDash val="solid"/>
                </a:ln>
                <a:solidFill>
                  <a:srgbClr val="FF0000"/>
                </a:solidFill>
                <a:latin typeface="Century Gothic" panose="020B0502020202020204" pitchFamily="34" charset="0"/>
              </a:rPr>
              <a:t> Contador Auditor</a:t>
            </a:r>
          </a:p>
          <a:p>
            <a:pPr marL="685800" indent="-685800" algn="just">
              <a:buFont typeface="Wingdings" panose="05000000000000000000" pitchFamily="2" charset="2"/>
              <a:buChar char="§"/>
            </a:pPr>
            <a:r>
              <a:rPr lang="es-ES" sz="3200" spc="0" dirty="0" smtClean="0">
                <a:ln w="12700">
                  <a:solidFill>
                    <a:schemeClr val="accent5"/>
                  </a:solidFill>
                  <a:prstDash val="solid"/>
                </a:ln>
                <a:solidFill>
                  <a:srgbClr val="FF0000"/>
                </a:solidFill>
                <a:latin typeface="Century Gothic" panose="020B0502020202020204" pitchFamily="34" charset="0"/>
              </a:rPr>
              <a:t>Ingeniería en Alimentos </a:t>
            </a:r>
          </a:p>
          <a:p>
            <a:pPr marL="685800" indent="-685800" algn="just">
              <a:buFont typeface="Wingdings" panose="05000000000000000000" pitchFamily="2" charset="2"/>
              <a:buChar char="§"/>
            </a:pPr>
            <a:r>
              <a:rPr lang="es-ES" sz="3200" spc="0" dirty="0" smtClean="0">
                <a:ln w="12700">
                  <a:solidFill>
                    <a:schemeClr val="accent5"/>
                  </a:solidFill>
                  <a:prstDash val="solid"/>
                </a:ln>
                <a:solidFill>
                  <a:srgbClr val="FF0000"/>
                </a:solidFill>
                <a:latin typeface="Century Gothic" panose="020B0502020202020204" pitchFamily="34" charset="0"/>
              </a:rPr>
              <a:t>Programa Formación Fundamental  </a:t>
            </a:r>
            <a:endParaRPr lang="es-ES" sz="3200" cap="none" spc="0" dirty="0">
              <a:ln w="12700">
                <a:solidFill>
                  <a:schemeClr val="accent5"/>
                </a:solidFill>
                <a:prstDash val="solid"/>
              </a:ln>
              <a:solidFill>
                <a:srgbClr val="FF0000"/>
              </a:solidFill>
              <a:effectLst/>
              <a:latin typeface="Century Gothic" panose="020B0502020202020204" pitchFamily="34" charset="0"/>
            </a:endParaRPr>
          </a:p>
        </p:txBody>
      </p:sp>
      <p:sp>
        <p:nvSpPr>
          <p:cNvPr id="11" name="Rectángulo 10"/>
          <p:cNvSpPr/>
          <p:nvPr/>
        </p:nvSpPr>
        <p:spPr>
          <a:xfrm>
            <a:off x="18420386" y="10547292"/>
            <a:ext cx="4365298" cy="1456809"/>
          </a:xfrm>
          <a:prstGeom prst="rect">
            <a:avLst/>
          </a:prstGeom>
          <a:noFill/>
        </p:spPr>
        <p:txBody>
          <a:bodyPr wrap="none" lIns="91440" tIns="45720" rIns="91440" bIns="45720">
            <a:spAutoFit/>
          </a:bodyPr>
          <a:lstStyle/>
          <a:p>
            <a:pPr algn="just"/>
            <a:r>
              <a:rPr lang="es-ES" sz="3600" spc="0" dirty="0" smtClean="0">
                <a:ln w="12700">
                  <a:solidFill>
                    <a:schemeClr val="accent5"/>
                  </a:solidFill>
                  <a:prstDash val="solid"/>
                </a:ln>
                <a:solidFill>
                  <a:srgbClr val="FF0000"/>
                </a:solidFill>
                <a:latin typeface="Century Gothic" panose="020B0502020202020204" pitchFamily="34" charset="0"/>
              </a:rPr>
              <a:t>Socio comunitario:</a:t>
            </a:r>
          </a:p>
          <a:p>
            <a:pPr algn="ctr"/>
            <a:r>
              <a:rPr lang="es-ES" sz="3600" spc="0" dirty="0" smtClean="0">
                <a:ln w="12700">
                  <a:solidFill>
                    <a:schemeClr val="accent5"/>
                  </a:solidFill>
                  <a:prstDash val="solid"/>
                </a:ln>
                <a:solidFill>
                  <a:srgbClr val="FF0000"/>
                </a:solidFill>
                <a:latin typeface="Century Gothic" panose="020B0502020202020204" pitchFamily="34" charset="0"/>
              </a:rPr>
              <a:t> La Matriz</a:t>
            </a:r>
            <a:endParaRPr lang="es-ES" sz="3600" cap="none" spc="0" dirty="0">
              <a:ln w="12700">
                <a:solidFill>
                  <a:schemeClr val="accent5"/>
                </a:solidFill>
                <a:prstDash val="solid"/>
              </a:ln>
              <a:solidFill>
                <a:srgbClr val="FF0000"/>
              </a:solidFill>
              <a:effectLst/>
              <a:latin typeface="Century Gothic" panose="020B0502020202020204" pitchFamily="34" charset="0"/>
            </a:endParaRPr>
          </a:p>
        </p:txBody>
      </p:sp>
      <p:sp>
        <p:nvSpPr>
          <p:cNvPr id="12" name="Rectángulo 11"/>
          <p:cNvSpPr/>
          <p:nvPr/>
        </p:nvSpPr>
        <p:spPr>
          <a:xfrm>
            <a:off x="729063" y="10678482"/>
            <a:ext cx="5371983" cy="2267287"/>
          </a:xfrm>
          <a:prstGeom prst="rect">
            <a:avLst/>
          </a:prstGeom>
          <a:noFill/>
        </p:spPr>
        <p:txBody>
          <a:bodyPr wrap="none" lIns="91440" tIns="45720" rIns="91440" bIns="45720">
            <a:spAutoFit/>
          </a:bodyPr>
          <a:lstStyle/>
          <a:p>
            <a:pPr algn="ctr"/>
            <a:r>
              <a:rPr lang="es-ES" sz="3600" spc="0" dirty="0" smtClean="0">
                <a:ln w="12700">
                  <a:solidFill>
                    <a:schemeClr val="accent5"/>
                  </a:solidFill>
                  <a:prstDash val="solid"/>
                </a:ln>
                <a:solidFill>
                  <a:srgbClr val="FF0000"/>
                </a:solidFill>
                <a:latin typeface="Century Gothic" panose="020B0502020202020204" pitchFamily="34" charset="0"/>
              </a:rPr>
              <a:t>Responsabilidad Social</a:t>
            </a:r>
          </a:p>
          <a:p>
            <a:pPr algn="ctr"/>
            <a:r>
              <a:rPr lang="es-ES" sz="3600" spc="0" dirty="0" smtClean="0">
                <a:ln w="12700">
                  <a:solidFill>
                    <a:schemeClr val="accent5"/>
                  </a:solidFill>
                  <a:prstDash val="solid"/>
                </a:ln>
                <a:solidFill>
                  <a:srgbClr val="FF0000"/>
                </a:solidFill>
                <a:latin typeface="Century Gothic" panose="020B0502020202020204" pitchFamily="34" charset="0"/>
              </a:rPr>
              <a:t> concebida desde</a:t>
            </a:r>
          </a:p>
          <a:p>
            <a:pPr algn="ctr"/>
            <a:r>
              <a:rPr lang="es-ES" sz="3600" spc="0" dirty="0" smtClean="0">
                <a:ln w="12700">
                  <a:solidFill>
                    <a:schemeClr val="accent5"/>
                  </a:solidFill>
                  <a:prstDash val="solid"/>
                </a:ln>
                <a:solidFill>
                  <a:srgbClr val="FF0000"/>
                </a:solidFill>
                <a:latin typeface="Century Gothic" panose="020B0502020202020204" pitchFamily="34" charset="0"/>
              </a:rPr>
              <a:t>Su dimensión ética</a:t>
            </a:r>
            <a:endParaRPr lang="es-ES" sz="3600" cap="none" spc="0" dirty="0">
              <a:ln w="12700">
                <a:solidFill>
                  <a:schemeClr val="accent5"/>
                </a:solidFill>
                <a:prstDash val="solid"/>
              </a:ln>
              <a:solidFill>
                <a:srgbClr val="FF0000"/>
              </a:solidFill>
              <a:effectLst/>
              <a:latin typeface="Century Gothic" panose="020B0502020202020204" pitchFamily="34" charset="0"/>
            </a:endParaRPr>
          </a:p>
        </p:txBody>
      </p:sp>
      <p:sp>
        <p:nvSpPr>
          <p:cNvPr id="13" name="Rectángulo 12"/>
          <p:cNvSpPr/>
          <p:nvPr/>
        </p:nvSpPr>
        <p:spPr>
          <a:xfrm>
            <a:off x="8553825" y="7661905"/>
            <a:ext cx="7276352" cy="2267287"/>
          </a:xfrm>
          <a:prstGeom prst="rect">
            <a:avLst/>
          </a:prstGeom>
          <a:noFill/>
        </p:spPr>
        <p:txBody>
          <a:bodyPr wrap="none" lIns="91440" tIns="45720" rIns="91440" bIns="45720">
            <a:spAutoFit/>
          </a:bodyPr>
          <a:lstStyle/>
          <a:p>
            <a:pPr algn="ctr"/>
            <a:r>
              <a:rPr lang="es-ES" sz="3600" b="1" spc="0" dirty="0" smtClean="0">
                <a:ln w="12700">
                  <a:solidFill>
                    <a:schemeClr val="accent5"/>
                  </a:solidFill>
                  <a:prstDash val="solid"/>
                </a:ln>
                <a:solidFill>
                  <a:srgbClr val="FF0000"/>
                </a:solidFill>
                <a:latin typeface="Century Gothic" panose="020B0502020202020204" pitchFamily="34" charset="0"/>
              </a:rPr>
              <a:t>PROCESO REFLEXIVO</a:t>
            </a:r>
          </a:p>
          <a:p>
            <a:pPr algn="ctr"/>
            <a:r>
              <a:rPr lang="es-ES" sz="3600" b="1" spc="0" dirty="0" smtClean="0">
                <a:ln w="12700">
                  <a:solidFill>
                    <a:schemeClr val="accent5"/>
                  </a:solidFill>
                  <a:prstDash val="solid"/>
                </a:ln>
                <a:solidFill>
                  <a:srgbClr val="FF0000"/>
                </a:solidFill>
                <a:latin typeface="Century Gothic" panose="020B0502020202020204" pitchFamily="34" charset="0"/>
              </a:rPr>
              <a:t>DISCIPLINAR E INTERDISCIPLINAR</a:t>
            </a:r>
          </a:p>
          <a:p>
            <a:pPr algn="just"/>
            <a:endParaRPr lang="es-ES" sz="3600" b="1" cap="none" spc="0" dirty="0">
              <a:ln w="12700">
                <a:solidFill>
                  <a:schemeClr val="accent5"/>
                </a:solidFill>
                <a:prstDash val="solid"/>
              </a:ln>
              <a:solidFill>
                <a:srgbClr val="FF0000"/>
              </a:solidFill>
              <a:effectLst/>
              <a:latin typeface="Century Gothic" panose="020B0502020202020204" pitchFamily="34" charset="0"/>
            </a:endParaRPr>
          </a:p>
        </p:txBody>
      </p:sp>
    </p:spTree>
    <p:extLst>
      <p:ext uri="{BB962C8B-B14F-4D97-AF65-F5344CB8AC3E}">
        <p14:creationId xmlns:p14="http://schemas.microsoft.com/office/powerpoint/2010/main" val="1052971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p:cTn id="26"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1">
                                            <p:txEl>
                                              <p:pRg st="0" end="0"/>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 calcmode="lin" valueType="num">
                                      <p:cBhvr>
                                        <p:cTn id="45"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 calcmode="lin" valueType="num">
                                      <p:cBhvr>
                                        <p:cTn id="52"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54" dur="500"/>
                                        <p:tgtEl>
                                          <p:spTgt spid="1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 calcmode="lin" valueType="num">
                                      <p:cBhvr>
                                        <p:cTn id="5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13">
                                            <p:txEl>
                                              <p:pRg st="0" end="0"/>
                                            </p:tx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3">
                                            <p:txEl>
                                              <p:pRg st="1" end="1"/>
                                            </p:txEl>
                                          </p:spTgt>
                                        </p:tgtEl>
                                        <p:attrNameLst>
                                          <p:attrName>style.visibility</p:attrName>
                                        </p:attrNameLst>
                                      </p:cBhvr>
                                      <p:to>
                                        <p:strVal val="visible"/>
                                      </p:to>
                                    </p:set>
                                    <p:anim calcmode="lin" valueType="num">
                                      <p:cBhvr>
                                        <p:cTn id="6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6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6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P spid="7" grpId="0"/>
      <p:bldP spid="12" grpId="0"/>
      <p:bldP spid="1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Línea"/>
          <p:cNvSpPr>
            <a:spLocks noGrp="1"/>
          </p:cNvSpPr>
          <p:nvPr>
            <p:ph type="body" idx="13"/>
          </p:nvPr>
        </p:nvSpPr>
        <p:spPr>
          <a:prstGeom prst="line">
            <a:avLst/>
          </a:prstGeom>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1" name="Metodología"/>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rPr b="1" dirty="0">
                <a:latin typeface="Century Gothic" charset="0"/>
                <a:ea typeface="Century Gothic" charset="0"/>
                <a:cs typeface="Century Gothic" charset="0"/>
              </a:rPr>
              <a:t>Metodología</a:t>
            </a:r>
          </a:p>
        </p:txBody>
      </p:sp>
      <p:sp>
        <p:nvSpPr>
          <p:cNvPr id="152" name="Cuerpo"/>
          <p:cNvSpPr txBox="1">
            <a:spLocks noGrp="1"/>
          </p:cNvSpPr>
          <p:nvPr>
            <p:ph type="body" idx="1"/>
          </p:nvPr>
        </p:nvSpPr>
        <p:spPr>
          <a:prstGeom prst="rect">
            <a:avLst/>
          </a:prstGeom>
        </p:spPr>
        <p:txBody>
          <a:bodyPr>
            <a:normAutofit fontScale="92500"/>
          </a:bodyPr>
          <a:lstStyle/>
          <a:p>
            <a:pPr marL="719138" indent="-719138" algn="just">
              <a:buNone/>
            </a:pPr>
            <a:r>
              <a:rPr lang="es-CL" b="1" dirty="0" smtClean="0">
                <a:solidFill>
                  <a:srgbClr val="C00000"/>
                </a:solidFill>
                <a:latin typeface="Century Gothic" charset="0"/>
                <a:ea typeface="Century Gothic" charset="0"/>
                <a:cs typeface="Century Gothic" charset="0"/>
                <a:sym typeface="Symbol" panose="05050102010706020507" pitchFamily="18" charset="2"/>
              </a:rPr>
              <a:t> P</a:t>
            </a:r>
            <a:r>
              <a:rPr lang="es-ES_tradnl" b="1" dirty="0" smtClean="0">
                <a:solidFill>
                  <a:srgbClr val="C00000"/>
                </a:solidFill>
                <a:latin typeface="Century Gothic" panose="020B0502020202020204" pitchFamily="34" charset="0"/>
              </a:rPr>
              <a:t>erspectiva </a:t>
            </a:r>
            <a:r>
              <a:rPr lang="es-ES_tradnl" b="1" dirty="0">
                <a:solidFill>
                  <a:srgbClr val="C00000"/>
                </a:solidFill>
                <a:latin typeface="Century Gothic" panose="020B0502020202020204" pitchFamily="34" charset="0"/>
              </a:rPr>
              <a:t>cualitativa </a:t>
            </a:r>
            <a:r>
              <a:rPr lang="es-ES_tradnl" b="1" dirty="0">
                <a:solidFill>
                  <a:schemeClr val="tx1">
                    <a:lumMod val="50000"/>
                  </a:schemeClr>
                </a:solidFill>
                <a:latin typeface="Century Gothic" panose="020B0502020202020204" pitchFamily="34" charset="0"/>
              </a:rPr>
              <a:t>(</a:t>
            </a:r>
            <a:r>
              <a:rPr lang="es-ES_tradnl" b="1" dirty="0" err="1">
                <a:solidFill>
                  <a:schemeClr val="tx1">
                    <a:lumMod val="50000"/>
                  </a:schemeClr>
                </a:solidFill>
                <a:latin typeface="Century Gothic" panose="020B0502020202020204" pitchFamily="34" charset="0"/>
              </a:rPr>
              <a:t>Alvarez-Gayou</a:t>
            </a:r>
            <a:r>
              <a:rPr lang="es-ES_tradnl" b="1" dirty="0">
                <a:solidFill>
                  <a:schemeClr val="tx1">
                    <a:lumMod val="50000"/>
                  </a:schemeClr>
                </a:solidFill>
                <a:latin typeface="Century Gothic" panose="020B0502020202020204" pitchFamily="34" charset="0"/>
              </a:rPr>
              <a:t>, 2003), ya permite evidenciar mejor las construcciones sociales que emergen desde la aplicación de experiencias educativas en A+S. </a:t>
            </a:r>
            <a:endParaRPr lang="es-CL" b="1" dirty="0">
              <a:solidFill>
                <a:schemeClr val="tx1">
                  <a:lumMod val="50000"/>
                </a:schemeClr>
              </a:solidFill>
              <a:latin typeface="Century Gothic" panose="020B0502020202020204" pitchFamily="34" charset="0"/>
            </a:endParaRPr>
          </a:p>
          <a:p>
            <a:pPr marL="719138" indent="-719138" algn="just">
              <a:buNone/>
            </a:pPr>
            <a:r>
              <a:rPr lang="es-CL" b="1" dirty="0">
                <a:solidFill>
                  <a:srgbClr val="C00000"/>
                </a:solidFill>
                <a:latin typeface="Century Gothic" charset="0"/>
                <a:ea typeface="Century Gothic" charset="0"/>
                <a:cs typeface="Century Gothic" charset="0"/>
                <a:sym typeface="Symbol" panose="05050102010706020507" pitchFamily="18" charset="2"/>
              </a:rPr>
              <a:t> </a:t>
            </a:r>
            <a:r>
              <a:rPr lang="es-ES_tradnl" b="1" dirty="0" smtClean="0">
                <a:solidFill>
                  <a:srgbClr val="C00000"/>
                </a:solidFill>
                <a:latin typeface="Century Gothic" panose="020B0502020202020204" pitchFamily="34" charset="0"/>
              </a:rPr>
              <a:t>Enfoque auto etnográfico </a:t>
            </a:r>
            <a:r>
              <a:rPr lang="es-ES_tradnl" b="1" dirty="0">
                <a:solidFill>
                  <a:schemeClr val="tx1">
                    <a:lumMod val="50000"/>
                  </a:schemeClr>
                </a:solidFill>
                <a:latin typeface="Century Gothic" panose="020B0502020202020204" pitchFamily="34" charset="0"/>
              </a:rPr>
              <a:t>en </a:t>
            </a:r>
            <a:r>
              <a:rPr lang="es-ES_tradnl" b="1" dirty="0" smtClean="0">
                <a:solidFill>
                  <a:schemeClr val="tx1">
                    <a:lumMod val="50000"/>
                  </a:schemeClr>
                </a:solidFill>
                <a:latin typeface="Century Gothic" panose="020B0502020202020204" pitchFamily="34" charset="0"/>
              </a:rPr>
              <a:t>el </a:t>
            </a:r>
            <a:r>
              <a:rPr lang="es-ES_tradnl" b="1" dirty="0">
                <a:solidFill>
                  <a:schemeClr val="tx1">
                    <a:lumMod val="50000"/>
                  </a:schemeClr>
                </a:solidFill>
                <a:latin typeface="Century Gothic" panose="020B0502020202020204" pitchFamily="34" charset="0"/>
              </a:rPr>
              <a:t>caso de los académicos, con el fin de comprender la experiencia cultural, y de este modo, enlazar desde la narrativa de los docentes, la experiencia vivida en lo </a:t>
            </a:r>
            <a:r>
              <a:rPr lang="es-ES_tradnl" b="1" dirty="0" smtClean="0">
                <a:solidFill>
                  <a:schemeClr val="tx1">
                    <a:lumMod val="50000"/>
                  </a:schemeClr>
                </a:solidFill>
                <a:latin typeface="Century Gothic" panose="020B0502020202020204" pitchFamily="34" charset="0"/>
              </a:rPr>
              <a:t>interdisciplinar y </a:t>
            </a:r>
            <a:r>
              <a:rPr lang="es-ES_tradnl" b="1" dirty="0">
                <a:solidFill>
                  <a:schemeClr val="tx1">
                    <a:lumMod val="50000"/>
                  </a:schemeClr>
                </a:solidFill>
                <a:latin typeface="Century Gothic" panose="020B0502020202020204" pitchFamily="34" charset="0"/>
              </a:rPr>
              <a:t>los significados atribuidos a </a:t>
            </a:r>
            <a:r>
              <a:rPr lang="es-ES_tradnl" b="1" dirty="0" smtClean="0">
                <a:solidFill>
                  <a:schemeClr val="tx1">
                    <a:lumMod val="50000"/>
                  </a:schemeClr>
                </a:solidFill>
                <a:latin typeface="Century Gothic" panose="020B0502020202020204" pitchFamily="34" charset="0"/>
              </a:rPr>
              <a:t>ella (Sistematización </a:t>
            </a:r>
            <a:r>
              <a:rPr lang="es-ES_tradnl" b="1" dirty="0">
                <a:solidFill>
                  <a:schemeClr val="tx1">
                    <a:lumMod val="50000"/>
                  </a:schemeClr>
                </a:solidFill>
                <a:latin typeface="Century Gothic" panose="020B0502020202020204" pitchFamily="34" charset="0"/>
              </a:rPr>
              <a:t>y registro de las reflexiones en las reuniones de </a:t>
            </a:r>
            <a:r>
              <a:rPr lang="es-ES_tradnl" b="1" dirty="0" smtClean="0">
                <a:solidFill>
                  <a:schemeClr val="tx1">
                    <a:lumMod val="50000"/>
                  </a:schemeClr>
                </a:solidFill>
                <a:latin typeface="Century Gothic" panose="020B0502020202020204" pitchFamily="34" charset="0"/>
              </a:rPr>
              <a:t>trabajo)</a:t>
            </a:r>
            <a:endParaRPr lang="es-CL" b="1" dirty="0">
              <a:solidFill>
                <a:schemeClr val="tx1">
                  <a:lumMod val="50000"/>
                </a:schemeClr>
              </a:solidFill>
              <a:latin typeface="Century Gothic" panose="020B0502020202020204" pitchFamily="34" charset="0"/>
            </a:endParaRPr>
          </a:p>
          <a:p>
            <a:pPr marL="719138" indent="-719138" algn="just">
              <a:buNone/>
            </a:pPr>
            <a:r>
              <a:rPr lang="es-CL" b="1" dirty="0">
                <a:solidFill>
                  <a:srgbClr val="C00000"/>
                </a:solidFill>
                <a:latin typeface="Century Gothic" charset="0"/>
                <a:ea typeface="Century Gothic" charset="0"/>
                <a:cs typeface="Century Gothic" charset="0"/>
                <a:sym typeface="Symbol" panose="05050102010706020507" pitchFamily="18" charset="2"/>
              </a:rPr>
              <a:t> </a:t>
            </a:r>
            <a:r>
              <a:rPr lang="es-CL" b="1" dirty="0" smtClean="0">
                <a:solidFill>
                  <a:schemeClr val="tx1">
                    <a:lumMod val="50000"/>
                  </a:schemeClr>
                </a:solidFill>
                <a:latin typeface="Century Gothic" panose="020B0502020202020204" pitchFamily="34" charset="0"/>
              </a:rPr>
              <a:t>C</a:t>
            </a:r>
            <a:r>
              <a:rPr lang="es-ES_tradnl" b="1" dirty="0" err="1" smtClean="0">
                <a:solidFill>
                  <a:schemeClr val="tx1">
                    <a:lumMod val="50000"/>
                  </a:schemeClr>
                </a:solidFill>
                <a:latin typeface="Century Gothic" panose="020B0502020202020204" pitchFamily="34" charset="0"/>
              </a:rPr>
              <a:t>ombinación</a:t>
            </a:r>
            <a:r>
              <a:rPr lang="es-ES_tradnl" b="1" dirty="0" smtClean="0">
                <a:solidFill>
                  <a:schemeClr val="tx1">
                    <a:lumMod val="50000"/>
                  </a:schemeClr>
                </a:solidFill>
                <a:latin typeface="Century Gothic" panose="020B0502020202020204" pitchFamily="34" charset="0"/>
              </a:rPr>
              <a:t> </a:t>
            </a:r>
            <a:r>
              <a:rPr lang="es-ES_tradnl" b="1" dirty="0">
                <a:solidFill>
                  <a:schemeClr val="tx1">
                    <a:lumMod val="50000"/>
                  </a:schemeClr>
                </a:solidFill>
                <a:latin typeface="Century Gothic" panose="020B0502020202020204" pitchFamily="34" charset="0"/>
              </a:rPr>
              <a:t>de dos técnicas al final del </a:t>
            </a:r>
            <a:r>
              <a:rPr lang="es-ES_tradnl" b="1" dirty="0" smtClean="0">
                <a:solidFill>
                  <a:schemeClr val="tx1">
                    <a:lumMod val="50000"/>
                  </a:schemeClr>
                </a:solidFill>
                <a:latin typeface="Century Gothic" panose="020B0502020202020204" pitchFamily="34" charset="0"/>
              </a:rPr>
              <a:t>proyecto: </a:t>
            </a:r>
            <a:r>
              <a:rPr lang="es-ES_tradnl" b="1" dirty="0" smtClean="0">
                <a:solidFill>
                  <a:srgbClr val="C00000"/>
                </a:solidFill>
                <a:latin typeface="Century Gothic" panose="020B0502020202020204" pitchFamily="34" charset="0"/>
              </a:rPr>
              <a:t>entrevista </a:t>
            </a:r>
            <a:r>
              <a:rPr lang="es-ES_tradnl" b="1" dirty="0">
                <a:solidFill>
                  <a:srgbClr val="C00000"/>
                </a:solidFill>
                <a:latin typeface="Century Gothic" panose="020B0502020202020204" pitchFamily="34" charset="0"/>
              </a:rPr>
              <a:t>grupal semiestructurada y lluvia de ideas</a:t>
            </a:r>
            <a:r>
              <a:rPr lang="es-ES_tradnl" b="1" dirty="0">
                <a:latin typeface="Century Gothic" panose="020B0502020202020204" pitchFamily="34" charset="0"/>
              </a:rPr>
              <a:t>, </a:t>
            </a:r>
            <a:r>
              <a:rPr lang="es-ES_tradnl" b="1" dirty="0">
                <a:solidFill>
                  <a:schemeClr val="tx1">
                    <a:lumMod val="50000"/>
                  </a:schemeClr>
                </a:solidFill>
                <a:latin typeface="Century Gothic" panose="020B0502020202020204" pitchFamily="34" charset="0"/>
              </a:rPr>
              <a:t>con la participación de socios comunitarios, docentes y </a:t>
            </a:r>
            <a:r>
              <a:rPr lang="es-ES_tradnl" b="1" dirty="0" smtClean="0">
                <a:solidFill>
                  <a:schemeClr val="tx1">
                    <a:lumMod val="50000"/>
                  </a:schemeClr>
                </a:solidFill>
                <a:latin typeface="Century Gothic" panose="020B0502020202020204" pitchFamily="34" charset="0"/>
              </a:rPr>
              <a:t>estudiantes, donde </a:t>
            </a:r>
            <a:r>
              <a:rPr lang="es-ES_tradnl" b="1" dirty="0">
                <a:solidFill>
                  <a:schemeClr val="tx1">
                    <a:lumMod val="50000"/>
                  </a:schemeClr>
                </a:solidFill>
                <a:latin typeface="Century Gothic" panose="020B0502020202020204" pitchFamily="34" charset="0"/>
              </a:rPr>
              <a:t>una narrativa colectiva trasciende a la individual (Bleger, 1982). </a:t>
            </a:r>
            <a:endParaRPr lang="es-ES_tradnl" b="1" dirty="0" smtClean="0">
              <a:solidFill>
                <a:schemeClr val="tx1">
                  <a:lumMod val="50000"/>
                </a:schemeClr>
              </a:solidFill>
              <a:latin typeface="Century Gothic" panose="020B0502020202020204" pitchFamily="34" charset="0"/>
            </a:endParaRPr>
          </a:p>
          <a:p>
            <a:pPr marL="719138" indent="-719138" algn="just">
              <a:buNone/>
            </a:pPr>
            <a:r>
              <a:rPr lang="es-CL" b="1" dirty="0">
                <a:solidFill>
                  <a:srgbClr val="C00000"/>
                </a:solidFill>
                <a:latin typeface="Century Gothic" charset="0"/>
                <a:ea typeface="Century Gothic" charset="0"/>
                <a:cs typeface="Century Gothic" charset="0"/>
                <a:sym typeface="Symbol" panose="05050102010706020507" pitchFamily="18" charset="2"/>
              </a:rPr>
              <a:t> </a:t>
            </a:r>
            <a:r>
              <a:rPr lang="es-CL" b="1" dirty="0" smtClean="0">
                <a:solidFill>
                  <a:srgbClr val="C00000"/>
                </a:solidFill>
                <a:latin typeface="Century Gothic" charset="0"/>
                <a:ea typeface="Century Gothic" charset="0"/>
                <a:cs typeface="Century Gothic" charset="0"/>
                <a:sym typeface="Symbol" panose="05050102010706020507" pitchFamily="18" charset="2"/>
              </a:rPr>
              <a:t> </a:t>
            </a:r>
            <a:r>
              <a:rPr lang="es-CL" b="1" dirty="0" smtClean="0">
                <a:solidFill>
                  <a:srgbClr val="C00000"/>
                </a:solidFill>
                <a:latin typeface="Century Gothic" panose="020B0502020202020204" pitchFamily="34" charset="0"/>
                <a:ea typeface="Century Gothic" charset="0"/>
                <a:cs typeface="Century Gothic" charset="0"/>
              </a:rPr>
              <a:t>Análisis </a:t>
            </a:r>
            <a:r>
              <a:rPr lang="es-CL" b="1" dirty="0">
                <a:solidFill>
                  <a:srgbClr val="C00000"/>
                </a:solidFill>
                <a:latin typeface="Century Gothic" panose="020B0502020202020204" pitchFamily="34" charset="0"/>
                <a:ea typeface="Century Gothic" charset="0"/>
                <a:cs typeface="Century Gothic" charset="0"/>
              </a:rPr>
              <a:t>de datos se utiliza una estrategia inductiva</a:t>
            </a:r>
            <a:r>
              <a:rPr lang="es-CL" b="1" dirty="0">
                <a:latin typeface="Century Gothic" panose="020B0502020202020204" pitchFamily="34" charset="0"/>
                <a:ea typeface="Century Gothic" charset="0"/>
                <a:cs typeface="Century Gothic" charset="0"/>
              </a:rPr>
              <a:t>, </a:t>
            </a:r>
            <a:r>
              <a:rPr lang="es-CL" b="1" dirty="0">
                <a:solidFill>
                  <a:schemeClr val="tx1">
                    <a:lumMod val="50000"/>
                  </a:schemeClr>
                </a:solidFill>
                <a:latin typeface="Century Gothic" panose="020B0502020202020204" pitchFamily="34" charset="0"/>
                <a:ea typeface="Century Gothic" charset="0"/>
                <a:cs typeface="Century Gothic" charset="0"/>
              </a:rPr>
              <a:t>propia del enfoque etnográfico, así el análisis narrativo y la reinterpretación continua de estos análisis permite la emergencia de las categorías</a:t>
            </a:r>
            <a:endParaRPr b="1" dirty="0">
              <a:solidFill>
                <a:schemeClr val="tx1">
                  <a:lumMod val="50000"/>
                </a:schemeClr>
              </a:solidFill>
              <a:latin typeface="Century Gothic" panose="020B0502020202020204" pitchFamily="34" charset="0"/>
              <a:ea typeface="Century Gothic" charset="0"/>
              <a:cs typeface="Century Gothic" charset="0"/>
            </a:endParaRPr>
          </a:p>
        </p:txBody>
      </p:sp>
      <p:pic>
        <p:nvPicPr>
          <p:cNvPr id="153" name="Imagen" descr="Imagen"/>
          <p:cNvPicPr>
            <a:picLocks noChangeAspect="1"/>
          </p:cNvPicPr>
          <p:nvPr/>
        </p:nvPicPr>
        <p:blipFill>
          <a:blip r:embed="rId2">
            <a:extLst/>
          </a:blip>
          <a:srcRect r="64384"/>
          <a:stretch>
            <a:fillRect/>
          </a:stretch>
        </p:blipFill>
        <p:spPr>
          <a:xfrm>
            <a:off x="21393650" y="12711987"/>
            <a:ext cx="2599303" cy="855434"/>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2">
                                            <p:txEl>
                                              <p:pRg st="1" end="1"/>
                                            </p:txEl>
                                          </p:spTgt>
                                        </p:tgtEl>
                                        <p:attrNameLst>
                                          <p:attrName>style.visibility</p:attrName>
                                        </p:attrNameLst>
                                      </p:cBhvr>
                                      <p:to>
                                        <p:strVal val="visible"/>
                                      </p:to>
                                    </p:set>
                                    <p:anim calcmode="lin" valueType="num">
                                      <p:cBhvr>
                                        <p:cTn id="7" dur="500" fill="hold"/>
                                        <p:tgtEl>
                                          <p:spTgt spid="15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5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5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2">
                                            <p:txEl>
                                              <p:pRg st="2" end="2"/>
                                            </p:txEl>
                                          </p:spTgt>
                                        </p:tgtEl>
                                        <p:attrNameLst>
                                          <p:attrName>style.visibility</p:attrName>
                                        </p:attrNameLst>
                                      </p:cBhvr>
                                      <p:to>
                                        <p:strVal val="visible"/>
                                      </p:to>
                                    </p:set>
                                    <p:anim calcmode="lin" valueType="num">
                                      <p:cBhvr>
                                        <p:cTn id="14" dur="500" fill="hold"/>
                                        <p:tgtEl>
                                          <p:spTgt spid="15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5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5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2">
                                            <p:txEl>
                                              <p:pRg st="3" end="3"/>
                                            </p:txEl>
                                          </p:spTgt>
                                        </p:tgtEl>
                                        <p:attrNameLst>
                                          <p:attrName>style.visibility</p:attrName>
                                        </p:attrNameLst>
                                      </p:cBhvr>
                                      <p:to>
                                        <p:strVal val="visible"/>
                                      </p:to>
                                    </p:set>
                                    <p:anim calcmode="lin" valueType="num">
                                      <p:cBhvr>
                                        <p:cTn id="21" dur="500" fill="hold"/>
                                        <p:tgtEl>
                                          <p:spTgt spid="15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5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Línea"/>
          <p:cNvSpPr>
            <a:spLocks noGrp="1"/>
          </p:cNvSpPr>
          <p:nvPr>
            <p:ph type="body" idx="13"/>
          </p:nvPr>
        </p:nvSpPr>
        <p:spPr>
          <a:prstGeom prst="line">
            <a:avLst/>
          </a:prstGeom>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56" name="Resultados"/>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rPr b="1" dirty="0">
                <a:solidFill>
                  <a:schemeClr val="tx1">
                    <a:lumMod val="50000"/>
                  </a:schemeClr>
                </a:solidFill>
                <a:latin typeface="Century Gothic" charset="0"/>
                <a:ea typeface="Century Gothic" charset="0"/>
                <a:cs typeface="Century Gothic" charset="0"/>
              </a:rPr>
              <a:t>Resultados</a:t>
            </a:r>
          </a:p>
        </p:txBody>
      </p:sp>
      <p:sp>
        <p:nvSpPr>
          <p:cNvPr id="157" name="Cuerpo"/>
          <p:cNvSpPr txBox="1">
            <a:spLocks noGrp="1"/>
          </p:cNvSpPr>
          <p:nvPr>
            <p:ph type="body" idx="1"/>
          </p:nvPr>
        </p:nvSpPr>
        <p:spPr>
          <a:prstGeom prst="rect">
            <a:avLst/>
          </a:prstGeom>
        </p:spPr>
        <p:txBody>
          <a:bodyPr>
            <a:noAutofit/>
          </a:bodyPr>
          <a:lstStyle/>
          <a:p>
            <a:pPr marL="0" indent="0" algn="just">
              <a:buNone/>
            </a:pPr>
            <a:r>
              <a:rPr lang="es-ES_tradnl" sz="3600" b="1" dirty="0" smtClean="0">
                <a:solidFill>
                  <a:srgbClr val="C00000"/>
                </a:solidFill>
                <a:latin typeface="Century Gothic" panose="020B0502020202020204" pitchFamily="34" charset="0"/>
              </a:rPr>
              <a:t>RESULTADOS DESDE LAS PRECONCEPCIONES DE LOS DOCENTES</a:t>
            </a:r>
            <a:endParaRPr lang="es-CL" sz="3600" b="1" dirty="0" smtClean="0">
              <a:solidFill>
                <a:srgbClr val="C00000"/>
              </a:solidFill>
              <a:latin typeface="Century Gothic" panose="020B0502020202020204" pitchFamily="34" charset="0"/>
            </a:endParaRPr>
          </a:p>
          <a:p>
            <a:pPr marL="457200" indent="-457200" algn="just">
              <a:buNone/>
            </a:pPr>
            <a:r>
              <a:rPr lang="es-ES_tradnl" sz="3200" b="1" dirty="0" smtClean="0">
                <a:solidFill>
                  <a:schemeClr val="tx1">
                    <a:lumMod val="50000"/>
                  </a:schemeClr>
                </a:solidFill>
                <a:latin typeface="Century Gothic" panose="020B0502020202020204" pitchFamily="34" charset="0"/>
              </a:rPr>
              <a:t>i</a:t>
            </a:r>
            <a:r>
              <a:rPr lang="es-ES_tradnl" sz="3200" b="1" dirty="0">
                <a:solidFill>
                  <a:schemeClr val="tx1">
                    <a:lumMod val="50000"/>
                  </a:schemeClr>
                </a:solidFill>
                <a:latin typeface="Century Gothic" panose="020B0502020202020204" pitchFamily="34" charset="0"/>
              </a:rPr>
              <a:t>.</a:t>
            </a:r>
            <a:r>
              <a:rPr lang="es-ES_tradnl" sz="3200" dirty="0">
                <a:latin typeface="Century Gothic" panose="020B0502020202020204" pitchFamily="34" charset="0"/>
              </a:rPr>
              <a:t>	</a:t>
            </a:r>
            <a:r>
              <a:rPr lang="es-ES_tradnl" sz="3600" b="1" dirty="0">
                <a:solidFill>
                  <a:schemeClr val="tx1">
                    <a:lumMod val="50000"/>
                  </a:schemeClr>
                </a:solidFill>
                <a:latin typeface="Century Gothic" panose="020B0502020202020204" pitchFamily="34" charset="0"/>
              </a:rPr>
              <a:t>Aprender de otras experiencias, aunque las relaciones con los contenidos y entre estudiantes no son posibles de predecir </a:t>
            </a:r>
            <a:endParaRPr lang="es-CL" sz="3600" b="1" dirty="0">
              <a:solidFill>
                <a:schemeClr val="tx1">
                  <a:lumMod val="50000"/>
                </a:schemeClr>
              </a:solidFill>
              <a:latin typeface="Century Gothic" panose="020B0502020202020204" pitchFamily="34" charset="0"/>
            </a:endParaRPr>
          </a:p>
          <a:p>
            <a:pPr marL="457200" indent="-457200" algn="just">
              <a:buNone/>
            </a:pPr>
            <a:r>
              <a:rPr lang="es-ES_tradnl" sz="3600" b="1" dirty="0">
                <a:solidFill>
                  <a:schemeClr val="tx1">
                    <a:lumMod val="50000"/>
                  </a:schemeClr>
                </a:solidFill>
                <a:latin typeface="Century Gothic" panose="020B0502020202020204" pitchFamily="34" charset="0"/>
              </a:rPr>
              <a:t>ii.	Preconcepciones acerca de las posibilidades de implementación que se tensiona con el imperativo de contactar a los estudiantes con la realidad social</a:t>
            </a:r>
            <a:endParaRPr lang="es-CL" sz="3600" b="1" dirty="0">
              <a:solidFill>
                <a:schemeClr val="tx1">
                  <a:lumMod val="50000"/>
                </a:schemeClr>
              </a:solidFill>
              <a:latin typeface="Century Gothic" panose="020B0502020202020204" pitchFamily="34" charset="0"/>
            </a:endParaRPr>
          </a:p>
          <a:p>
            <a:pPr marL="457200" indent="-457200" algn="just">
              <a:buNone/>
            </a:pPr>
            <a:r>
              <a:rPr lang="es-ES_tradnl" sz="3600" b="1" dirty="0">
                <a:solidFill>
                  <a:schemeClr val="tx1">
                    <a:lumMod val="50000"/>
                  </a:schemeClr>
                </a:solidFill>
                <a:latin typeface="Century Gothic" panose="020B0502020202020204" pitchFamily="34" charset="0"/>
              </a:rPr>
              <a:t>iii.	El encuentro de las disciplinas desde el diálogo y las motivaciones de los docentes y estudiantes</a:t>
            </a:r>
            <a:endParaRPr lang="es-CL" sz="3600" b="1" dirty="0">
              <a:solidFill>
                <a:schemeClr val="tx1">
                  <a:lumMod val="50000"/>
                </a:schemeClr>
              </a:solidFill>
              <a:latin typeface="Century Gothic" panose="020B0502020202020204" pitchFamily="34" charset="0"/>
            </a:endParaRPr>
          </a:p>
          <a:p>
            <a:pPr marL="0" indent="0" algn="just">
              <a:buNone/>
            </a:pPr>
            <a:endParaRPr lang="es-CL" sz="3600" b="1" dirty="0">
              <a:latin typeface="Century Gothic" panose="020B0502020202020204" pitchFamily="34" charset="0"/>
            </a:endParaRPr>
          </a:p>
          <a:p>
            <a:pPr marL="0" indent="0" algn="just">
              <a:buNone/>
            </a:pPr>
            <a:r>
              <a:rPr lang="es-ES_tradnl" sz="3600" b="1" dirty="0" smtClean="0">
                <a:solidFill>
                  <a:srgbClr val="C00000"/>
                </a:solidFill>
                <a:latin typeface="Century Gothic" panose="020B0502020202020204" pitchFamily="34" charset="0"/>
              </a:rPr>
              <a:t>RESULTADOS DESDE LAS PERCEPCIONES DE DOCENTES, ESTUDIANTES Y SOCIOS COMUNITARIOS AL FINALIZAR EL PROYECTO: TRES PREGUNTAS: ¿CON QUÉ ME VOY?, ¿QUE DEJÉ? Y ¿QUÉ CAMBIARÍA?:</a:t>
            </a:r>
          </a:p>
          <a:p>
            <a:pPr marL="0" indent="0" algn="just">
              <a:buNone/>
            </a:pPr>
            <a:r>
              <a:rPr lang="es-ES_tradnl" sz="3600" b="1" dirty="0" smtClean="0">
                <a:solidFill>
                  <a:schemeClr val="tx1">
                    <a:lumMod val="50000"/>
                  </a:schemeClr>
                </a:solidFill>
                <a:latin typeface="Century Gothic" panose="020B0502020202020204" pitchFamily="34" charset="0"/>
              </a:rPr>
              <a:t>i</a:t>
            </a:r>
            <a:r>
              <a:rPr lang="es-ES_tradnl" sz="3600" b="1" dirty="0">
                <a:solidFill>
                  <a:schemeClr val="tx1">
                    <a:lumMod val="50000"/>
                  </a:schemeClr>
                </a:solidFill>
                <a:latin typeface="Century Gothic" panose="020B0502020202020204" pitchFamily="34" charset="0"/>
              </a:rPr>
              <a:t>.</a:t>
            </a:r>
            <a:r>
              <a:rPr lang="es-ES_tradnl" sz="3600" b="1" dirty="0">
                <a:latin typeface="Century Gothic" panose="020B0502020202020204" pitchFamily="34" charset="0"/>
              </a:rPr>
              <a:t>	</a:t>
            </a:r>
            <a:r>
              <a:rPr lang="es-ES_tradnl" sz="3600" b="1" dirty="0">
                <a:solidFill>
                  <a:schemeClr val="tx1">
                    <a:lumMod val="50000"/>
                  </a:schemeClr>
                </a:solidFill>
                <a:latin typeface="Century Gothic" panose="020B0502020202020204" pitchFamily="34" charset="0"/>
              </a:rPr>
              <a:t>Me voy con gratitud por la experiencia compartida</a:t>
            </a:r>
            <a:endParaRPr lang="es-CL" sz="3600" b="1" dirty="0">
              <a:solidFill>
                <a:schemeClr val="tx1">
                  <a:lumMod val="50000"/>
                </a:schemeClr>
              </a:solidFill>
              <a:latin typeface="Century Gothic" panose="020B0502020202020204" pitchFamily="34" charset="0"/>
            </a:endParaRPr>
          </a:p>
          <a:p>
            <a:pPr marL="0" indent="0" algn="just">
              <a:buNone/>
            </a:pPr>
            <a:r>
              <a:rPr lang="es-ES_tradnl" sz="3600" b="1" dirty="0">
                <a:solidFill>
                  <a:schemeClr val="tx1">
                    <a:lumMod val="50000"/>
                  </a:schemeClr>
                </a:solidFill>
                <a:latin typeface="Century Gothic" panose="020B0502020202020204" pitchFamily="34" charset="0"/>
              </a:rPr>
              <a:t>ii.	Relaciones construidas desde lo afectivo</a:t>
            </a:r>
            <a:endParaRPr lang="es-CL" sz="3600" b="1" dirty="0">
              <a:solidFill>
                <a:schemeClr val="tx1">
                  <a:lumMod val="50000"/>
                </a:schemeClr>
              </a:solidFill>
              <a:latin typeface="Century Gothic" panose="020B0502020202020204" pitchFamily="34" charset="0"/>
            </a:endParaRPr>
          </a:p>
          <a:p>
            <a:pPr marL="0" indent="0" algn="just">
              <a:buNone/>
            </a:pPr>
            <a:r>
              <a:rPr lang="es-ES_tradnl" sz="3600" b="1" dirty="0">
                <a:solidFill>
                  <a:schemeClr val="tx1">
                    <a:lumMod val="50000"/>
                  </a:schemeClr>
                </a:solidFill>
                <a:latin typeface="Century Gothic" panose="020B0502020202020204" pitchFamily="34" charset="0"/>
              </a:rPr>
              <a:t>iii.	</a:t>
            </a:r>
            <a:r>
              <a:rPr lang="es-ES_tradnl" sz="3600" b="1" dirty="0" smtClean="0">
                <a:solidFill>
                  <a:schemeClr val="tx1">
                    <a:lumMod val="50000"/>
                  </a:schemeClr>
                </a:solidFill>
                <a:latin typeface="Century Gothic" panose="020B0502020202020204" pitchFamily="34" charset="0"/>
              </a:rPr>
              <a:t>Mejorar la integración efectiva del socio comunitario en lo que significa el A+S  </a:t>
            </a:r>
            <a:endParaRPr sz="3600" b="1" dirty="0">
              <a:solidFill>
                <a:schemeClr val="tx1">
                  <a:lumMod val="50000"/>
                </a:schemeClr>
              </a:solidFill>
              <a:latin typeface="Century Gothic" panose="020B0502020202020204" pitchFamily="34" charset="0"/>
              <a:ea typeface="Century Gothic" charset="0"/>
              <a:cs typeface="Century Gothic" charset="0"/>
            </a:endParaRPr>
          </a:p>
        </p:txBody>
      </p:sp>
      <p:pic>
        <p:nvPicPr>
          <p:cNvPr id="158" name="Imagen" descr="Imagen"/>
          <p:cNvPicPr>
            <a:picLocks noChangeAspect="1"/>
          </p:cNvPicPr>
          <p:nvPr/>
        </p:nvPicPr>
        <p:blipFill>
          <a:blip r:embed="rId2">
            <a:extLst/>
          </a:blip>
          <a:srcRect r="64384"/>
          <a:stretch>
            <a:fillRect/>
          </a:stretch>
        </p:blipFill>
        <p:spPr>
          <a:xfrm>
            <a:off x="21393650" y="12711987"/>
            <a:ext cx="2599303" cy="855434"/>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 calcmode="lin" valueType="num">
                                      <p:cBhvr>
                                        <p:cTn id="7" dur="500" fill="hold"/>
                                        <p:tgtEl>
                                          <p:spTgt spid="15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 calcmode="lin" valueType="num">
                                      <p:cBhvr>
                                        <p:cTn id="12" dur="500" fill="hold"/>
                                        <p:tgtEl>
                                          <p:spTgt spid="15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5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5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57">
                                            <p:txEl>
                                              <p:pRg st="2" end="2"/>
                                            </p:txEl>
                                          </p:spTgt>
                                        </p:tgtEl>
                                        <p:attrNameLst>
                                          <p:attrName>style.visibility</p:attrName>
                                        </p:attrNameLst>
                                      </p:cBhvr>
                                      <p:to>
                                        <p:strVal val="visible"/>
                                      </p:to>
                                    </p:set>
                                    <p:anim calcmode="lin" valueType="num">
                                      <p:cBhvr>
                                        <p:cTn id="17" dur="500" fill="hold"/>
                                        <p:tgtEl>
                                          <p:spTgt spid="15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5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5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57">
                                            <p:txEl>
                                              <p:pRg st="3" end="3"/>
                                            </p:txEl>
                                          </p:spTgt>
                                        </p:tgtEl>
                                        <p:attrNameLst>
                                          <p:attrName>style.visibility</p:attrName>
                                        </p:attrNameLst>
                                      </p:cBhvr>
                                      <p:to>
                                        <p:strVal val="visible"/>
                                      </p:to>
                                    </p:set>
                                    <p:anim calcmode="lin" valueType="num">
                                      <p:cBhvr>
                                        <p:cTn id="22" dur="500" fill="hold"/>
                                        <p:tgtEl>
                                          <p:spTgt spid="15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5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5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57">
                                            <p:txEl>
                                              <p:pRg st="5" end="5"/>
                                            </p:txEl>
                                          </p:spTgt>
                                        </p:tgtEl>
                                        <p:attrNameLst>
                                          <p:attrName>style.visibility</p:attrName>
                                        </p:attrNameLst>
                                      </p:cBhvr>
                                      <p:to>
                                        <p:strVal val="visible"/>
                                      </p:to>
                                    </p:set>
                                    <p:anim calcmode="lin" valueType="num">
                                      <p:cBhvr>
                                        <p:cTn id="29" dur="500" fill="hold"/>
                                        <p:tgtEl>
                                          <p:spTgt spid="157">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57">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157">
                                            <p:txEl>
                                              <p:pRg st="5" end="5"/>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157">
                                            <p:txEl>
                                              <p:pRg st="6" end="6"/>
                                            </p:txEl>
                                          </p:spTgt>
                                        </p:tgtEl>
                                        <p:attrNameLst>
                                          <p:attrName>style.visibility</p:attrName>
                                        </p:attrNameLst>
                                      </p:cBhvr>
                                      <p:to>
                                        <p:strVal val="visible"/>
                                      </p:to>
                                    </p:set>
                                    <p:anim calcmode="lin" valueType="num">
                                      <p:cBhvr>
                                        <p:cTn id="34" dur="500" fill="hold"/>
                                        <p:tgtEl>
                                          <p:spTgt spid="157">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157">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157">
                                            <p:txEl>
                                              <p:pRg st="6" end="6"/>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157">
                                            <p:txEl>
                                              <p:pRg st="7" end="7"/>
                                            </p:txEl>
                                          </p:spTgt>
                                        </p:tgtEl>
                                        <p:attrNameLst>
                                          <p:attrName>style.visibility</p:attrName>
                                        </p:attrNameLst>
                                      </p:cBhvr>
                                      <p:to>
                                        <p:strVal val="visible"/>
                                      </p:to>
                                    </p:set>
                                    <p:anim calcmode="lin" valueType="num">
                                      <p:cBhvr>
                                        <p:cTn id="39" dur="500" fill="hold"/>
                                        <p:tgtEl>
                                          <p:spTgt spid="157">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157">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157">
                                            <p:txEl>
                                              <p:pRg st="7" end="7"/>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157">
                                            <p:txEl>
                                              <p:pRg st="8" end="8"/>
                                            </p:txEl>
                                          </p:spTgt>
                                        </p:tgtEl>
                                        <p:attrNameLst>
                                          <p:attrName>style.visibility</p:attrName>
                                        </p:attrNameLst>
                                      </p:cBhvr>
                                      <p:to>
                                        <p:strVal val="visible"/>
                                      </p:to>
                                    </p:set>
                                    <p:anim calcmode="lin" valueType="num">
                                      <p:cBhvr>
                                        <p:cTn id="44" dur="500" fill="hold"/>
                                        <p:tgtEl>
                                          <p:spTgt spid="157">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157">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1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Línea"/>
          <p:cNvSpPr>
            <a:spLocks noGrp="1"/>
          </p:cNvSpPr>
          <p:nvPr>
            <p:ph type="body" idx="13"/>
          </p:nvPr>
        </p:nvSpPr>
        <p:spPr>
          <a:prstGeom prst="line">
            <a:avLst/>
          </a:prstGeom>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61" name="Conclusiones"/>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rPr b="1" dirty="0">
                <a:solidFill>
                  <a:schemeClr val="tx1">
                    <a:lumMod val="50000"/>
                  </a:schemeClr>
                </a:solidFill>
                <a:latin typeface="Century Gothic" charset="0"/>
                <a:ea typeface="Century Gothic" charset="0"/>
                <a:cs typeface="Century Gothic" charset="0"/>
              </a:rPr>
              <a:t>Conclusiones</a:t>
            </a:r>
          </a:p>
        </p:txBody>
      </p:sp>
      <p:sp>
        <p:nvSpPr>
          <p:cNvPr id="162" name="Cuerpo"/>
          <p:cNvSpPr txBox="1">
            <a:spLocks noGrp="1"/>
          </p:cNvSpPr>
          <p:nvPr>
            <p:ph type="body" idx="1"/>
          </p:nvPr>
        </p:nvSpPr>
        <p:spPr>
          <a:xfrm>
            <a:off x="1016000" y="2742492"/>
            <a:ext cx="22352000" cy="10160000"/>
          </a:xfrm>
          <a:prstGeom prst="rect">
            <a:avLst/>
          </a:prstGeom>
        </p:spPr>
        <p:txBody>
          <a:bodyPr>
            <a:noAutofit/>
          </a:bodyPr>
          <a:lstStyle/>
          <a:p>
            <a:pPr marL="457200" indent="-457200" algn="just">
              <a:buFontTx/>
              <a:buChar char="−"/>
            </a:pPr>
            <a:r>
              <a:rPr lang="es-ES_tradnl" sz="4000" b="1" dirty="0" smtClean="0">
                <a:solidFill>
                  <a:schemeClr val="tx1">
                    <a:lumMod val="50000"/>
                  </a:schemeClr>
                </a:solidFill>
                <a:latin typeface="Century Gothic" panose="020B0502020202020204" pitchFamily="34" charset="0"/>
              </a:rPr>
              <a:t>La formación universitaria es percibida distante y segmentada de la experiencia vital, por lo que metodologías como estas permiten recuperar y resignificar la noción de vida universitaria, como un proceso vital reflexivo de la realidad, multicultural, integrador y en alteridad que atiende a la construcción del proyecto de vida de los estudiantes</a:t>
            </a:r>
            <a:endParaRPr lang="es-CL" sz="4000" b="1" dirty="0" smtClean="0">
              <a:solidFill>
                <a:schemeClr val="tx1">
                  <a:lumMod val="50000"/>
                </a:schemeClr>
              </a:solidFill>
              <a:latin typeface="Century Gothic" panose="020B0502020202020204" pitchFamily="34" charset="0"/>
            </a:endParaRPr>
          </a:p>
          <a:p>
            <a:pPr marL="358775" indent="-358775" algn="just">
              <a:buNone/>
            </a:pPr>
            <a:r>
              <a:rPr lang="es-ES_tradnl" sz="4000" b="1" dirty="0" smtClean="0">
                <a:latin typeface="Century Gothic" panose="020B0502020202020204" pitchFamily="34" charset="0"/>
              </a:rPr>
              <a:t>–	</a:t>
            </a:r>
            <a:r>
              <a:rPr lang="es-ES_tradnl" sz="4000" b="1" dirty="0" smtClean="0">
                <a:solidFill>
                  <a:srgbClr val="C00000"/>
                </a:solidFill>
                <a:latin typeface="Century Gothic" panose="020B0502020202020204" pitchFamily="34" charset="0"/>
              </a:rPr>
              <a:t>La sobreexposición de la experiencia afectiva por sobre lo técnico, supone el desafío curricular de lograr miradas integradoras de A+S, especialmente en el rol de facilitador y mediador que ejerce el docente</a:t>
            </a:r>
            <a:endParaRPr lang="es-CL" sz="4000" b="1" dirty="0" smtClean="0">
              <a:solidFill>
                <a:srgbClr val="C00000"/>
              </a:solidFill>
              <a:latin typeface="Century Gothic" panose="020B0502020202020204" pitchFamily="34" charset="0"/>
            </a:endParaRPr>
          </a:p>
          <a:p>
            <a:pPr marL="358775" indent="-358775" algn="just">
              <a:buNone/>
            </a:pPr>
            <a:r>
              <a:rPr lang="es-ES_tradnl" sz="4000" b="1" dirty="0" smtClean="0">
                <a:latin typeface="Century Gothic" panose="020B0502020202020204" pitchFamily="34" charset="0"/>
              </a:rPr>
              <a:t>–	</a:t>
            </a:r>
            <a:r>
              <a:rPr lang="es-ES_tradnl" sz="4000" b="1" dirty="0" smtClean="0">
                <a:solidFill>
                  <a:schemeClr val="tx1">
                    <a:lumMod val="50000"/>
                  </a:schemeClr>
                </a:solidFill>
                <a:latin typeface="Century Gothic" panose="020B0502020202020204" pitchFamily="34" charset="0"/>
              </a:rPr>
              <a:t>El gran desafío es transitar de la intervención a la </a:t>
            </a:r>
            <a:r>
              <a:rPr lang="es-ES_tradnl" sz="4000" b="1" dirty="0" err="1" smtClean="0">
                <a:solidFill>
                  <a:schemeClr val="tx1">
                    <a:lumMod val="50000"/>
                  </a:schemeClr>
                </a:solidFill>
                <a:latin typeface="Century Gothic" panose="020B0502020202020204" pitchFamily="34" charset="0"/>
              </a:rPr>
              <a:t>co</a:t>
            </a:r>
            <a:r>
              <a:rPr lang="es-ES_tradnl" sz="4000" b="1" dirty="0" smtClean="0">
                <a:solidFill>
                  <a:schemeClr val="tx1">
                    <a:lumMod val="50000"/>
                  </a:schemeClr>
                </a:solidFill>
                <a:latin typeface="Century Gothic" panose="020B0502020202020204" pitchFamily="34" charset="0"/>
              </a:rPr>
              <a:t>-transformación, permitiendo replicar creativamente semestre a semestre la experiencia recogida, construyendo una relación de confianza con el socio y de valoración mutua.</a:t>
            </a:r>
            <a:endParaRPr lang="es-CL" sz="4000" b="1" dirty="0" smtClean="0">
              <a:solidFill>
                <a:schemeClr val="tx1">
                  <a:lumMod val="50000"/>
                </a:schemeClr>
              </a:solidFill>
              <a:latin typeface="Century Gothic" panose="020B0502020202020204" pitchFamily="34" charset="0"/>
            </a:endParaRPr>
          </a:p>
          <a:p>
            <a:pPr marL="358775" indent="-358775" algn="just">
              <a:buNone/>
            </a:pPr>
            <a:r>
              <a:rPr lang="es-ES_tradnl" sz="4000" b="1" dirty="0" smtClean="0">
                <a:latin typeface="Century Gothic" panose="020B0502020202020204" pitchFamily="34" charset="0"/>
              </a:rPr>
              <a:t>–	</a:t>
            </a:r>
            <a:r>
              <a:rPr lang="es-ES_tradnl" sz="4000" b="1" dirty="0" smtClean="0">
                <a:solidFill>
                  <a:srgbClr val="C00000"/>
                </a:solidFill>
                <a:latin typeface="Century Gothic" panose="020B0502020202020204" pitchFamily="34" charset="0"/>
              </a:rPr>
              <a:t>La confluencia de todas las asignaturas en un mismo socio, ofrece la oportunidad de resolver la complejidad social desde diferentes miradas, sin embargo, no se evidenció que esta oportunidad haya estado presente</a:t>
            </a:r>
            <a:endParaRPr lang="es-CL" sz="4000" b="1" dirty="0" smtClean="0">
              <a:solidFill>
                <a:srgbClr val="C00000"/>
              </a:solidFill>
              <a:latin typeface="Century Gothic" panose="020B0502020202020204" pitchFamily="34" charset="0"/>
            </a:endParaRPr>
          </a:p>
          <a:p>
            <a:pPr marL="358775" indent="-358775" algn="just">
              <a:buNone/>
            </a:pPr>
            <a:endParaRPr sz="4000" dirty="0">
              <a:latin typeface="Century Gothic" charset="0"/>
              <a:ea typeface="Century Gothic" charset="0"/>
              <a:cs typeface="Century Gothic" charset="0"/>
            </a:endParaRPr>
          </a:p>
        </p:txBody>
      </p:sp>
      <p:pic>
        <p:nvPicPr>
          <p:cNvPr id="163" name="Imagen" descr="Imagen"/>
          <p:cNvPicPr>
            <a:picLocks noChangeAspect="1"/>
          </p:cNvPicPr>
          <p:nvPr/>
        </p:nvPicPr>
        <p:blipFill>
          <a:blip r:embed="rId2">
            <a:extLst/>
          </a:blip>
          <a:srcRect r="64384"/>
          <a:stretch>
            <a:fillRect/>
          </a:stretch>
        </p:blipFill>
        <p:spPr>
          <a:xfrm>
            <a:off x="21393650" y="12711987"/>
            <a:ext cx="2599303" cy="855434"/>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2">
                                            <p:txEl>
                                              <p:pRg st="1" end="1"/>
                                            </p:txEl>
                                          </p:spTgt>
                                        </p:tgtEl>
                                        <p:attrNameLst>
                                          <p:attrName>style.visibility</p:attrName>
                                        </p:attrNameLst>
                                      </p:cBhvr>
                                      <p:to>
                                        <p:strVal val="visible"/>
                                      </p:to>
                                    </p:set>
                                    <p:anim calcmode="lin" valueType="num">
                                      <p:cBhvr>
                                        <p:cTn id="7" dur="500" fill="hold"/>
                                        <p:tgtEl>
                                          <p:spTgt spid="16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6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6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2">
                                            <p:txEl>
                                              <p:pRg st="2" end="2"/>
                                            </p:txEl>
                                          </p:spTgt>
                                        </p:tgtEl>
                                        <p:attrNameLst>
                                          <p:attrName>style.visibility</p:attrName>
                                        </p:attrNameLst>
                                      </p:cBhvr>
                                      <p:to>
                                        <p:strVal val="visible"/>
                                      </p:to>
                                    </p:set>
                                    <p:anim calcmode="lin" valueType="num">
                                      <p:cBhvr>
                                        <p:cTn id="14" dur="500" fill="hold"/>
                                        <p:tgtEl>
                                          <p:spTgt spid="16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6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6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2">
                                            <p:txEl>
                                              <p:pRg st="3" end="3"/>
                                            </p:txEl>
                                          </p:spTgt>
                                        </p:tgtEl>
                                        <p:attrNameLst>
                                          <p:attrName>style.visibility</p:attrName>
                                        </p:attrNameLst>
                                      </p:cBhvr>
                                      <p:to>
                                        <p:strVal val="visible"/>
                                      </p:to>
                                    </p:set>
                                    <p:anim calcmode="lin" valueType="num">
                                      <p:cBhvr>
                                        <p:cTn id="21" dur="500" fill="hold"/>
                                        <p:tgtEl>
                                          <p:spTgt spid="16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6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Línea"/>
          <p:cNvSpPr>
            <a:spLocks noGrp="1"/>
          </p:cNvSpPr>
          <p:nvPr>
            <p:ph type="body" idx="13"/>
          </p:nvPr>
        </p:nvSpPr>
        <p:spPr>
          <a:prstGeom prst="line">
            <a:avLst/>
          </a:prstGeom>
        </p:spPr>
        <p:txBody>
          <a:bodyPr>
            <a:normAutofit fontScale="25000" lnSpcReduction="20000"/>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61" name="Conclusiones"/>
          <p:cNvSpPr txBox="1">
            <a:spLocks noGrp="1"/>
          </p:cNvSpPr>
          <p:nvPr>
            <p:ph type="title"/>
          </p:nvPr>
        </p:nvSpPr>
        <p:spPr>
          <a:prstGeom prst="rect">
            <a:avLst/>
          </a:prstGeom>
        </p:spPr>
        <p:txBody>
          <a:bodyPr>
            <a:normAutofit fontScale="90000"/>
          </a:bodyPr>
          <a:lstStyle>
            <a:lvl1pPr defTabSz="792479">
              <a:spcBef>
                <a:spcPts val="3100"/>
              </a:spcBef>
              <a:defRPr sz="7200"/>
            </a:lvl1pPr>
          </a:lstStyle>
          <a:p>
            <a:r>
              <a:rPr b="1" dirty="0">
                <a:solidFill>
                  <a:schemeClr val="tx1">
                    <a:lumMod val="50000"/>
                  </a:schemeClr>
                </a:solidFill>
                <a:latin typeface="Century Gothic" charset="0"/>
                <a:ea typeface="Century Gothic" charset="0"/>
                <a:cs typeface="Century Gothic" charset="0"/>
              </a:rPr>
              <a:t>Conclusiones</a:t>
            </a:r>
          </a:p>
        </p:txBody>
      </p:sp>
      <p:sp>
        <p:nvSpPr>
          <p:cNvPr id="162" name="Cuerpo"/>
          <p:cNvSpPr txBox="1">
            <a:spLocks noGrp="1"/>
          </p:cNvSpPr>
          <p:nvPr>
            <p:ph type="body" idx="1"/>
          </p:nvPr>
        </p:nvSpPr>
        <p:spPr>
          <a:xfrm>
            <a:off x="1016000" y="2254798"/>
            <a:ext cx="22352000" cy="10160000"/>
          </a:xfrm>
          <a:prstGeom prst="rect">
            <a:avLst/>
          </a:prstGeom>
        </p:spPr>
        <p:txBody>
          <a:bodyPr>
            <a:noAutofit/>
          </a:bodyPr>
          <a:lstStyle/>
          <a:p>
            <a:pPr marL="358775" indent="-358775" algn="just">
              <a:buNone/>
            </a:pPr>
            <a:r>
              <a:rPr lang="es-ES_tradnl" sz="3000" b="1" dirty="0" smtClean="0">
                <a:latin typeface="Century Gothic" panose="020B0502020202020204" pitchFamily="34" charset="0"/>
              </a:rPr>
              <a:t>–</a:t>
            </a:r>
            <a:r>
              <a:rPr lang="es-ES_tradnl" sz="3000" b="1" dirty="0" smtClean="0">
                <a:solidFill>
                  <a:schemeClr val="tx1">
                    <a:lumMod val="50000"/>
                  </a:schemeClr>
                </a:solidFill>
                <a:latin typeface="Century Gothic" panose="020B0502020202020204" pitchFamily="34" charset="0"/>
              </a:rPr>
              <a:t>	</a:t>
            </a:r>
            <a:r>
              <a:rPr lang="es-ES_tradnl" sz="4000" b="1" dirty="0" smtClean="0">
                <a:solidFill>
                  <a:schemeClr val="tx1">
                    <a:lumMod val="50000"/>
                  </a:schemeClr>
                </a:solidFill>
                <a:latin typeface="Century Gothic" panose="020B0502020202020204" pitchFamily="34" charset="0"/>
              </a:rPr>
              <a:t>A+S como proceso, se sostiene sobre el tipo de relación afectiva que se establece lo que aporta gran fragilidad si no se hace una adecuada inducción o los docentes no se involucran proactivamente identificando potenciales focos de conflicto</a:t>
            </a:r>
            <a:r>
              <a:rPr lang="es-ES_tradnl" sz="4000" b="1" dirty="0" smtClean="0">
                <a:latin typeface="Century Gothic" panose="020B0502020202020204" pitchFamily="34" charset="0"/>
              </a:rPr>
              <a:t>.</a:t>
            </a:r>
            <a:endParaRPr lang="es-CL" sz="4000" b="1" dirty="0" smtClean="0">
              <a:latin typeface="Century Gothic" panose="020B0502020202020204" pitchFamily="34" charset="0"/>
            </a:endParaRPr>
          </a:p>
          <a:p>
            <a:pPr marL="358775" indent="-358775" algn="just">
              <a:buNone/>
            </a:pPr>
            <a:r>
              <a:rPr lang="es-ES_tradnl" sz="4000" b="1" dirty="0" smtClean="0">
                <a:latin typeface="Century Gothic" panose="020B0502020202020204" pitchFamily="34" charset="0"/>
              </a:rPr>
              <a:t>–	</a:t>
            </a:r>
            <a:r>
              <a:rPr lang="es-ES_tradnl" sz="4000" b="1" dirty="0" smtClean="0">
                <a:solidFill>
                  <a:srgbClr val="C00000"/>
                </a:solidFill>
                <a:latin typeface="Century Gothic" panose="020B0502020202020204" pitchFamily="34" charset="0"/>
              </a:rPr>
              <a:t>Por todo lo dicho, el pilar del proceso resulta en las formas e instancias de evaluación, comprendidas estas como una toma de datos que facilite la retroalimentación de todos los participantes en el proceso.</a:t>
            </a:r>
            <a:endParaRPr lang="es-CL" sz="4000" b="1" dirty="0" smtClean="0">
              <a:solidFill>
                <a:srgbClr val="C00000"/>
              </a:solidFill>
              <a:latin typeface="Century Gothic" panose="020B0502020202020204" pitchFamily="34" charset="0"/>
            </a:endParaRPr>
          </a:p>
          <a:p>
            <a:pPr marL="358775" indent="-358775" algn="just">
              <a:buNone/>
            </a:pPr>
            <a:r>
              <a:rPr lang="es-ES_tradnl" sz="4000" b="1" dirty="0" smtClean="0">
                <a:latin typeface="Century Gothic" panose="020B0502020202020204" pitchFamily="34" charset="0"/>
              </a:rPr>
              <a:t>–	</a:t>
            </a:r>
            <a:r>
              <a:rPr lang="es-ES_tradnl" sz="4000" b="1" dirty="0" smtClean="0">
                <a:solidFill>
                  <a:schemeClr val="tx1">
                    <a:lumMod val="50000"/>
                  </a:schemeClr>
                </a:solidFill>
                <a:latin typeface="Century Gothic" panose="020B0502020202020204" pitchFamily="34" charset="0"/>
              </a:rPr>
              <a:t>Se constata que se le atribuye a este camino de formación universitaria, la relevancia de constituirse en un espacio que fortalece la reflexión ética de las actuaciones propias y estudiantiles, como el asumir perspectivas reflexivas y </a:t>
            </a:r>
            <a:r>
              <a:rPr lang="es-ES_tradnl" sz="4000" b="1" dirty="0" err="1" smtClean="0">
                <a:solidFill>
                  <a:schemeClr val="tx1">
                    <a:lumMod val="50000"/>
                  </a:schemeClr>
                </a:solidFill>
                <a:latin typeface="Century Gothic" panose="020B0502020202020204" pitchFamily="34" charset="0"/>
              </a:rPr>
              <a:t>co</a:t>
            </a:r>
            <a:r>
              <a:rPr lang="es-ES_tradnl" sz="4000" b="1" dirty="0" smtClean="0">
                <a:solidFill>
                  <a:schemeClr val="tx1">
                    <a:lumMod val="50000"/>
                  </a:schemeClr>
                </a:solidFill>
                <a:latin typeface="Century Gothic" panose="020B0502020202020204" pitchFamily="34" charset="0"/>
              </a:rPr>
              <a:t>-transformadoras interdisciplinarias en el desarrollo de la docencia realizada.</a:t>
            </a:r>
          </a:p>
          <a:p>
            <a:pPr marL="358775" indent="-358775" algn="just">
              <a:buNone/>
            </a:pPr>
            <a:r>
              <a:rPr lang="es-ES_tradnl" sz="4000" b="1" dirty="0" smtClean="0">
                <a:latin typeface="Century Gothic" panose="020B0502020202020204" pitchFamily="34" charset="0"/>
              </a:rPr>
              <a:t>–	</a:t>
            </a:r>
            <a:r>
              <a:rPr lang="es-ES_tradnl" sz="4000" b="1" dirty="0" smtClean="0">
                <a:solidFill>
                  <a:srgbClr val="C00000"/>
                </a:solidFill>
                <a:latin typeface="Century Gothic" panose="020B0502020202020204" pitchFamily="34" charset="0"/>
              </a:rPr>
              <a:t>Por último, el aprendizaje experiencial de lo interdisciplinario, da cuenta de la urgencia para avanzar en este sentido, en especial a través de iniciativas de A+S, con la concurrencia de equipos de académicos, de lo contrario se dificulta el desempeño profesional en un mundo complejo e interconectado</a:t>
            </a:r>
            <a:endParaRPr lang="es-CL" sz="4000" b="1" dirty="0" smtClean="0">
              <a:solidFill>
                <a:srgbClr val="C00000"/>
              </a:solidFill>
              <a:latin typeface="Century Gothic" panose="020B0502020202020204" pitchFamily="34" charset="0"/>
            </a:endParaRPr>
          </a:p>
          <a:p>
            <a:endParaRPr sz="4000" dirty="0">
              <a:latin typeface="Century Gothic" charset="0"/>
              <a:ea typeface="Century Gothic" charset="0"/>
              <a:cs typeface="Century Gothic" charset="0"/>
            </a:endParaRPr>
          </a:p>
        </p:txBody>
      </p:sp>
      <p:pic>
        <p:nvPicPr>
          <p:cNvPr id="163" name="Imagen" descr="Imagen"/>
          <p:cNvPicPr>
            <a:picLocks noChangeAspect="1"/>
          </p:cNvPicPr>
          <p:nvPr/>
        </p:nvPicPr>
        <p:blipFill>
          <a:blip r:embed="rId2">
            <a:extLst/>
          </a:blip>
          <a:srcRect r="64384"/>
          <a:stretch>
            <a:fillRect/>
          </a:stretch>
        </p:blipFill>
        <p:spPr>
          <a:xfrm>
            <a:off x="21393650" y="12711987"/>
            <a:ext cx="2599303" cy="855434"/>
          </a:xfrm>
          <a:prstGeom prst="rect">
            <a:avLst/>
          </a:prstGeom>
          <a:ln w="12700">
            <a:miter lim="400000"/>
          </a:ln>
        </p:spPr>
      </p:pic>
    </p:spTree>
    <p:extLst>
      <p:ext uri="{BB962C8B-B14F-4D97-AF65-F5344CB8AC3E}">
        <p14:creationId xmlns:p14="http://schemas.microsoft.com/office/powerpoint/2010/main" val="1191412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p:cTn id="7" dur="500" fill="hold"/>
                                        <p:tgtEl>
                                          <p:spTgt spid="16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2">
                                            <p:txEl>
                                              <p:pRg st="1" end="1"/>
                                            </p:txEl>
                                          </p:spTgt>
                                        </p:tgtEl>
                                        <p:attrNameLst>
                                          <p:attrName>style.visibility</p:attrName>
                                        </p:attrNameLst>
                                      </p:cBhvr>
                                      <p:to>
                                        <p:strVal val="visible"/>
                                      </p:to>
                                    </p:set>
                                    <p:anim calcmode="lin" valueType="num">
                                      <p:cBhvr>
                                        <p:cTn id="14" dur="500" fill="hold"/>
                                        <p:tgtEl>
                                          <p:spTgt spid="16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2">
                                            <p:txEl>
                                              <p:pRg st="2" end="2"/>
                                            </p:txEl>
                                          </p:spTgt>
                                        </p:tgtEl>
                                        <p:attrNameLst>
                                          <p:attrName>style.visibility</p:attrName>
                                        </p:attrNameLst>
                                      </p:cBhvr>
                                      <p:to>
                                        <p:strVal val="visible"/>
                                      </p:to>
                                    </p:set>
                                    <p:anim calcmode="lin" valueType="num">
                                      <p:cBhvr>
                                        <p:cTn id="21" dur="500" fill="hold"/>
                                        <p:tgtEl>
                                          <p:spTgt spid="16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2">
                                            <p:txEl>
                                              <p:pRg st="3" end="3"/>
                                            </p:txEl>
                                          </p:spTgt>
                                        </p:tgtEl>
                                        <p:attrNameLst>
                                          <p:attrName>style.visibility</p:attrName>
                                        </p:attrNameLst>
                                      </p:cBhvr>
                                      <p:to>
                                        <p:strVal val="visible"/>
                                      </p:to>
                                    </p:set>
                                    <p:anim calcmode="lin" valueType="num">
                                      <p:cBhvr>
                                        <p:cTn id="28" dur="500" fill="hold"/>
                                        <p:tgtEl>
                                          <p:spTgt spid="16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6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1652</TotalTime>
  <Words>535</Words>
  <Application>Microsoft Office PowerPoint</Application>
  <PresentationFormat>Personalizado</PresentationFormat>
  <Paragraphs>59</Paragraphs>
  <Slides>9</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9</vt:i4>
      </vt:variant>
    </vt:vector>
  </HeadingPairs>
  <TitlesOfParts>
    <vt:vector size="23" baseType="lpstr">
      <vt:lpstr>Baskerville</vt:lpstr>
      <vt:lpstr>Calibri</vt:lpstr>
      <vt:lpstr>Calibri Light</vt:lpstr>
      <vt:lpstr>Century Gothic</vt:lpstr>
      <vt:lpstr>DIN Alternate</vt:lpstr>
      <vt:lpstr>DIN Condensed</vt:lpstr>
      <vt:lpstr>Helvetica</vt:lpstr>
      <vt:lpstr>Helvetica Neue</vt:lpstr>
      <vt:lpstr>Iowan Old Style</vt:lpstr>
      <vt:lpstr>Symbol</vt:lpstr>
      <vt:lpstr>Times New Roman</vt:lpstr>
      <vt:lpstr>Wingdings</vt:lpstr>
      <vt:lpstr>Zapf Dingbats</vt:lpstr>
      <vt:lpstr>New_Template9</vt:lpstr>
      <vt:lpstr>Presentación de PowerPoint</vt:lpstr>
      <vt:lpstr>APRENDIZAJE Y SERVICIO:  EL DESAFÍO DE LA INTERDISCIPLINARIEDAD </vt:lpstr>
      <vt:lpstr>Introducción</vt:lpstr>
      <vt:lpstr>Marco teórico</vt:lpstr>
      <vt:lpstr>Marco teórico</vt:lpstr>
      <vt:lpstr>Metodología</vt:lpstr>
      <vt:lpstr>Resultados</vt:lpstr>
      <vt:lpstr>Conclusiones</vt:lpstr>
      <vt:lpstr>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21</cp:revision>
  <dcterms:modified xsi:type="dcterms:W3CDTF">2017-12-26T18:25:01Z</dcterms:modified>
</cp:coreProperties>
</file>