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43" r:id="rId2"/>
    <p:sldId id="434" r:id="rId3"/>
    <p:sldId id="444" r:id="rId4"/>
    <p:sldId id="435" r:id="rId5"/>
    <p:sldId id="436" r:id="rId6"/>
    <p:sldId id="437" r:id="rId7"/>
    <p:sldId id="449" r:id="rId8"/>
    <p:sldId id="448" r:id="rId9"/>
    <p:sldId id="447" r:id="rId10"/>
    <p:sldId id="450" r:id="rId11"/>
    <p:sldId id="441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0936"/>
    <a:srgbClr val="CCECFF"/>
    <a:srgbClr val="FFE1E1"/>
    <a:srgbClr val="FFC1C1"/>
    <a:srgbClr val="FF9966"/>
    <a:srgbClr val="FFFFCC"/>
    <a:srgbClr val="99FFCC"/>
    <a:srgbClr val="6699FF"/>
    <a:srgbClr val="99C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2" autoAdjust="0"/>
    <p:restoredTop sz="94533" autoAdjust="0"/>
  </p:normalViewPr>
  <p:slideViewPr>
    <p:cSldViewPr>
      <p:cViewPr varScale="1">
        <p:scale>
          <a:sx n="115" d="100"/>
          <a:sy n="115" d="100"/>
        </p:scale>
        <p:origin x="-14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9E0F3-AF63-41CE-895A-4D100322CEFC}" type="datetimeFigureOut">
              <a:rPr lang="es-CL" smtClean="0"/>
              <a:t>31-08-2017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F9F6F-C096-4582-9F34-8A763BC70F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6741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s-ES_tradnl" baseline="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F9F6F-C096-4582-9F34-8A763BC70F92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1983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s-ES_tradnl" dirty="0" smtClean="0"/>
              <a:t>*El</a:t>
            </a:r>
            <a:r>
              <a:rPr lang="es-ES_tradnl" baseline="0" dirty="0" smtClean="0"/>
              <a:t> Concurso </a:t>
            </a:r>
            <a:r>
              <a:rPr lang="es-ES_tradnl" baseline="0" dirty="0" err="1" smtClean="0"/>
              <a:t>IDeA</a:t>
            </a:r>
            <a:r>
              <a:rPr lang="es-ES_tradnl" baseline="0" dirty="0" smtClean="0"/>
              <a:t>, consta de 2  fases:</a:t>
            </a:r>
          </a:p>
          <a:p>
            <a:pPr marL="171450" indent="-171450">
              <a:buFontTx/>
              <a:buChar char="-"/>
            </a:pPr>
            <a:r>
              <a:rPr lang="es-ES_tradnl" baseline="0" dirty="0" smtClean="0"/>
              <a:t>Una primera fase, cuyo resultado principal es obtener una prueba de concepto validada (Concurso Ciencia Aplicada), luego de la cual  previa evaluación de un panel, se continúa con</a:t>
            </a:r>
          </a:p>
          <a:p>
            <a:pPr marL="171450" indent="-171450">
              <a:buFontTx/>
              <a:buChar char="-"/>
            </a:pPr>
            <a:r>
              <a:rPr lang="es-ES_tradnl" baseline="0" dirty="0" smtClean="0"/>
              <a:t>Una segunda fase, cuyo resultado principal es la obtención de un producto o servicio “Más Aplicable”  a las condiciones reales (Concurso Investigación Tecnológica (de Interés Publico o Precompetitivo)).</a:t>
            </a:r>
          </a:p>
          <a:p>
            <a:pPr marL="171450" indent="-171450">
              <a:buFontTx/>
              <a:buChar char="-"/>
            </a:pPr>
            <a:endParaRPr lang="es-ES_tradnl" baseline="0" dirty="0" smtClean="0"/>
          </a:p>
          <a:p>
            <a:pPr marL="0" indent="0">
              <a:buFont typeface="Arial" charset="0"/>
              <a:buNone/>
            </a:pPr>
            <a:r>
              <a:rPr lang="es-ES_tradnl" baseline="0" dirty="0" smtClean="0"/>
              <a:t>*El presupuesto máximo a solicitar en la </a:t>
            </a:r>
            <a:r>
              <a:rPr lang="es-ES_tradnl" b="1" baseline="0" dirty="0" smtClean="0"/>
              <a:t>primera etapa </a:t>
            </a:r>
            <a:r>
              <a:rPr lang="es-ES_tradnl" baseline="0" dirty="0" smtClean="0"/>
              <a:t>es de $150MM , con tope del 80% del costo total del proyecto. El 20% restante debe respaldarlo la beneficiaria en conjunto con Asociados (si los hubiere), permitiendo aportes pecuniarios y valorizados.</a:t>
            </a:r>
          </a:p>
          <a:p>
            <a:pPr marL="0" indent="0">
              <a:buFont typeface="Arial" charset="0"/>
              <a:buNone/>
            </a:pPr>
            <a:endParaRPr lang="es-ES_tradnl" baseline="0" dirty="0" smtClean="0"/>
          </a:p>
          <a:p>
            <a:pPr marL="0" indent="0">
              <a:buFont typeface="Arial" charset="0"/>
              <a:buNone/>
            </a:pPr>
            <a:r>
              <a:rPr lang="es-ES_tradnl" baseline="0" dirty="0" smtClean="0"/>
              <a:t>*Se recomienda solicitar el máximo permitido para plazo de ejecución del proyecto, es decir, 24 meses. </a:t>
            </a:r>
          </a:p>
          <a:p>
            <a:pPr marL="171450" indent="-171450">
              <a:buFontTx/>
              <a:buChar char="-"/>
            </a:pPr>
            <a:endParaRPr lang="es-ES_tradnl" baseline="0" dirty="0" smtClean="0"/>
          </a:p>
          <a:p>
            <a:pPr marL="171450" indent="-171450">
              <a:buFontTx/>
              <a:buChar char="-"/>
            </a:pPr>
            <a:endParaRPr lang="es-ES_tradnl" baseline="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F9F6F-C096-4582-9F34-8A763BC70F92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559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*Es deseable</a:t>
            </a:r>
            <a:r>
              <a:rPr lang="es-CL" baseline="0" dirty="0" smtClean="0"/>
              <a:t> contar con participación internacional en los proyectos </a:t>
            </a:r>
            <a:r>
              <a:rPr lang="es-CL" baseline="0" dirty="0" err="1" smtClean="0"/>
              <a:t>Fondef</a:t>
            </a:r>
            <a:r>
              <a:rPr lang="es-CL" baseline="0" dirty="0" smtClean="0"/>
              <a:t>, ya sea como expertos dentro del equipo de trabajo o de alguna otra forma.</a:t>
            </a:r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F9F6F-C096-4582-9F34-8A763BC70F92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6829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0C73E6-3018-44B1-8A07-CC417E1004C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28657-FA10-4B6D-B661-888214E38DB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5FB1F-E5D2-45AA-A4FF-E6AD818D152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38001-3726-4F7F-8A4E-B03F4D679C4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87ACE-9731-4958-B156-CD67EEF1969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1A0DC-D34A-459B-95E0-0FF1C36713A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CDAA56-3F0F-4F42-8247-DCF45F50467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5F88D-BBA9-4323-8432-10D5E90C59F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47700-D44F-455C-9C44-9B6F5E9CFD2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846DE7-5743-4FFF-941E-E87D87EEE6C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4AC98-0C73-46FE-ADAE-26A0E15E037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 para editar título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6A522B-EBD5-4BD5-AE56-C49BF7777B2C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1628800"/>
            <a:ext cx="813690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CL" sz="4000" dirty="0" smtClean="0">
                <a:ln w="11430"/>
                <a:solidFill>
                  <a:srgbClr val="333399">
                    <a:lumMod val="7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Título de la Propuesta:</a:t>
            </a:r>
          </a:p>
          <a:p>
            <a:r>
              <a:rPr lang="es-CL" sz="3200" dirty="0" smtClean="0"/>
              <a:t>(</a:t>
            </a:r>
            <a:r>
              <a:rPr lang="es-ES_tradnl" sz="3200" b="1" dirty="0">
                <a:solidFill>
                  <a:srgbClr val="FF0000"/>
                </a:solidFill>
              </a:rPr>
              <a:t>Incorpore el título aquí en </a:t>
            </a:r>
            <a:r>
              <a:rPr lang="es-ES_tradnl" sz="3200" b="1" dirty="0" smtClean="0">
                <a:solidFill>
                  <a:srgbClr val="FF0000"/>
                </a:solidFill>
              </a:rPr>
              <a:t>mayúscula)</a:t>
            </a:r>
            <a:endParaRPr lang="es-CL" sz="3200" dirty="0"/>
          </a:p>
        </p:txBody>
      </p:sp>
      <p:sp>
        <p:nvSpPr>
          <p:cNvPr id="2" name="1 CuadroTexto"/>
          <p:cNvSpPr txBox="1"/>
          <p:nvPr/>
        </p:nvSpPr>
        <p:spPr>
          <a:xfrm>
            <a:off x="1547664" y="5457998"/>
            <a:ext cx="6336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solidFill>
                  <a:schemeClr val="bg1"/>
                </a:solidFill>
                <a:latin typeface="Calibri" panose="020F0502020204030204" pitchFamily="34" charset="0"/>
              </a:rPr>
              <a:t>Vicerrectoría de Investigación y Estudios Avanzados</a:t>
            </a:r>
          </a:p>
          <a:p>
            <a:pPr algn="ctr"/>
            <a:r>
              <a:rPr lang="es-ES_tradnl" dirty="0" smtClean="0">
                <a:solidFill>
                  <a:schemeClr val="bg1"/>
                </a:solidFill>
                <a:latin typeface="Calibri" panose="020F0502020204030204" pitchFamily="34" charset="0"/>
              </a:rPr>
              <a:t>Pontificia Universidad Católica de Valparaíso</a:t>
            </a:r>
          </a:p>
          <a:p>
            <a:pPr algn="ctr"/>
            <a:r>
              <a:rPr lang="es-ES_tradnl" smtClean="0">
                <a:solidFill>
                  <a:schemeClr val="bg1"/>
                </a:solidFill>
                <a:latin typeface="Calibri" panose="020F0502020204030204" pitchFamily="34" charset="0"/>
              </a:rPr>
              <a:t>agosto </a:t>
            </a:r>
            <a:r>
              <a:rPr lang="es-ES_tradnl" dirty="0" smtClean="0">
                <a:solidFill>
                  <a:schemeClr val="bg1"/>
                </a:solidFill>
                <a:latin typeface="Calibri" panose="020F0502020204030204" pitchFamily="34" charset="0"/>
              </a:rPr>
              <a:t>2017</a:t>
            </a:r>
            <a:endParaRPr lang="es-CL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621847"/>
      </p:ext>
    </p:extLst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Rectángulo"/>
          <p:cNvSpPr/>
          <p:nvPr/>
        </p:nvSpPr>
        <p:spPr>
          <a:xfrm>
            <a:off x="870213" y="911353"/>
            <a:ext cx="68275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Modelo de negocio o Masificación</a:t>
            </a:r>
            <a:endParaRPr lang="es-ES" sz="32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83568" y="1916832"/>
            <a:ext cx="720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Incorpore un breve esquema </a:t>
            </a:r>
            <a:r>
              <a:rPr lang="es-ES" dirty="0" smtClean="0"/>
              <a:t>del modelo de negocio o masificación, muestre como se relacionaran los actores y cómo se generará impacto en el mercado.</a:t>
            </a:r>
            <a:endParaRPr lang="es-CL" i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791826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Rectángulo"/>
          <p:cNvSpPr/>
          <p:nvPr/>
        </p:nvSpPr>
        <p:spPr>
          <a:xfrm>
            <a:off x="755576" y="828000"/>
            <a:ext cx="3741529" cy="58477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32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Equipo de Trabajo</a:t>
            </a:r>
            <a:endParaRPr lang="es-ES" sz="32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974486" y="1844824"/>
            <a:ext cx="7200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</a:lstStyle>
          <a:p>
            <a:r>
              <a:rPr lang="es-CL" dirty="0"/>
              <a:t>Indique quiénes componen el equipo de </a:t>
            </a:r>
            <a:r>
              <a:rPr lang="es-CL" dirty="0" smtClean="0"/>
              <a:t>investigación y </a:t>
            </a:r>
            <a:r>
              <a:rPr lang="es-CL" dirty="0"/>
              <a:t>su experiencia</a:t>
            </a:r>
            <a:r>
              <a:rPr lang="es-CL" dirty="0" smtClean="0"/>
              <a:t>. </a:t>
            </a:r>
            <a:r>
              <a:rPr lang="es-CL" sz="1200" dirty="0" smtClean="0"/>
              <a:t>(Condición Excluyente: Mínimo dos (2) Doctorados con menos de 5 años desde la obtención del grado (PhD). Dedicación mínima para el proyecto del 50% de su jornada laboral).</a:t>
            </a:r>
            <a:endParaRPr lang="es-CL" sz="1200" dirty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Señalar si existe participación internacional en el proyecto.</a:t>
            </a:r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94231733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Rectángulo"/>
          <p:cNvSpPr/>
          <p:nvPr/>
        </p:nvSpPr>
        <p:spPr>
          <a:xfrm>
            <a:off x="971600" y="908720"/>
            <a:ext cx="286969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Antecedentes</a:t>
            </a:r>
            <a:endParaRPr lang="es-ES" sz="32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11560" y="1772816"/>
            <a:ext cx="7920880" cy="181588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 smtClean="0"/>
              <a:t>Director: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 smtClean="0"/>
              <a:t>Director Alterno: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 smtClean="0"/>
              <a:t>Investigador Principal</a:t>
            </a:r>
            <a:r>
              <a:rPr lang="es-CL" sz="14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sz="1400" dirty="0" smtClean="0"/>
              <a:t>2 Doctores (5 años):</a:t>
            </a:r>
            <a:endParaRPr lang="es-CL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 smtClean="0"/>
              <a:t>Unidad </a:t>
            </a:r>
            <a:r>
              <a:rPr lang="es-CL" sz="1400" dirty="0"/>
              <a:t>Académica</a:t>
            </a:r>
            <a:r>
              <a:rPr lang="es-CL" sz="1400" dirty="0" smtClean="0"/>
              <a:t>:</a:t>
            </a:r>
          </a:p>
          <a:p>
            <a:pPr marL="457200" indent="-457200">
              <a:buFont typeface="Arial" panose="020B0604020202020204" pitchFamily="34" charset="0"/>
              <a:buChar char="›"/>
            </a:pPr>
            <a:endParaRPr lang="es-CL" sz="1400" dirty="0" smtClean="0"/>
          </a:p>
          <a:p>
            <a:endParaRPr lang="es-CL" sz="1400" dirty="0" smtClean="0"/>
          </a:p>
          <a:p>
            <a:pPr marL="457200" indent="-457200">
              <a:buFont typeface="Arial" panose="020B0604020202020204" pitchFamily="34" charset="0"/>
              <a:buChar char="›"/>
            </a:pPr>
            <a:r>
              <a:rPr lang="es-CL" sz="1400" dirty="0"/>
              <a:t>Instituciones </a:t>
            </a:r>
            <a:r>
              <a:rPr lang="es-CL" sz="1400" dirty="0" smtClean="0"/>
              <a:t>Asociadas o mandante: 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3687993827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Rectángulo"/>
          <p:cNvSpPr/>
          <p:nvPr/>
        </p:nvSpPr>
        <p:spPr>
          <a:xfrm>
            <a:off x="755576" y="908720"/>
            <a:ext cx="626469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s-ES" sz="32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Objetivos </a:t>
            </a:r>
            <a:r>
              <a:rPr lang="es-ES" sz="32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 </a:t>
            </a:r>
            <a:r>
              <a:rPr lang="es-ES" sz="32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Hipótesis</a:t>
            </a:r>
            <a:endParaRPr lang="es-ES" sz="32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83568" y="2134597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dirty="0" smtClean="0"/>
          </a:p>
          <a:p>
            <a:pPr algn="just"/>
            <a:r>
              <a:rPr lang="es-CL" dirty="0"/>
              <a:t>Objetivo </a:t>
            </a:r>
            <a:r>
              <a:rPr lang="es-CL" dirty="0" smtClean="0"/>
              <a:t>General</a:t>
            </a:r>
          </a:p>
          <a:p>
            <a:pPr algn="just"/>
            <a:endParaRPr lang="es-419" dirty="0"/>
          </a:p>
          <a:p>
            <a:pPr algn="just"/>
            <a:r>
              <a:rPr lang="es-419" dirty="0" smtClean="0"/>
              <a:t>Obj. esp.</a:t>
            </a:r>
            <a:endParaRPr lang="es-CL" dirty="0"/>
          </a:p>
          <a:p>
            <a:pPr algn="just"/>
            <a:endParaRPr lang="es-CL" dirty="0" smtClean="0"/>
          </a:p>
          <a:p>
            <a:pPr algn="just"/>
            <a:endParaRPr lang="es-CL" dirty="0"/>
          </a:p>
          <a:p>
            <a:pPr algn="just"/>
            <a:endParaRPr lang="es-CL" dirty="0"/>
          </a:p>
          <a:p>
            <a:pPr algn="just"/>
            <a:endParaRPr lang="es-CL" dirty="0" smtClean="0"/>
          </a:p>
          <a:p>
            <a:pPr algn="just"/>
            <a:endParaRPr lang="es-CL" dirty="0" smtClean="0"/>
          </a:p>
          <a:p>
            <a:pPr algn="just"/>
            <a:r>
              <a:rPr lang="es-CL" dirty="0" smtClean="0"/>
              <a:t>Hipótesis </a:t>
            </a:r>
            <a:r>
              <a:rPr lang="es-CL" dirty="0"/>
              <a:t>de la investigación</a:t>
            </a:r>
          </a:p>
          <a:p>
            <a:pPr algn="just"/>
            <a:endParaRPr lang="es-CL" dirty="0"/>
          </a:p>
          <a:p>
            <a:pPr algn="just"/>
            <a:endParaRPr lang="es-CL" dirty="0" smtClean="0"/>
          </a:p>
          <a:p>
            <a:pPr algn="just"/>
            <a:endParaRPr lang="es-CL" dirty="0"/>
          </a:p>
          <a:p>
            <a:pPr algn="just"/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2464879256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Rectángulo"/>
          <p:cNvSpPr/>
          <p:nvPr/>
        </p:nvSpPr>
        <p:spPr>
          <a:xfrm>
            <a:off x="899592" y="908720"/>
            <a:ext cx="498886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Problema u Oportunidad</a:t>
            </a:r>
            <a:endParaRPr lang="es-ES" sz="32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00392" y="1628800"/>
            <a:ext cx="7200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dirty="0" smtClean="0"/>
              <a:t>¿</a:t>
            </a:r>
            <a:r>
              <a:rPr lang="es-ES" dirty="0"/>
              <a:t>Cuál es el problema u oportunidad abordado por el proyecto</a:t>
            </a:r>
            <a:r>
              <a:rPr lang="es-ES" dirty="0" smtClean="0"/>
              <a:t>?</a:t>
            </a:r>
          </a:p>
          <a:p>
            <a:pPr algn="just"/>
            <a:endParaRPr lang="es-ES" dirty="0" smtClean="0"/>
          </a:p>
          <a:p>
            <a:pPr algn="just"/>
            <a:endParaRPr lang="es-ES" dirty="0" smtClean="0"/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pPr algn="just"/>
            <a:r>
              <a:rPr lang="es-ES" dirty="0"/>
              <a:t>¿Cuál es (son) la(s) causa(s) de la existencia de este problema? </a:t>
            </a:r>
          </a:p>
          <a:p>
            <a:pPr algn="just"/>
            <a:endParaRPr lang="es-ES" dirty="0" smtClean="0"/>
          </a:p>
          <a:p>
            <a:pPr algn="just"/>
            <a:endParaRPr lang="es-ES" dirty="0" smtClean="0"/>
          </a:p>
          <a:p>
            <a:pPr algn="just"/>
            <a:endParaRPr lang="es-ES" dirty="0"/>
          </a:p>
          <a:p>
            <a:pPr algn="just"/>
            <a:r>
              <a:rPr lang="es-ES" dirty="0" smtClean="0"/>
              <a:t>¿</a:t>
            </a:r>
            <a:r>
              <a:rPr lang="es-ES" dirty="0"/>
              <a:t>Por qué el problema debe abordase mediante un proyecto de Investigación Científica y Tecnológica</a:t>
            </a:r>
            <a:r>
              <a:rPr lang="es-ES" dirty="0" smtClean="0"/>
              <a:t>?</a:t>
            </a:r>
          </a:p>
          <a:p>
            <a:pPr algn="just"/>
            <a:endParaRPr lang="es-ES" dirty="0"/>
          </a:p>
          <a:p>
            <a:pPr algn="just"/>
            <a:endParaRPr lang="es-ES" dirty="0" smtClean="0"/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2673516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Rectángulo"/>
          <p:cNvSpPr/>
          <p:nvPr/>
        </p:nvSpPr>
        <p:spPr>
          <a:xfrm>
            <a:off x="755576" y="908720"/>
            <a:ext cx="317503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Estado del Arte</a:t>
            </a:r>
            <a:endParaRPr lang="es-ES" sz="32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890204" y="1772816"/>
            <a:ext cx="7200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CL" dirty="0"/>
              <a:t>¿Cómo se ha enfrentado o se está enfrentando este problema u oportunidad en el país y en el mundo?</a:t>
            </a:r>
          </a:p>
          <a:p>
            <a:pPr algn="just"/>
            <a:endParaRPr lang="es-CL" dirty="0" smtClean="0"/>
          </a:p>
          <a:p>
            <a:pPr algn="just"/>
            <a:endParaRPr lang="es-CL" dirty="0" smtClean="0"/>
          </a:p>
          <a:p>
            <a:pPr algn="just"/>
            <a:endParaRPr lang="es-CL" dirty="0"/>
          </a:p>
          <a:p>
            <a:pPr algn="just"/>
            <a:endParaRPr lang="es-CL" dirty="0" smtClean="0"/>
          </a:p>
          <a:p>
            <a:pPr algn="just"/>
            <a:endParaRPr lang="es-CL" dirty="0"/>
          </a:p>
          <a:p>
            <a:pPr algn="just"/>
            <a:endParaRPr lang="es-CL" dirty="0"/>
          </a:p>
          <a:p>
            <a:pPr algn="just"/>
            <a:r>
              <a:rPr lang="es-ES" dirty="0"/>
              <a:t>¿Qué soluciones ya </a:t>
            </a:r>
            <a:r>
              <a:rPr lang="es-ES" dirty="0" smtClean="0"/>
              <a:t>existen (patentes, servicios, productos, procesos)?</a:t>
            </a:r>
            <a:endParaRPr lang="es-ES" dirty="0"/>
          </a:p>
          <a:p>
            <a:pPr algn="just"/>
            <a:endParaRPr lang="es-ES" dirty="0" smtClean="0"/>
          </a:p>
          <a:p>
            <a:pPr algn="just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75952457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Rectángulo"/>
          <p:cNvSpPr/>
          <p:nvPr/>
        </p:nvSpPr>
        <p:spPr>
          <a:xfrm>
            <a:off x="755576" y="908720"/>
            <a:ext cx="40318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Solución Propuesta</a:t>
            </a:r>
            <a:endParaRPr lang="es-ES" sz="32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72400" y="1844824"/>
            <a:ext cx="7200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¿Cuál es la solución </a:t>
            </a:r>
            <a:r>
              <a:rPr lang="es-ES_tradnl" dirty="0"/>
              <a:t>que usted </a:t>
            </a:r>
            <a:r>
              <a:rPr lang="es-ES_tradnl" dirty="0" smtClean="0"/>
              <a:t>propone?</a:t>
            </a:r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pPr algn="just"/>
            <a:r>
              <a:rPr lang="es-ES_tradnl" dirty="0" smtClean="0"/>
              <a:t>¿Cuáles son los atributos </a:t>
            </a:r>
            <a:r>
              <a:rPr lang="es-ES_tradnl" dirty="0"/>
              <a:t>diferenciadores con respecto a lo </a:t>
            </a:r>
            <a:r>
              <a:rPr lang="es-ES_tradnl" dirty="0" smtClean="0"/>
              <a:t>existente? </a:t>
            </a:r>
          </a:p>
          <a:p>
            <a:pPr algn="just"/>
            <a:endParaRPr lang="es-CL" dirty="0" smtClean="0">
              <a:solidFill>
                <a:schemeClr val="accent6"/>
              </a:solidFill>
            </a:endParaRPr>
          </a:p>
          <a:p>
            <a:pPr algn="just"/>
            <a:endParaRPr lang="es-CL" dirty="0" smtClean="0">
              <a:solidFill>
                <a:schemeClr val="accent6"/>
              </a:solidFill>
            </a:endParaRPr>
          </a:p>
          <a:p>
            <a:pPr algn="just"/>
            <a:endParaRPr lang="es-CL" dirty="0">
              <a:solidFill>
                <a:schemeClr val="accent6"/>
              </a:solidFill>
            </a:endParaRPr>
          </a:p>
          <a:p>
            <a:pPr algn="just"/>
            <a:endParaRPr lang="es-CL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422118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Rectángulo"/>
          <p:cNvSpPr/>
          <p:nvPr/>
        </p:nvSpPr>
        <p:spPr>
          <a:xfrm>
            <a:off x="827584" y="836712"/>
            <a:ext cx="391626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Trabajo adelantado</a:t>
            </a:r>
            <a:endParaRPr lang="es-ES" sz="32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00392" y="1628800"/>
            <a:ext cx="7200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dirty="0" smtClean="0"/>
              <a:t>Describa si se cuenta con antecedentes/resultados previos por parte del equipo del proyecto.</a:t>
            </a:r>
          </a:p>
          <a:p>
            <a:pPr algn="just"/>
            <a:endParaRPr lang="es-ES" dirty="0" smtClean="0"/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pPr algn="just"/>
            <a:r>
              <a:rPr lang="es-ES" dirty="0" smtClean="0"/>
              <a:t> </a:t>
            </a:r>
            <a:endParaRPr lang="es-CL" i="1" dirty="0"/>
          </a:p>
        </p:txBody>
      </p:sp>
    </p:spTree>
    <p:extLst>
      <p:ext uri="{BB962C8B-B14F-4D97-AF65-F5344CB8AC3E}">
        <p14:creationId xmlns:p14="http://schemas.microsoft.com/office/powerpoint/2010/main" val="3098349684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Rectángulo"/>
          <p:cNvSpPr/>
          <p:nvPr/>
        </p:nvSpPr>
        <p:spPr>
          <a:xfrm>
            <a:off x="971600" y="908720"/>
            <a:ext cx="47131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32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Resultado del proyecto</a:t>
            </a:r>
            <a:endParaRPr lang="es-ES" sz="32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899592" y="1844824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Describa </a:t>
            </a:r>
            <a:r>
              <a:rPr lang="es-ES" dirty="0" smtClean="0"/>
              <a:t>1 resultado de producción esperado </a:t>
            </a:r>
            <a:r>
              <a:rPr lang="es-ES" i="1" dirty="0">
                <a:solidFill>
                  <a:schemeClr val="accent6"/>
                </a:solidFill>
              </a:rPr>
              <a:t>(producto, </a:t>
            </a:r>
            <a:r>
              <a:rPr lang="es-ES" i="1" dirty="0" smtClean="0">
                <a:solidFill>
                  <a:schemeClr val="accent6"/>
                </a:solidFill>
              </a:rPr>
              <a:t>servicio, proceso, </a:t>
            </a:r>
            <a:r>
              <a:rPr lang="es-ES" i="1" dirty="0">
                <a:solidFill>
                  <a:schemeClr val="accent6"/>
                </a:solidFill>
              </a:rPr>
              <a:t>modelo, bien </a:t>
            </a:r>
            <a:r>
              <a:rPr lang="es-ES" i="1" dirty="0" smtClean="0">
                <a:solidFill>
                  <a:schemeClr val="accent6"/>
                </a:solidFill>
              </a:rPr>
              <a:t>público; </a:t>
            </a:r>
            <a:r>
              <a:rPr lang="es-ES" i="1" dirty="0">
                <a:solidFill>
                  <a:schemeClr val="accent6"/>
                </a:solidFill>
              </a:rPr>
              <a:t>en la forma de prototipo, prueba de concepto o modelo validado en condiciones controladas</a:t>
            </a:r>
            <a:r>
              <a:rPr lang="es-ES" i="1" dirty="0" smtClean="0">
                <a:solidFill>
                  <a:schemeClr val="accent6"/>
                </a:solidFill>
              </a:rPr>
              <a:t>)</a:t>
            </a:r>
            <a:r>
              <a:rPr lang="es-ES" dirty="0" smtClean="0"/>
              <a:t>.</a:t>
            </a:r>
          </a:p>
          <a:p>
            <a:pPr algn="just"/>
            <a:endParaRPr lang="es-ES" dirty="0"/>
          </a:p>
          <a:p>
            <a:pPr algn="just"/>
            <a:endParaRPr lang="es-ES" dirty="0" smtClean="0"/>
          </a:p>
          <a:p>
            <a:pPr algn="just"/>
            <a:endParaRPr lang="es-ES" dirty="0" smtClean="0"/>
          </a:p>
          <a:p>
            <a:pPr algn="just"/>
            <a:endParaRPr lang="es-ES" dirty="0"/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¿En que mercados se puede aplicar el resultado?</a:t>
            </a:r>
          </a:p>
          <a:p>
            <a:pPr algn="just"/>
            <a:endParaRPr lang="es-ES" dirty="0"/>
          </a:p>
          <a:p>
            <a:pPr algn="just"/>
            <a:endParaRPr lang="es-ES" dirty="0" smtClean="0"/>
          </a:p>
          <a:p>
            <a:pPr algn="just"/>
            <a:endParaRPr lang="es-ES" dirty="0"/>
          </a:p>
          <a:p>
            <a:pPr algn="just"/>
            <a:endParaRPr lang="es-ES" dirty="0" smtClean="0"/>
          </a:p>
          <a:p>
            <a:pPr algn="just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33439189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Rectángulo"/>
          <p:cNvSpPr/>
          <p:nvPr/>
        </p:nvSpPr>
        <p:spPr>
          <a:xfrm>
            <a:off x="661552" y="908720"/>
            <a:ext cx="591700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Metodología de Investigación</a:t>
            </a:r>
            <a:endParaRPr lang="es-ES" sz="32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83568" y="1916832"/>
            <a:ext cx="72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Incorpore un breve esquema de la metodología a utilizar. Identifique si existe trabajo con personas, animales, y/o riegos de bioseguridad.</a:t>
            </a:r>
          </a:p>
          <a:p>
            <a:pPr algn="just"/>
            <a:r>
              <a:rPr lang="es-ES" i="1" dirty="0">
                <a:solidFill>
                  <a:schemeClr val="accent6"/>
                </a:solidFill>
              </a:rPr>
              <a:t>Incorporar cualquier tipo de normativa, reglamento y/o condiciones que pudieran influir con la(s) actividad(es) del proyecto.</a:t>
            </a:r>
            <a:endParaRPr lang="es-CL" i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347404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3886</TotalTime>
  <Words>547</Words>
  <Application>Microsoft Office PowerPoint</Application>
  <PresentationFormat>Presentación en pantalla (4:3)</PresentationFormat>
  <Paragraphs>102</Paragraphs>
  <Slides>11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Ediciones Universitarias de Valparaíso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</dc:creator>
  <cp:lastModifiedBy>DI</cp:lastModifiedBy>
  <cp:revision>414</cp:revision>
  <dcterms:modified xsi:type="dcterms:W3CDTF">2017-08-31T20:28:50Z</dcterms:modified>
</cp:coreProperties>
</file>