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93" r:id="rId4"/>
    <p:sldId id="266" r:id="rId5"/>
    <p:sldId id="260" r:id="rId6"/>
    <p:sldId id="258" r:id="rId7"/>
    <p:sldId id="261" r:id="rId8"/>
    <p:sldId id="288" r:id="rId9"/>
    <p:sldId id="265" r:id="rId10"/>
    <p:sldId id="272" r:id="rId11"/>
    <p:sldId id="263" r:id="rId12"/>
    <p:sldId id="269" r:id="rId13"/>
    <p:sldId id="280" r:id="rId14"/>
    <p:sldId id="278" r:id="rId15"/>
    <p:sldId id="277" r:id="rId16"/>
    <p:sldId id="274" r:id="rId17"/>
    <p:sldId id="270" r:id="rId18"/>
    <p:sldId id="275" r:id="rId19"/>
    <p:sldId id="271" r:id="rId20"/>
    <p:sldId id="285" r:id="rId21"/>
    <p:sldId id="284" r:id="rId22"/>
    <p:sldId id="279" r:id="rId23"/>
    <p:sldId id="276" r:id="rId24"/>
    <p:sldId id="273" r:id="rId25"/>
    <p:sldId id="283" r:id="rId26"/>
    <p:sldId id="286" r:id="rId27"/>
    <p:sldId id="287" r:id="rId28"/>
    <p:sldId id="281" r:id="rId29"/>
    <p:sldId id="282" r:id="rId30"/>
    <p:sldId id="262" r:id="rId31"/>
    <p:sldId id="292" r:id="rId32"/>
    <p:sldId id="291" r:id="rId3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6" d="100"/>
          <a:sy n="106" d="100"/>
        </p:scale>
        <p:origin x="-612" y="-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35B09-5C96-484B-80D7-BC0608E60384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1895F-9D6D-4F38-BB31-C0CC857DBF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3769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4089-561F-4DDF-A4E0-7BA2EB130E54}" type="datetime1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7350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B5F3-301B-441B-9424-3B0DEDFAE1FC}" type="datetime1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64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CCE1-D778-4FAE-A2FE-64A7C1176FC1}" type="datetime1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1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BA569-CCF9-47B1-AB2E-22CCCA87CC60}" type="datetime1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18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B48E-C97C-4BC8-B37C-10FAEB74C2B6}" type="datetime1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8607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0648-F7AA-4244-B6DD-62E28FF203DB}" type="datetime1">
              <a:rPr lang="es-MX" smtClean="0"/>
              <a:t>07/11/2022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37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A9CF-9528-450A-B017-25AA1AC272B1}" type="datetime1">
              <a:rPr lang="es-MX" smtClean="0"/>
              <a:t>07/11/2022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275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EEE-D5BD-40C4-9D4F-1B0B9AC9A379}" type="datetime1">
              <a:rPr lang="es-MX" smtClean="0"/>
              <a:t>07/11/2022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44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E2A8-7367-47E0-AE1A-46E125CD6B03}" type="datetime1">
              <a:rPr lang="es-MX" smtClean="0"/>
              <a:t>07/11/2022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311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B92AF-2D47-4E26-BD9C-928A04A1A426}" type="datetime1">
              <a:rPr lang="es-MX" smtClean="0"/>
              <a:t>07/11/2022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742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E23B-BC51-46A9-AB4D-69C517F265FC}" type="datetime1">
              <a:rPr lang="es-MX" smtClean="0"/>
              <a:t>07/11/2022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03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C032F-16EF-4419-AE5E-C764571E602E}" type="datetime1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smtClean="0"/>
              <a:t>FANOR   LARRAIN   V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F54EA-EC79-4FE2-AAF9-93463AC719A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06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Leo_(constelaci%C3%B3n)" TargetMode="External"/><Relationship Id="rId3" Type="http://schemas.openxmlformats.org/officeDocument/2006/relationships/hyperlink" Target="https://es.wikipedia.org/wiki/%C3%89psilon_Hydrae" TargetMode="External"/><Relationship Id="rId7" Type="http://schemas.openxmlformats.org/officeDocument/2006/relationships/hyperlink" Target="https://es.wikipedia.org/wiki/Chertan" TargetMode="External"/><Relationship Id="rId2" Type="http://schemas.openxmlformats.org/officeDocument/2006/relationships/hyperlink" Target="https://es.wikipedia.org/wiki/Asellus_Boreal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Duhr" TargetMode="External"/><Relationship Id="rId5" Type="http://schemas.openxmlformats.org/officeDocument/2006/relationships/hyperlink" Target="https://es.wikipedia.org/w/index.php?title=Rho_Hydrae&amp;action=edit&amp;redlink=1" TargetMode="External"/><Relationship Id="rId4" Type="http://schemas.openxmlformats.org/officeDocument/2006/relationships/hyperlink" Target="https://es.wikipedia.org/wiki/Eta_Hydrae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Dschubba" TargetMode="External"/><Relationship Id="rId13" Type="http://schemas.openxmlformats.org/officeDocument/2006/relationships/hyperlink" Target="https://es.wikipedia.org/wiki/Tau_Scorpii" TargetMode="External"/><Relationship Id="rId3" Type="http://schemas.openxmlformats.org/officeDocument/2006/relationships/hyperlink" Target="https://es.wikipedia.org/wiki/Zubeneschamali" TargetMode="External"/><Relationship Id="rId7" Type="http://schemas.openxmlformats.org/officeDocument/2006/relationships/hyperlink" Target="https://es.wikipedia.org/wiki/Acrab" TargetMode="External"/><Relationship Id="rId12" Type="http://schemas.openxmlformats.org/officeDocument/2006/relationships/hyperlink" Target="https://es.wikipedia.org/wiki/Al_Niyat" TargetMode="External"/><Relationship Id="rId2" Type="http://schemas.openxmlformats.org/officeDocument/2006/relationships/hyperlink" Target="https://es.wikipedia.org/wiki/Zubenelgenub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Libra_(constelaci%C3%B3n)" TargetMode="External"/><Relationship Id="rId11" Type="http://schemas.openxmlformats.org/officeDocument/2006/relationships/hyperlink" Target="https://es.wikipedia.org/wiki/Antares" TargetMode="External"/><Relationship Id="rId5" Type="http://schemas.openxmlformats.org/officeDocument/2006/relationships/hyperlink" Target="https://es.wikipedia.org/wiki/Iota_Librae" TargetMode="External"/><Relationship Id="rId10" Type="http://schemas.openxmlformats.org/officeDocument/2006/relationships/hyperlink" Target="https://es.wikipedia.org/wiki/Escorpio_(constelaci%C3%B3n)" TargetMode="External"/><Relationship Id="rId4" Type="http://schemas.openxmlformats.org/officeDocument/2006/relationships/hyperlink" Target="https://es.wikipedia.org/wiki/Zubenelakrab" TargetMode="External"/><Relationship Id="rId9" Type="http://schemas.openxmlformats.org/officeDocument/2006/relationships/hyperlink" Target="https://es.wikipedia.org/wiki/Pi_Scorpi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hyperlink" Target="https://es.wikipedia.org/wiki/Askella" TargetMode="External"/><Relationship Id="rId18" Type="http://schemas.openxmlformats.org/officeDocument/2006/relationships/hyperlink" Target="https://es.wikipedia.org/wiki/Lyra" TargetMode="External"/><Relationship Id="rId26" Type="http://schemas.openxmlformats.org/officeDocument/2006/relationships/hyperlink" Target="https://es.wikipedia.org/wiki/Markab" TargetMode="External"/><Relationship Id="rId3" Type="http://schemas.openxmlformats.org/officeDocument/2006/relationships/hyperlink" Target="https://es.wikipedia.org/wiki/Eta_Scorpii" TargetMode="External"/><Relationship Id="rId21" Type="http://schemas.openxmlformats.org/officeDocument/2006/relationships/hyperlink" Target="https://es.wikipedia.org/wiki/Tarazed" TargetMode="External"/><Relationship Id="rId34" Type="http://schemas.openxmlformats.org/officeDocument/2006/relationships/hyperlink" Target="https://es.wikipedia.org/w/index.php?title=Zeta_Piscium&amp;action=edit&amp;redlink=1" TargetMode="External"/><Relationship Id="rId7" Type="http://schemas.openxmlformats.org/officeDocument/2006/relationships/hyperlink" Target="https://es.wikipedia.org/wiki/Mu_Scorpii" TargetMode="External"/><Relationship Id="rId12" Type="http://schemas.openxmlformats.org/officeDocument/2006/relationships/hyperlink" Target="https://es.wikipedia.org/wiki/Sagitario_(constelaci%C3%B3n)" TargetMode="External"/><Relationship Id="rId17" Type="http://schemas.openxmlformats.org/officeDocument/2006/relationships/hyperlink" Target="https://es.wikipedia.org/w/index.php?title=Zeta_Lyrae&amp;action=edit&amp;redlink=1" TargetMode="External"/><Relationship Id="rId25" Type="http://schemas.openxmlformats.org/officeDocument/2006/relationships/hyperlink" Target="https://es.wikipedia.org/wiki/Sadachbia" TargetMode="External"/><Relationship Id="rId33" Type="http://schemas.openxmlformats.org/officeDocument/2006/relationships/hyperlink" Target="https://es.wikipedia.org/wiki/Saturno_(planeta)" TargetMode="External"/><Relationship Id="rId2" Type="http://schemas.openxmlformats.org/officeDocument/2006/relationships/hyperlink" Target="https://es.wikipedia.org/wiki/Wei_(estrella)" TargetMode="External"/><Relationship Id="rId16" Type="http://schemas.openxmlformats.org/officeDocument/2006/relationships/hyperlink" Target="https://es.wikipedia.org/w/index.php?title=Epsilon_Lyrae&amp;action=edit&amp;redlink=1" TargetMode="External"/><Relationship Id="rId20" Type="http://schemas.openxmlformats.org/officeDocument/2006/relationships/hyperlink" Target="https://es.wikipedia.org/wiki/Alshain" TargetMode="External"/><Relationship Id="rId29" Type="http://schemas.openxmlformats.org/officeDocument/2006/relationships/hyperlink" Target="https://es.wikipedia.org/wiki/Gamma_Pegas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Shaula" TargetMode="External"/><Relationship Id="rId11" Type="http://schemas.openxmlformats.org/officeDocument/2006/relationships/hyperlink" Target="https://es.wikipedia.org/wiki/Kaus_Australis" TargetMode="External"/><Relationship Id="rId24" Type="http://schemas.openxmlformats.org/officeDocument/2006/relationships/hyperlink" Target="https://es.wikipedia.org/wiki/Delta_Delphini" TargetMode="External"/><Relationship Id="rId32" Type="http://schemas.openxmlformats.org/officeDocument/2006/relationships/hyperlink" Target="https://es.wikipedia.org/wiki/Shani" TargetMode="External"/><Relationship Id="rId5" Type="http://schemas.openxmlformats.org/officeDocument/2006/relationships/hyperlink" Target="https://es.wikipedia.org/wiki/Girtab" TargetMode="External"/><Relationship Id="rId15" Type="http://schemas.openxmlformats.org/officeDocument/2006/relationships/hyperlink" Target="https://es.wikipedia.org/wiki/Vega_(estrella)" TargetMode="External"/><Relationship Id="rId23" Type="http://schemas.openxmlformats.org/officeDocument/2006/relationships/hyperlink" Target="https://es.wikipedia.org/wiki/Sualocin" TargetMode="External"/><Relationship Id="rId28" Type="http://schemas.openxmlformats.org/officeDocument/2006/relationships/hyperlink" Target="https://es.wikipedia.org/wiki/Pegaso_(constelaci%C3%B3n)" TargetMode="External"/><Relationship Id="rId10" Type="http://schemas.openxmlformats.org/officeDocument/2006/relationships/hyperlink" Target="https://es.wikipedia.org/wiki/Kaus_Medius" TargetMode="External"/><Relationship Id="rId19" Type="http://schemas.openxmlformats.org/officeDocument/2006/relationships/hyperlink" Target="https://es.wikipedia.org/wiki/Altair" TargetMode="External"/><Relationship Id="rId31" Type="http://schemas.openxmlformats.org/officeDocument/2006/relationships/hyperlink" Target="https://es.wikipedia.org/wiki/Andr%C3%B3meda_(constelaci%C3%B3n)" TargetMode="External"/><Relationship Id="rId4" Type="http://schemas.openxmlformats.org/officeDocument/2006/relationships/hyperlink" Target="https://es.wikipedia.org/wiki/Sargas" TargetMode="External"/><Relationship Id="rId9" Type="http://schemas.openxmlformats.org/officeDocument/2006/relationships/hyperlink" Target="https://es.wikipedia.org/wiki/Escorpio_(constelaci%C3%B3n)" TargetMode="External"/><Relationship Id="rId14" Type="http://schemas.openxmlformats.org/officeDocument/2006/relationships/hyperlink" Target="https://es.wikipedia.org/wiki/Nunki" TargetMode="External"/><Relationship Id="rId22" Type="http://schemas.openxmlformats.org/officeDocument/2006/relationships/hyperlink" Target="https://es.wikipedia.org/wiki/Aquila_(constelaci%C3%B3n)" TargetMode="External"/><Relationship Id="rId27" Type="http://schemas.openxmlformats.org/officeDocument/2006/relationships/hyperlink" Target="https://es.wikipedia.org/wiki/Scheat" TargetMode="External"/><Relationship Id="rId30" Type="http://schemas.openxmlformats.org/officeDocument/2006/relationships/hyperlink" Target="https://es.wikipedia.org/wiki/Alpheratz" TargetMode="External"/><Relationship Id="rId35" Type="http://schemas.openxmlformats.org/officeDocument/2006/relationships/hyperlink" Target="https://es.wikipedia.org/wiki/Pisces_(constelaci%C3%B3n)" TargetMode="External"/><Relationship Id="rId8" Type="http://schemas.openxmlformats.org/officeDocument/2006/relationships/hyperlink" Target="https://es.wikipedia.org/wiki/Nu_Scorpii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69861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ASTROLOGÍA VÉDICA. JOYTISH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170176"/>
            <a:ext cx="9144000" cy="1316736"/>
          </a:xfrm>
        </p:spPr>
        <p:txBody>
          <a:bodyPr/>
          <a:lstStyle/>
          <a:p>
            <a:r>
              <a:rPr lang="es-MX" dirty="0" smtClean="0"/>
              <a:t>FANOR LARRAIN V.</a:t>
            </a:r>
          </a:p>
          <a:p>
            <a:r>
              <a:rPr lang="es-MX" dirty="0" smtClean="0"/>
              <a:t>Noviembre 8 , 2022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210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12433"/>
          </a:xfrm>
        </p:spPr>
        <p:txBody>
          <a:bodyPr>
            <a:noAutofit/>
          </a:bodyPr>
          <a:lstStyle/>
          <a:p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9 cuerpos celestes. Planetas védicos. </a:t>
            </a:r>
            <a:br>
              <a:rPr lang="es-MX" sz="2400" dirty="0" smtClean="0"/>
            </a:br>
            <a:r>
              <a:rPr lang="es-MX" sz="2400" dirty="0" smtClean="0"/>
              <a:t>12 constelaciones. </a:t>
            </a:r>
            <a:br>
              <a:rPr lang="es-MX" sz="2400" dirty="0" smtClean="0"/>
            </a:br>
            <a:r>
              <a:rPr lang="es-MX" sz="2400" b="1" dirty="0" smtClean="0">
                <a:solidFill>
                  <a:srgbClr val="FF0000"/>
                </a:solidFill>
              </a:rPr>
              <a:t>9x12= 108</a:t>
            </a:r>
            <a:br>
              <a:rPr lang="es-MX" sz="2400" b="1" dirty="0" smtClean="0">
                <a:solidFill>
                  <a:srgbClr val="FF0000"/>
                </a:solidFill>
              </a:rPr>
            </a:br>
            <a:r>
              <a:rPr lang="es-MX" sz="2400" dirty="0" smtClean="0"/>
              <a:t> 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SOL (</a:t>
            </a:r>
            <a:r>
              <a:rPr lang="es-MX" dirty="0" err="1" smtClean="0"/>
              <a:t>Surya</a:t>
            </a:r>
            <a:r>
              <a:rPr lang="es-MX" dirty="0" smtClean="0"/>
              <a:t>)</a:t>
            </a:r>
          </a:p>
          <a:p>
            <a:pPr marL="457200" lvl="1" indent="0">
              <a:buNone/>
            </a:pPr>
            <a:r>
              <a:rPr lang="es-MX" dirty="0" smtClean="0"/>
              <a:t>LUNA (</a:t>
            </a:r>
            <a:r>
              <a:rPr lang="es-MX" dirty="0" err="1" smtClean="0"/>
              <a:t>Chandra</a:t>
            </a:r>
            <a:r>
              <a:rPr lang="es-MX" dirty="0" smtClean="0"/>
              <a:t>)</a:t>
            </a:r>
          </a:p>
          <a:p>
            <a:pPr marL="457200" lvl="1" indent="0">
              <a:buNone/>
            </a:pPr>
            <a:r>
              <a:rPr lang="es-MX" dirty="0"/>
              <a:t>	</a:t>
            </a:r>
            <a:r>
              <a:rPr lang="es-MX" dirty="0" smtClean="0"/>
              <a:t>MARTE (</a:t>
            </a:r>
            <a:r>
              <a:rPr lang="es-MX" dirty="0" err="1" smtClean="0"/>
              <a:t>Mangala</a:t>
            </a:r>
            <a:r>
              <a:rPr lang="es-MX" dirty="0" smtClean="0"/>
              <a:t>)</a:t>
            </a:r>
          </a:p>
          <a:p>
            <a:pPr marL="457200" lvl="1" indent="0">
              <a:buNone/>
            </a:pPr>
            <a:r>
              <a:rPr lang="es-MX" dirty="0"/>
              <a:t>		</a:t>
            </a:r>
            <a:r>
              <a:rPr lang="es-MX" dirty="0" smtClean="0"/>
              <a:t>MERCURIO (</a:t>
            </a:r>
            <a:r>
              <a:rPr lang="es-MX" dirty="0" err="1" smtClean="0"/>
              <a:t>Budh</a:t>
            </a:r>
            <a:r>
              <a:rPr lang="es-MX" dirty="0" smtClean="0"/>
              <a:t>)</a:t>
            </a:r>
          </a:p>
          <a:p>
            <a:pPr marL="457200" lvl="1" indent="0">
              <a:buNone/>
            </a:pPr>
            <a:r>
              <a:rPr lang="es-MX" dirty="0"/>
              <a:t>	</a:t>
            </a:r>
            <a:r>
              <a:rPr lang="es-MX" dirty="0" smtClean="0"/>
              <a:t>		JÚPITER (</a:t>
            </a:r>
            <a:r>
              <a:rPr lang="es-MX" dirty="0" err="1" smtClean="0"/>
              <a:t>Guru</a:t>
            </a:r>
            <a:r>
              <a:rPr lang="es-MX" dirty="0" smtClean="0"/>
              <a:t>)</a:t>
            </a:r>
          </a:p>
          <a:p>
            <a:pPr marL="457200" lvl="1" indent="0">
              <a:buNone/>
            </a:pPr>
            <a:r>
              <a:rPr lang="es-MX" dirty="0"/>
              <a:t>	</a:t>
            </a:r>
            <a:r>
              <a:rPr lang="es-MX" dirty="0" smtClean="0"/>
              <a:t>			VENUS (</a:t>
            </a:r>
            <a:r>
              <a:rPr lang="es-MX" dirty="0" err="1" smtClean="0"/>
              <a:t>Shukra</a:t>
            </a:r>
            <a:r>
              <a:rPr lang="es-MX" dirty="0" smtClean="0"/>
              <a:t>)</a:t>
            </a:r>
          </a:p>
          <a:p>
            <a:pPr marL="457200" lvl="1" indent="0">
              <a:buNone/>
            </a:pPr>
            <a:r>
              <a:rPr lang="es-MX" dirty="0"/>
              <a:t>	</a:t>
            </a:r>
            <a:r>
              <a:rPr lang="es-MX" dirty="0" smtClean="0"/>
              <a:t>				SATURNO (</a:t>
            </a:r>
            <a:r>
              <a:rPr lang="es-MX" dirty="0" err="1" smtClean="0"/>
              <a:t>Shani</a:t>
            </a:r>
            <a:r>
              <a:rPr lang="es-MX" dirty="0" smtClean="0"/>
              <a:t>)</a:t>
            </a:r>
          </a:p>
          <a:p>
            <a:pPr marL="457200" lvl="1" indent="0">
              <a:buNone/>
            </a:pPr>
            <a:r>
              <a:rPr lang="es-MX" dirty="0" smtClean="0"/>
              <a:t>						NODO LUNAR NORTE (</a:t>
            </a:r>
            <a:r>
              <a:rPr lang="es-MX" dirty="0" err="1" smtClean="0"/>
              <a:t>Raju</a:t>
            </a:r>
            <a:r>
              <a:rPr lang="es-MX" dirty="0" smtClean="0"/>
              <a:t>)</a:t>
            </a:r>
          </a:p>
          <a:p>
            <a:pPr marL="457200" lvl="1" indent="0">
              <a:buNone/>
            </a:pPr>
            <a:r>
              <a:rPr lang="es-MX" dirty="0"/>
              <a:t>	</a:t>
            </a:r>
            <a:r>
              <a:rPr lang="es-MX" dirty="0" smtClean="0"/>
              <a:t>						NODO LUNAR SUR (</a:t>
            </a:r>
            <a:r>
              <a:rPr lang="es-MX" dirty="0" err="1" smtClean="0"/>
              <a:t>Ketu</a:t>
            </a:r>
            <a:r>
              <a:rPr lang="es-MX" dirty="0" smtClean="0"/>
              <a:t>) 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887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/>
          <a:lstStyle/>
          <a:p>
            <a:r>
              <a:rPr lang="es-MX" dirty="0" smtClean="0"/>
              <a:t>NAKSHATRA. Constelaciones lunares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3803"/>
            <a:ext cx="10515600" cy="3993160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/>
              <a:t>Son 27 a 28 las </a:t>
            </a:r>
            <a:r>
              <a:rPr lang="en-US" cap="all" dirty="0" err="1" smtClean="0"/>
              <a:t>constelaciones</a:t>
            </a:r>
            <a:r>
              <a:rPr lang="en-US" cap="all" dirty="0" smtClean="0"/>
              <a:t> </a:t>
            </a:r>
            <a:r>
              <a:rPr lang="en-US" cap="all" dirty="0" err="1" smtClean="0"/>
              <a:t>lunares</a:t>
            </a:r>
            <a:r>
              <a:rPr lang="en-US" cap="all" dirty="0" smtClean="0"/>
              <a:t> </a:t>
            </a:r>
            <a:r>
              <a:rPr lang="en-US" cap="all" dirty="0" err="1" smtClean="0"/>
              <a:t>consideradas</a:t>
            </a:r>
            <a:r>
              <a:rPr lang="en-US" cap="all" dirty="0" smtClean="0"/>
              <a:t> </a:t>
            </a:r>
            <a:r>
              <a:rPr lang="en-US" cap="all" dirty="0" err="1" smtClean="0"/>
              <a:t>como</a:t>
            </a:r>
            <a:r>
              <a:rPr lang="en-US" cap="all" dirty="0" smtClean="0"/>
              <a:t> </a:t>
            </a:r>
            <a:r>
              <a:rPr lang="en-US" cap="all" dirty="0" err="1" smtClean="0"/>
              <a:t>esposas</a:t>
            </a:r>
            <a:r>
              <a:rPr lang="en-US" cap="all" dirty="0" smtClean="0"/>
              <a:t> de Chandra (“</a:t>
            </a:r>
            <a:r>
              <a:rPr lang="en-US" cap="all" dirty="0" err="1" smtClean="0"/>
              <a:t>el”LUNA</a:t>
            </a:r>
            <a:r>
              <a:rPr lang="en-US" cap="all" dirty="0" smtClean="0"/>
              <a:t>)</a:t>
            </a:r>
          </a:p>
          <a:p>
            <a:pPr marL="0" indent="0">
              <a:buNone/>
            </a:pPr>
            <a:r>
              <a:rPr lang="en-US" cap="all" dirty="0" smtClean="0"/>
              <a:t>CHANDRA VISITA A CADA UNA DE SUS ESPOSAS EN ORDEN ESTRICTO Y SIN DAR PREFERENCIA A NINGUNA DE ELLAS.</a:t>
            </a:r>
          </a:p>
          <a:p>
            <a:pPr marL="0" indent="0">
              <a:buNone/>
            </a:pPr>
            <a:r>
              <a:rPr lang="en-US" cap="all" dirty="0" smtClean="0"/>
              <a:t>PATRONES DE ESTRELLAS OBSERVABLES (Cruz del SUR)</a:t>
            </a:r>
            <a:endParaRPr lang="en-US" cap="al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247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/>
          <a:lstStyle/>
          <a:p>
            <a:r>
              <a:rPr lang="es-MX" dirty="0" smtClean="0"/>
              <a:t>NAKSHATRAS. Casas Lunares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3509" y="1553227"/>
            <a:ext cx="11040291" cy="53047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4300" dirty="0" smtClean="0"/>
              <a:t>1</a:t>
            </a:r>
            <a:r>
              <a:rPr lang="es-MX" sz="5600" dirty="0" smtClean="0"/>
              <a:t>. </a:t>
            </a:r>
            <a:r>
              <a:rPr lang="es-MX" sz="6400" dirty="0" smtClean="0"/>
              <a:t>ASWINI		Beta-Aries KETU (nodo sur) Cabeza caballo.</a:t>
            </a:r>
            <a:r>
              <a:rPr lang="it-IT" sz="6400" i="1" dirty="0" smtClean="0"/>
              <a:t>  Z-H</a:t>
            </a:r>
            <a:r>
              <a:rPr lang="it-IT" sz="6400" dirty="0" smtClean="0"/>
              <a:t>: 0° - 13°20' Mesha   							               Z-</a:t>
            </a:r>
            <a:r>
              <a:rPr lang="it-IT" sz="6400" i="1" dirty="0" smtClean="0"/>
              <a:t>W</a:t>
            </a:r>
            <a:r>
              <a:rPr lang="it-IT" sz="6400" dirty="0" smtClean="0"/>
              <a:t>: 26° Aries - 9°20' Tauro</a:t>
            </a:r>
          </a:p>
          <a:p>
            <a:pPr marL="0" indent="0">
              <a:buNone/>
            </a:pPr>
            <a:r>
              <a:rPr lang="it-IT" sz="6400" dirty="0" smtClean="0"/>
              <a:t>2. BHARANI	35,39, 41 ARIES. SUKRA (VENUS). Vagina (ioni). Yama. </a:t>
            </a:r>
            <a:r>
              <a:rPr lang="es-MX" sz="6400" i="1" dirty="0" smtClean="0">
                <a:effectLst/>
              </a:rPr>
              <a:t>Z-H</a:t>
            </a:r>
            <a:r>
              <a:rPr lang="es-MX" sz="6400" dirty="0" smtClean="0">
                <a:effectLst/>
              </a:rPr>
              <a:t>: 13° 20' - 26°40' </a:t>
            </a:r>
            <a:r>
              <a:rPr lang="es-MX" sz="6400" dirty="0" err="1" smtClean="0">
                <a:effectLst/>
              </a:rPr>
              <a:t>Mesha</a:t>
            </a:r>
            <a:r>
              <a:rPr lang="es-MX" sz="6400" dirty="0" smtClean="0">
                <a:effectLst/>
              </a:rPr>
              <a:t>.</a:t>
            </a:r>
            <a:r>
              <a:rPr lang="it-IT" sz="6400" i="1" dirty="0" smtClean="0"/>
              <a:t> </a:t>
            </a:r>
          </a:p>
          <a:p>
            <a:pPr marL="0" indent="0">
              <a:buNone/>
            </a:pPr>
            <a:r>
              <a:rPr lang="it-IT" sz="6400" i="1" dirty="0" smtClean="0"/>
              <a:t>		Z-W</a:t>
            </a:r>
            <a:r>
              <a:rPr lang="it-IT" sz="6400" dirty="0" smtClean="0"/>
              <a:t>: 9° 20' - 22° 40' Tauro</a:t>
            </a:r>
          </a:p>
          <a:p>
            <a:pPr marL="0" indent="0">
              <a:buNone/>
            </a:pPr>
            <a:r>
              <a:rPr lang="it-IT" sz="6400" dirty="0" smtClean="0"/>
              <a:t>3. KRITTIKA. 	Pléyades. Nodrizas de Kartikeya, hijo de Shiva.  SURYA. (SOL). Cuchillo, lanza. Agni (fuego)</a:t>
            </a:r>
            <a:endParaRPr lang="es-MX" sz="6400" dirty="0" smtClean="0"/>
          </a:p>
          <a:p>
            <a:pPr marL="0" indent="0">
              <a:buNone/>
            </a:pPr>
            <a:r>
              <a:rPr lang="es-MX" sz="6400" i="1" dirty="0" smtClean="0"/>
              <a:t>		Z-H</a:t>
            </a:r>
            <a:r>
              <a:rPr lang="es-MX" sz="6400" dirty="0" smtClean="0"/>
              <a:t>: 26°40' </a:t>
            </a:r>
            <a:r>
              <a:rPr lang="es-MX" sz="6400" dirty="0" err="1" smtClean="0"/>
              <a:t>Mesha</a:t>
            </a:r>
            <a:r>
              <a:rPr lang="es-MX" sz="6400" dirty="0" smtClean="0"/>
              <a:t> - 10° </a:t>
            </a:r>
            <a:r>
              <a:rPr lang="es-MX" sz="6400" dirty="0" err="1" smtClean="0"/>
              <a:t>Vrishabha</a:t>
            </a:r>
            <a:r>
              <a:rPr lang="es-MX" sz="6400" dirty="0" smtClean="0"/>
              <a:t>. Z-W: 22° 40' Tauro - 6° Géminis</a:t>
            </a:r>
          </a:p>
          <a:p>
            <a:pPr marL="0" indent="0">
              <a:buNone/>
            </a:pPr>
            <a:r>
              <a:rPr lang="es-MX" sz="6400" dirty="0" smtClean="0"/>
              <a:t>4. ROHINI		La “Roja”. Aldebarán. Pareja astrológica. CHANDRA (Luna). Carro de guerra. Templo. </a:t>
            </a:r>
            <a:r>
              <a:rPr lang="es-MX" sz="6400" dirty="0" err="1" smtClean="0"/>
              <a:t>Pravapati</a:t>
            </a:r>
            <a:r>
              <a:rPr lang="es-MX" sz="6400" dirty="0" smtClean="0"/>
              <a:t>, el Creador.</a:t>
            </a:r>
          </a:p>
          <a:p>
            <a:pPr marL="1371600" lvl="3" indent="0">
              <a:buNone/>
            </a:pPr>
            <a:r>
              <a:rPr lang="es-MX" sz="6400" dirty="0" smtClean="0"/>
              <a:t>	</a:t>
            </a:r>
            <a:r>
              <a:rPr lang="es-MX" sz="6400" i="1" dirty="0" smtClean="0"/>
              <a:t>Z-H</a:t>
            </a:r>
            <a:r>
              <a:rPr lang="es-MX" sz="6400" dirty="0" smtClean="0"/>
              <a:t> 10° - 23°20' </a:t>
            </a:r>
            <a:r>
              <a:rPr lang="es-MX" sz="6400" dirty="0" err="1" smtClean="0"/>
              <a:t>Vrishabha</a:t>
            </a:r>
            <a:r>
              <a:rPr lang="es-MX" sz="6400" dirty="0" smtClean="0"/>
              <a:t>. </a:t>
            </a:r>
            <a:r>
              <a:rPr lang="es-MX" sz="6400" i="1" dirty="0" smtClean="0"/>
              <a:t>Z-W</a:t>
            </a:r>
            <a:r>
              <a:rPr lang="es-MX" sz="6400" dirty="0" smtClean="0"/>
              <a:t>6° - 19°20' Géminis</a:t>
            </a:r>
          </a:p>
          <a:p>
            <a:pPr marL="1371600" lvl="3" indent="0">
              <a:buNone/>
            </a:pPr>
            <a:endParaRPr lang="es-MX" sz="6400" dirty="0" smtClean="0"/>
          </a:p>
          <a:p>
            <a:pPr marL="0" indent="0">
              <a:buNone/>
            </a:pPr>
            <a:r>
              <a:rPr lang="es-MX" sz="6400" dirty="0" smtClean="0"/>
              <a:t>5. MRIGASHIRA	Cabeza de venado. Orión. MANGALA (Marte) . Soma, CHANDRA</a:t>
            </a:r>
          </a:p>
          <a:p>
            <a:pPr marL="1828800" lvl="4" indent="0">
              <a:buNone/>
            </a:pPr>
            <a:r>
              <a:rPr lang="es-MX" sz="6400" i="1" dirty="0" smtClean="0"/>
              <a:t>Z-H</a:t>
            </a:r>
            <a:r>
              <a:rPr lang="es-MX" sz="6400" dirty="0" smtClean="0"/>
              <a:t>: 23° 20' </a:t>
            </a:r>
            <a:r>
              <a:rPr lang="es-MX" sz="6400" dirty="0" err="1" smtClean="0"/>
              <a:t>Vrishabha</a:t>
            </a:r>
            <a:r>
              <a:rPr lang="es-MX" sz="6400" dirty="0" smtClean="0"/>
              <a:t> - 6° 40' </a:t>
            </a:r>
            <a:r>
              <a:rPr lang="es-MX" sz="6400" dirty="0" err="1" smtClean="0"/>
              <a:t>Mithuna</a:t>
            </a:r>
            <a:r>
              <a:rPr lang="es-MX" sz="6400" dirty="0" smtClean="0"/>
              <a:t> </a:t>
            </a:r>
            <a:r>
              <a:rPr lang="es-MX" sz="6400" i="1" dirty="0" smtClean="0"/>
              <a:t>Z-W</a:t>
            </a:r>
            <a:r>
              <a:rPr lang="es-MX" sz="6400" dirty="0" smtClean="0"/>
              <a:t>: 19°20' Géminis - 2°40' Cáncer</a:t>
            </a:r>
          </a:p>
          <a:p>
            <a:pPr marL="1828800" lvl="4" indent="0">
              <a:buNone/>
            </a:pPr>
            <a:endParaRPr lang="es-MX" sz="6400" dirty="0"/>
          </a:p>
          <a:p>
            <a:pPr marL="0" indent="0">
              <a:buNone/>
            </a:pPr>
            <a:r>
              <a:rPr lang="es-MX" sz="6400" dirty="0" smtClean="0"/>
              <a:t>6. ARDRA		El húmedo. Betelgeuse. RAJU (Nodo </a:t>
            </a:r>
            <a:r>
              <a:rPr lang="es-MX" sz="6400" dirty="0" err="1" smtClean="0"/>
              <a:t>lumar</a:t>
            </a:r>
            <a:r>
              <a:rPr lang="es-MX" sz="6400" dirty="0" smtClean="0"/>
              <a:t> Norte). Lágrima, diamante, cabeza humana. RUDRA, dios 		tormenta</a:t>
            </a:r>
          </a:p>
          <a:p>
            <a:pPr marL="0" indent="0">
              <a:buNone/>
            </a:pPr>
            <a:r>
              <a:rPr lang="es-MX" sz="6400" dirty="0" smtClean="0"/>
              <a:t> </a:t>
            </a:r>
            <a:r>
              <a:rPr lang="es-ES" sz="6400" dirty="0" smtClean="0"/>
              <a:t>		</a:t>
            </a:r>
            <a:r>
              <a:rPr lang="es-ES" sz="6400" i="1" dirty="0" smtClean="0"/>
              <a:t>Z-H</a:t>
            </a:r>
            <a:r>
              <a:rPr lang="es-ES" sz="6400" dirty="0" smtClean="0"/>
              <a:t>: </a:t>
            </a:r>
            <a:r>
              <a:rPr lang="es-ES" sz="6400" dirty="0"/>
              <a:t>6° 40' - 20° </a:t>
            </a:r>
            <a:r>
              <a:rPr lang="es-ES" sz="6400" dirty="0" err="1" smtClean="0"/>
              <a:t>Mithuna</a:t>
            </a:r>
            <a:r>
              <a:rPr lang="es-ES" sz="6400" dirty="0" smtClean="0"/>
              <a:t>. </a:t>
            </a:r>
            <a:r>
              <a:rPr lang="es-ES" sz="6400" i="1" dirty="0" smtClean="0"/>
              <a:t>Z-W</a:t>
            </a:r>
            <a:r>
              <a:rPr lang="es-ES" sz="6400" dirty="0" smtClean="0"/>
              <a:t>: </a:t>
            </a:r>
            <a:r>
              <a:rPr lang="es-ES" sz="6400" dirty="0"/>
              <a:t>2° 40' - 16° </a:t>
            </a:r>
            <a:r>
              <a:rPr lang="es-ES" sz="6400" dirty="0" smtClean="0"/>
              <a:t>Cáncer</a:t>
            </a:r>
          </a:p>
          <a:p>
            <a:pPr marL="0" indent="0">
              <a:buNone/>
            </a:pPr>
            <a:r>
              <a:rPr lang="es-ES" sz="6400" dirty="0" smtClean="0"/>
              <a:t>7. PUNARVASU	Los dos camareros de los dioses. Cástor y Pólux. GURU (Júpiter). Arco y </a:t>
            </a:r>
            <a:r>
              <a:rPr lang="es-ES" sz="6400" dirty="0" err="1" smtClean="0"/>
              <a:t>carcaja</a:t>
            </a:r>
            <a:r>
              <a:rPr lang="es-ES" sz="6400" dirty="0" smtClean="0"/>
              <a:t>. </a:t>
            </a:r>
            <a:r>
              <a:rPr lang="es-ES" sz="6400" dirty="0" err="1" smtClean="0"/>
              <a:t>Aditi</a:t>
            </a:r>
            <a:r>
              <a:rPr lang="es-ES" sz="6400" dirty="0" smtClean="0"/>
              <a:t>, madre de los </a:t>
            </a:r>
            <a:r>
              <a:rPr lang="es-ES" sz="6400" dirty="0" err="1" smtClean="0"/>
              <a:t>diose</a:t>
            </a:r>
            <a:endParaRPr lang="es-MX" sz="6400" dirty="0" smtClean="0"/>
          </a:p>
          <a:p>
            <a:pPr marL="1828800" lvl="4" indent="0">
              <a:buNone/>
            </a:pPr>
            <a:r>
              <a:rPr lang="es-MX" sz="6400" i="1" dirty="0" smtClean="0"/>
              <a:t> Z-H</a:t>
            </a:r>
            <a:r>
              <a:rPr lang="es-MX" sz="6400" dirty="0" smtClean="0"/>
              <a:t>: </a:t>
            </a:r>
            <a:r>
              <a:rPr lang="es-MX" sz="6400" dirty="0"/>
              <a:t>20° </a:t>
            </a:r>
            <a:r>
              <a:rPr lang="es-MX" sz="6400" dirty="0" err="1"/>
              <a:t>Mithuna</a:t>
            </a:r>
            <a:r>
              <a:rPr lang="es-MX" sz="6400" dirty="0"/>
              <a:t> - 3°20' </a:t>
            </a:r>
            <a:r>
              <a:rPr lang="es-MX" sz="6400" dirty="0" err="1" smtClean="0"/>
              <a:t>Karka</a:t>
            </a:r>
            <a:r>
              <a:rPr lang="es-MX" sz="6400" dirty="0" smtClean="0"/>
              <a:t>. </a:t>
            </a:r>
            <a:r>
              <a:rPr lang="es-MX" sz="6400" i="1" dirty="0" smtClean="0"/>
              <a:t>Zodiaco W</a:t>
            </a:r>
            <a:r>
              <a:rPr lang="es-MX" sz="6400" dirty="0" smtClean="0"/>
              <a:t>: </a:t>
            </a:r>
            <a:r>
              <a:rPr lang="es-MX" sz="6400" dirty="0"/>
              <a:t>16° - 29°20' Cáncer</a:t>
            </a:r>
          </a:p>
          <a:p>
            <a:pPr marL="0" indent="0">
              <a:buNone/>
            </a:pPr>
            <a:endParaRPr lang="es-ES" sz="6400" dirty="0"/>
          </a:p>
          <a:p>
            <a:pPr marL="0" indent="0">
              <a:buNone/>
            </a:pPr>
            <a:r>
              <a:rPr lang="es-MX" sz="6400" dirty="0" smtClean="0"/>
              <a:t>		</a:t>
            </a:r>
          </a:p>
          <a:p>
            <a:pPr marL="0" indent="0">
              <a:buNone/>
            </a:pPr>
            <a:endParaRPr lang="es-MX" sz="4400" dirty="0"/>
          </a:p>
          <a:p>
            <a:pPr marL="0" indent="0">
              <a:buNone/>
            </a:pPr>
            <a:r>
              <a:rPr lang="it-IT" sz="4300" dirty="0" smtClean="0"/>
              <a:t>. </a:t>
            </a:r>
          </a:p>
          <a:p>
            <a:pPr marL="0" indent="0">
              <a:buNone/>
            </a:pPr>
            <a:endParaRPr lang="it-IT" sz="4300" dirty="0"/>
          </a:p>
          <a:p>
            <a:pPr marL="0" indent="0">
              <a:buNone/>
            </a:pPr>
            <a:endParaRPr lang="it-IT" sz="1800" dirty="0"/>
          </a:p>
          <a:p>
            <a:pPr marL="914400" lvl="2" indent="0">
              <a:buNone/>
            </a:pPr>
            <a:endParaRPr lang="it-IT" sz="1000" dirty="0" smtClean="0"/>
          </a:p>
          <a:p>
            <a:pPr marL="0" indent="0">
              <a:buNone/>
            </a:pPr>
            <a:r>
              <a:rPr lang="es-MX" dirty="0" smtClean="0"/>
              <a:t>		</a:t>
            </a:r>
            <a:endParaRPr lang="es-MX" dirty="0"/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781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.pinimg.com/564x/72/43/c3/7243c3ef22f0c47ab51313d689c6720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559859"/>
            <a:ext cx="4351338" cy="4972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707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sto contiene una imagen de: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386" y="1393115"/>
            <a:ext cx="4433720" cy="546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853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8194" name="Picture 2" descr="https://i.pinimg.com/564x/80/30/d1/8030d1a762c5e9fa306a3d8b20cac0e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656" y="-735867"/>
            <a:ext cx="4432654" cy="673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179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i.pinimg.com/564x/d7/70/cd/d770cd3f6443f0ccbf97603026c82ed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566" y="-91440"/>
            <a:ext cx="4205262" cy="694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242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86641"/>
            <a:ext cx="10515600" cy="1044127"/>
          </a:xfrm>
        </p:spPr>
        <p:txBody>
          <a:bodyPr/>
          <a:lstStyle/>
          <a:p>
            <a:r>
              <a:rPr lang="es-MX" dirty="0"/>
              <a:t>	</a:t>
            </a:r>
            <a:r>
              <a:rPr lang="es-MX" dirty="0" smtClean="0"/>
              <a:t>NAKSHATRAS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592131"/>
            <a:ext cx="11887200" cy="4449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400" dirty="0" smtClean="0"/>
              <a:t>8.Pushya/</a:t>
            </a:r>
            <a:r>
              <a:rPr lang="es-MX" sz="1400" dirty="0" err="1" smtClean="0"/>
              <a:t>Tishya</a:t>
            </a:r>
            <a:r>
              <a:rPr lang="es-MX" sz="1100" dirty="0" smtClean="0"/>
              <a:t>	La nodriza. </a:t>
            </a:r>
            <a:r>
              <a:rPr lang="es-ES" sz="1100" u="none" strike="noStrike" dirty="0" smtClean="0">
                <a:solidFill>
                  <a:srgbClr val="0645AD"/>
                </a:solidFill>
                <a:effectLst/>
                <a:hlinkClick r:id="rId2" tooltip="Asellus Borealis"/>
              </a:rPr>
              <a:t>γ</a:t>
            </a:r>
            <a:r>
              <a:rPr lang="es-ES" sz="1100" dirty="0" smtClean="0">
                <a:effectLst/>
              </a:rPr>
              <a:t> </a:t>
            </a:r>
            <a:r>
              <a:rPr lang="es-ES" sz="1100" u="none" strike="noStrike" dirty="0" smtClean="0">
                <a:solidFill>
                  <a:srgbClr val="0645AD"/>
                </a:solidFill>
                <a:effectLst/>
              </a:rPr>
              <a:t>δ</a:t>
            </a:r>
            <a:r>
              <a:rPr lang="es-ES" sz="1100" dirty="0" smtClean="0">
                <a:effectLst/>
              </a:rPr>
              <a:t> y </a:t>
            </a:r>
            <a:r>
              <a:rPr lang="es-ES" sz="1100" u="none" strike="noStrike" dirty="0" smtClean="0">
                <a:solidFill>
                  <a:srgbClr val="BA0000"/>
                </a:solidFill>
                <a:effectLst/>
              </a:rPr>
              <a:t>θ</a:t>
            </a:r>
            <a:r>
              <a:rPr lang="es-ES" sz="1100" dirty="0" smtClean="0">
                <a:effectLst/>
              </a:rPr>
              <a:t> </a:t>
            </a:r>
            <a:r>
              <a:rPr lang="es-ES" sz="1100" u="none" strike="noStrike" dirty="0" err="1" smtClean="0">
                <a:solidFill>
                  <a:srgbClr val="0645AD"/>
                </a:solidFill>
                <a:effectLst/>
              </a:rPr>
              <a:t>Cancri</a:t>
            </a:r>
            <a:r>
              <a:rPr lang="es-ES" sz="1100" u="none" strike="noStrike" dirty="0" smtClean="0">
                <a:solidFill>
                  <a:srgbClr val="0645AD"/>
                </a:solidFill>
                <a:effectLst/>
              </a:rPr>
              <a:t>. </a:t>
            </a:r>
            <a:r>
              <a:rPr lang="es-ES" sz="1100" u="none" strike="noStrike" dirty="0" smtClean="0">
                <a:effectLst/>
              </a:rPr>
              <a:t>SHANI (Saturno). Ubre de vaca, loto, flecha, círculo. </a:t>
            </a:r>
            <a:r>
              <a:rPr lang="es-ES" sz="1100" u="none" strike="noStrike" dirty="0" err="1" smtClean="0">
                <a:effectLst/>
              </a:rPr>
              <a:t>Brihaspati.Sacerdote</a:t>
            </a:r>
            <a:endParaRPr lang="es-ES" sz="1100" u="none" strike="noStrike" dirty="0" smtClean="0">
              <a:effectLst/>
            </a:endParaRPr>
          </a:p>
          <a:p>
            <a:pPr marL="0" indent="0">
              <a:buNone/>
            </a:pPr>
            <a:r>
              <a:rPr lang="es-ES" sz="1100" i="1" dirty="0"/>
              <a:t>	</a:t>
            </a:r>
            <a:r>
              <a:rPr lang="es-ES" sz="1100" i="1" dirty="0" smtClean="0"/>
              <a:t>	</a:t>
            </a:r>
            <a:r>
              <a:rPr lang="es-MX" sz="1100" i="1" dirty="0" smtClean="0"/>
              <a:t>Zodiaco </a:t>
            </a:r>
            <a:r>
              <a:rPr lang="es-MX" sz="1100" i="1" dirty="0"/>
              <a:t>indio</a:t>
            </a:r>
            <a:r>
              <a:rPr lang="es-MX" sz="1100" dirty="0"/>
              <a:t>: 3°20' -16°40' </a:t>
            </a:r>
            <a:r>
              <a:rPr lang="es-MX" sz="1100" dirty="0" err="1" smtClean="0"/>
              <a:t>Karka</a:t>
            </a:r>
            <a:r>
              <a:rPr lang="es-MX" sz="1100" dirty="0" smtClean="0"/>
              <a:t> </a:t>
            </a:r>
            <a:r>
              <a:rPr lang="es-MX" sz="1100" i="1" dirty="0" smtClean="0"/>
              <a:t>Zodiaco </a:t>
            </a:r>
            <a:r>
              <a:rPr lang="es-MX" sz="1100" i="1" dirty="0"/>
              <a:t>occidental</a:t>
            </a:r>
            <a:r>
              <a:rPr lang="es-MX" sz="1100" dirty="0"/>
              <a:t>: 29°20' Cáncer - 12°40' </a:t>
            </a:r>
            <a:r>
              <a:rPr lang="es-MX" sz="1100" dirty="0" smtClean="0"/>
              <a:t>Leo</a:t>
            </a:r>
          </a:p>
          <a:p>
            <a:pPr marL="0" indent="0">
              <a:buNone/>
            </a:pPr>
            <a:r>
              <a:rPr lang="es-MX" sz="1400" dirty="0" smtClean="0"/>
              <a:t>9. ASHLESHA</a:t>
            </a:r>
            <a:r>
              <a:rPr lang="es-MX" sz="1100" dirty="0" smtClean="0"/>
              <a:t>	El abrazo. </a:t>
            </a:r>
            <a:r>
              <a:rPr lang="el-GR" sz="1100" dirty="0" smtClean="0">
                <a:effectLst/>
              </a:rPr>
              <a:t>, </a:t>
            </a:r>
            <a:r>
              <a:rPr lang="el-GR" sz="1100" u="none" strike="noStrike" dirty="0" smtClean="0">
                <a:effectLst/>
                <a:hlinkClick r:id="rId3" tooltip="Épsilon Hydrae"/>
              </a:rPr>
              <a:t>ε</a:t>
            </a:r>
            <a:r>
              <a:rPr lang="el-GR" sz="1100" dirty="0" smtClean="0">
                <a:effectLst/>
              </a:rPr>
              <a:t>, </a:t>
            </a:r>
            <a:r>
              <a:rPr lang="el-GR" sz="1100" u="none" strike="noStrike" dirty="0" smtClean="0">
                <a:effectLst/>
                <a:hlinkClick r:id="rId4" tooltip="Eta Hydrae"/>
              </a:rPr>
              <a:t>η</a:t>
            </a:r>
            <a:r>
              <a:rPr lang="el-GR" sz="1100" dirty="0" smtClean="0">
                <a:effectLst/>
              </a:rPr>
              <a:t>, </a:t>
            </a:r>
            <a:r>
              <a:rPr lang="el-GR" sz="1100" u="none" strike="noStrike" dirty="0" smtClean="0">
                <a:effectLst/>
                <a:hlinkClick r:id="rId5" tooltip="Rho Hydrae (aún no redactado)"/>
              </a:rPr>
              <a:t>ρ</a:t>
            </a:r>
            <a:r>
              <a:rPr lang="el-GR" sz="1100" dirty="0" smtClean="0">
                <a:effectLst/>
              </a:rPr>
              <a:t>, y </a:t>
            </a:r>
            <a:r>
              <a:rPr lang="el-GR" sz="1100" u="none" strike="noStrike" dirty="0" smtClean="0">
                <a:effectLst/>
              </a:rPr>
              <a:t>σ</a:t>
            </a:r>
            <a:r>
              <a:rPr lang="el-GR" sz="1100" dirty="0" smtClean="0">
                <a:effectLst/>
              </a:rPr>
              <a:t> </a:t>
            </a:r>
            <a:r>
              <a:rPr lang="el-GR" sz="1100" u="none" strike="noStrike" dirty="0" smtClean="0">
                <a:effectLst/>
              </a:rPr>
              <a:t>Hydrae</a:t>
            </a:r>
            <a:r>
              <a:rPr lang="es-MX" sz="1100" u="none" strike="noStrike" dirty="0" smtClean="0">
                <a:effectLst/>
              </a:rPr>
              <a:t>. BUDHA. (Mercurio). Serpiente. </a:t>
            </a:r>
            <a:r>
              <a:rPr lang="es-MX" sz="1100" u="none" strike="noStrike" dirty="0" err="1" smtClean="0">
                <a:effectLst/>
              </a:rPr>
              <a:t>Sarpas</a:t>
            </a:r>
            <a:r>
              <a:rPr lang="es-MX" sz="1100" u="none" strike="noStrike" dirty="0" smtClean="0">
                <a:effectLst/>
              </a:rPr>
              <a:t>, </a:t>
            </a:r>
            <a:r>
              <a:rPr lang="es-MX" sz="1100" u="none" strike="noStrike" dirty="0" err="1" smtClean="0">
                <a:effectLst/>
              </a:rPr>
              <a:t>Nagas</a:t>
            </a:r>
            <a:endParaRPr lang="es-MX" sz="1100" u="none" strike="noStrike" dirty="0" smtClean="0">
              <a:effectLst/>
            </a:endParaRPr>
          </a:p>
          <a:p>
            <a:pPr marL="0" indent="0">
              <a:buNone/>
            </a:pPr>
            <a:r>
              <a:rPr lang="es-MX" sz="1100" dirty="0" smtClean="0"/>
              <a:t>		</a:t>
            </a:r>
            <a:r>
              <a:rPr lang="es-MX" sz="1100" i="1" dirty="0" smtClean="0"/>
              <a:t>Zodiaco </a:t>
            </a:r>
            <a:r>
              <a:rPr lang="es-MX" sz="1100" i="1" dirty="0"/>
              <a:t>indio</a:t>
            </a:r>
            <a:r>
              <a:rPr lang="es-MX" sz="1100" dirty="0"/>
              <a:t>: 16°40' - 30° </a:t>
            </a:r>
            <a:r>
              <a:rPr lang="es-MX" sz="1100" dirty="0" err="1" smtClean="0"/>
              <a:t>Karka</a:t>
            </a:r>
            <a:r>
              <a:rPr lang="es-MX" sz="1100" dirty="0" smtClean="0"/>
              <a:t>. </a:t>
            </a:r>
            <a:r>
              <a:rPr lang="es-MX" sz="1100" i="1" dirty="0" smtClean="0"/>
              <a:t>Zodiaco </a:t>
            </a:r>
            <a:r>
              <a:rPr lang="es-MX" sz="1100" i="1" dirty="0"/>
              <a:t>occidental</a:t>
            </a:r>
            <a:r>
              <a:rPr lang="es-MX" sz="1100" dirty="0"/>
              <a:t>: 12°40' - 26° </a:t>
            </a:r>
            <a:r>
              <a:rPr lang="es-MX" sz="1100" dirty="0" smtClean="0"/>
              <a:t>Leo</a:t>
            </a:r>
          </a:p>
          <a:p>
            <a:pPr marL="0" indent="0">
              <a:buNone/>
            </a:pPr>
            <a:r>
              <a:rPr lang="es-MX" sz="1400" dirty="0" smtClean="0"/>
              <a:t>10. MAGHA</a:t>
            </a:r>
            <a:r>
              <a:rPr lang="es-MX" sz="1100" dirty="0" smtClean="0"/>
              <a:t>		La abundancia. </a:t>
            </a:r>
            <a:r>
              <a:rPr lang="es-MX" sz="1100" dirty="0" err="1" smtClean="0"/>
              <a:t>Regulus</a:t>
            </a:r>
            <a:r>
              <a:rPr lang="es-MX" sz="1100" dirty="0" smtClean="0"/>
              <a:t>. KETU (nodo Lunar Sur). Trono real. </a:t>
            </a:r>
            <a:r>
              <a:rPr lang="es-MX" sz="1100" dirty="0" err="1" smtClean="0"/>
              <a:t>Pitri</a:t>
            </a:r>
            <a:r>
              <a:rPr lang="es-MX" sz="1100" dirty="0" smtClean="0"/>
              <a:t>, Padres ancestrales</a:t>
            </a:r>
          </a:p>
          <a:p>
            <a:pPr marL="0" indent="0">
              <a:buNone/>
            </a:pPr>
            <a:r>
              <a:rPr lang="es-MX" sz="1100" dirty="0" smtClean="0"/>
              <a:t>		</a:t>
            </a:r>
            <a:r>
              <a:rPr lang="es-MX" sz="1100" i="1" dirty="0" smtClean="0"/>
              <a:t>Zodiaco </a:t>
            </a:r>
            <a:r>
              <a:rPr lang="es-MX" sz="1100" i="1" dirty="0"/>
              <a:t>indio</a:t>
            </a:r>
            <a:r>
              <a:rPr lang="es-MX" sz="1100" dirty="0"/>
              <a:t>: 0° - 13°20' </a:t>
            </a:r>
            <a:r>
              <a:rPr lang="es-MX" sz="1100" dirty="0" err="1" smtClean="0"/>
              <a:t>Simha</a:t>
            </a:r>
            <a:r>
              <a:rPr lang="es-MX" sz="1100" dirty="0" smtClean="0"/>
              <a:t>. </a:t>
            </a:r>
            <a:r>
              <a:rPr lang="es-MX" sz="1100" i="1" dirty="0" smtClean="0"/>
              <a:t>Zodiaco </a:t>
            </a:r>
            <a:r>
              <a:rPr lang="es-MX" sz="1100" i="1" dirty="0"/>
              <a:t>occidental</a:t>
            </a:r>
            <a:r>
              <a:rPr lang="es-MX" sz="1100" dirty="0"/>
              <a:t>: 26° Leo - 9°20' </a:t>
            </a:r>
            <a:r>
              <a:rPr lang="es-MX" sz="1100" dirty="0" smtClean="0"/>
              <a:t>Virgo</a:t>
            </a:r>
          </a:p>
          <a:p>
            <a:pPr marL="0" indent="0">
              <a:buNone/>
            </a:pPr>
            <a:r>
              <a:rPr lang="es-MX" sz="1400" dirty="0" smtClean="0"/>
              <a:t>11. PURVA PHALGUNI</a:t>
            </a:r>
            <a:r>
              <a:rPr lang="es-MX" sz="1100" dirty="0" smtClean="0"/>
              <a:t>	Primer rojizo. </a:t>
            </a:r>
            <a:r>
              <a:rPr lang="el-GR" sz="1100" u="none" strike="noStrike" dirty="0" smtClean="0">
                <a:solidFill>
                  <a:srgbClr val="0645AD"/>
                </a:solidFill>
                <a:effectLst/>
                <a:hlinkClick r:id="rId6" tooltip="Duhr"/>
              </a:rPr>
              <a:t>δ</a:t>
            </a:r>
            <a:r>
              <a:rPr lang="el-GR" sz="1100" dirty="0" smtClean="0">
                <a:effectLst/>
              </a:rPr>
              <a:t> </a:t>
            </a:r>
            <a:r>
              <a:rPr lang="es-MX" sz="1100" dirty="0" smtClean="0">
                <a:effectLst/>
              </a:rPr>
              <a:t>y </a:t>
            </a:r>
            <a:r>
              <a:rPr lang="el-GR" sz="1100" u="none" strike="noStrike" dirty="0" smtClean="0">
                <a:solidFill>
                  <a:srgbClr val="0645AD"/>
                </a:solidFill>
                <a:effectLst/>
                <a:hlinkClick r:id="rId7" tooltip="Chertan"/>
              </a:rPr>
              <a:t>θ</a:t>
            </a:r>
            <a:r>
              <a:rPr lang="el-GR" sz="1100" dirty="0" smtClean="0">
                <a:effectLst/>
              </a:rPr>
              <a:t> </a:t>
            </a:r>
            <a:r>
              <a:rPr lang="es-MX" sz="1100" u="none" strike="noStrike" dirty="0" err="1" smtClean="0">
                <a:solidFill>
                  <a:srgbClr val="0645AD"/>
                </a:solidFill>
                <a:effectLst/>
                <a:hlinkClick r:id="rId8" tooltip="Leo (constelación)"/>
              </a:rPr>
              <a:t>Leonis</a:t>
            </a:r>
            <a:r>
              <a:rPr lang="es-MX" sz="1100" u="none" strike="noStrike" dirty="0" smtClean="0">
                <a:solidFill>
                  <a:srgbClr val="0645AD"/>
                </a:solidFill>
                <a:effectLst/>
              </a:rPr>
              <a:t>. SUKRA (Venus). Cabecera de cama. Hamaca. </a:t>
            </a:r>
            <a:r>
              <a:rPr lang="es-MX" sz="1100" u="none" strike="noStrike" dirty="0" err="1" smtClean="0">
                <a:solidFill>
                  <a:srgbClr val="0645AD"/>
                </a:solidFill>
                <a:effectLst/>
              </a:rPr>
              <a:t>Higuera.BHAGA</a:t>
            </a:r>
            <a:r>
              <a:rPr lang="es-MX" sz="1100" u="none" strike="noStrike" dirty="0" smtClean="0">
                <a:solidFill>
                  <a:srgbClr val="0645AD"/>
                </a:solidFill>
                <a:effectLst/>
              </a:rPr>
              <a:t> dios felicidad</a:t>
            </a:r>
          </a:p>
          <a:p>
            <a:pPr marL="0" indent="0">
              <a:buNone/>
            </a:pPr>
            <a:r>
              <a:rPr lang="es-MX" sz="1100" dirty="0" smtClean="0">
                <a:solidFill>
                  <a:srgbClr val="0645AD"/>
                </a:solidFill>
              </a:rPr>
              <a:t>	. 	</a:t>
            </a:r>
            <a:r>
              <a:rPr lang="es-ES" sz="1100" i="1" dirty="0" smtClean="0"/>
              <a:t>Z-H</a:t>
            </a:r>
            <a:r>
              <a:rPr lang="es-ES" sz="1100" dirty="0" smtClean="0"/>
              <a:t>: </a:t>
            </a:r>
            <a:r>
              <a:rPr lang="es-ES" sz="1100" dirty="0"/>
              <a:t>13°20' - 26°40' </a:t>
            </a:r>
            <a:r>
              <a:rPr lang="es-ES" sz="1100" dirty="0" err="1" smtClean="0"/>
              <a:t>Simha</a:t>
            </a:r>
            <a:r>
              <a:rPr lang="es-ES" sz="1100" dirty="0" smtClean="0"/>
              <a:t>. </a:t>
            </a:r>
            <a:r>
              <a:rPr lang="es-ES" sz="1100" i="1" dirty="0" smtClean="0"/>
              <a:t>Z-W</a:t>
            </a:r>
            <a:r>
              <a:rPr lang="es-ES" sz="1100" dirty="0" smtClean="0"/>
              <a:t>: </a:t>
            </a:r>
            <a:r>
              <a:rPr lang="es-ES" sz="1100" dirty="0"/>
              <a:t>9°20' - 22°40' </a:t>
            </a:r>
            <a:r>
              <a:rPr lang="es-ES" sz="1100" dirty="0" smtClean="0"/>
              <a:t>Virgo</a:t>
            </a:r>
          </a:p>
          <a:p>
            <a:pPr marL="0" indent="0">
              <a:buNone/>
            </a:pPr>
            <a:endParaRPr lang="es-ES" sz="1100" dirty="0"/>
          </a:p>
          <a:p>
            <a:pPr marL="0" indent="0">
              <a:buNone/>
            </a:pPr>
            <a:r>
              <a:rPr lang="es-ES" sz="1400" dirty="0" smtClean="0"/>
              <a:t>12. UTTARA PHALGUNI</a:t>
            </a:r>
            <a:r>
              <a:rPr lang="es-ES" sz="1100" dirty="0" smtClean="0"/>
              <a:t>	Segundo rojizo. Denébola. SURIA (Dios Sol). Cama, hamaca. </a:t>
            </a:r>
            <a:r>
              <a:rPr lang="es-ES" sz="1100" dirty="0" err="1" smtClean="0"/>
              <a:t>Ayraman</a:t>
            </a:r>
            <a:r>
              <a:rPr lang="es-ES" sz="1100" dirty="0" smtClean="0"/>
              <a:t>, dios de los favores</a:t>
            </a:r>
          </a:p>
          <a:p>
            <a:pPr marL="0" indent="0">
              <a:buNone/>
            </a:pPr>
            <a:r>
              <a:rPr lang="es-ES" sz="1100" i="1" dirty="0"/>
              <a:t>	</a:t>
            </a:r>
            <a:r>
              <a:rPr lang="es-ES" sz="1100" i="1" dirty="0" smtClean="0"/>
              <a:t>	</a:t>
            </a:r>
            <a:r>
              <a:rPr lang="es-ES" sz="1300" i="1" dirty="0" smtClean="0"/>
              <a:t>Z-H</a:t>
            </a:r>
            <a:r>
              <a:rPr lang="es-ES" sz="1300" dirty="0" smtClean="0"/>
              <a:t>: </a:t>
            </a:r>
            <a:r>
              <a:rPr lang="es-ES" sz="1300" dirty="0"/>
              <a:t>26°40' </a:t>
            </a:r>
            <a:r>
              <a:rPr lang="es-ES" sz="1300" dirty="0" err="1"/>
              <a:t>Simha</a:t>
            </a:r>
            <a:r>
              <a:rPr lang="es-ES" sz="1300" dirty="0"/>
              <a:t>- 10° </a:t>
            </a:r>
            <a:r>
              <a:rPr lang="es-ES" sz="1300" dirty="0" err="1" smtClean="0"/>
              <a:t>Kanya</a:t>
            </a:r>
            <a:r>
              <a:rPr lang="es-ES" sz="1300" dirty="0" smtClean="0"/>
              <a:t>.</a:t>
            </a:r>
            <a:r>
              <a:rPr lang="es-MX" i="1" dirty="0"/>
              <a:t> </a:t>
            </a:r>
            <a:r>
              <a:rPr lang="es-MX" sz="1100" i="1" dirty="0" smtClean="0"/>
              <a:t>Zodiaco-W</a:t>
            </a:r>
            <a:r>
              <a:rPr lang="es-MX" sz="1100" dirty="0" smtClean="0"/>
              <a:t>: </a:t>
            </a:r>
            <a:r>
              <a:rPr lang="es-MX" sz="1100" dirty="0"/>
              <a:t>22°40' Virgo - 6° Libra</a:t>
            </a:r>
          </a:p>
          <a:p>
            <a:pPr marL="0" indent="0">
              <a:buNone/>
            </a:pPr>
            <a:endParaRPr lang="es-ES" sz="1300" dirty="0"/>
          </a:p>
          <a:p>
            <a:pPr marL="0" indent="0">
              <a:buNone/>
            </a:pPr>
            <a:endParaRPr lang="es-MX" sz="1100" dirty="0" smtClean="0">
              <a:effectLst/>
            </a:endParaRPr>
          </a:p>
          <a:p>
            <a:pPr marL="0" indent="0">
              <a:buNone/>
            </a:pPr>
            <a:endParaRPr lang="es-MX" sz="1100" dirty="0" smtClean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MX" sz="1100" dirty="0" smtClean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l-GR" sz="1100" dirty="0" smtClean="0">
              <a:effectLst/>
            </a:endParaRPr>
          </a:p>
          <a:p>
            <a:pPr marL="0" indent="0">
              <a:buNone/>
            </a:pPr>
            <a:endParaRPr lang="es-MX" sz="1100" dirty="0" smtClean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ES" sz="1100" dirty="0" smtClean="0">
              <a:effectLst/>
            </a:endParaRP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035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sto contiene una imagen de: Aswini Nakshatra born characteristics and features - Vedic Astrolog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833" y="236668"/>
            <a:ext cx="5518673" cy="671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711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NAKSHATRAS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45326"/>
            <a:ext cx="10515600" cy="528456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4300" dirty="0" smtClean="0"/>
              <a:t>13. </a:t>
            </a:r>
            <a:r>
              <a:rPr lang="es-MX" sz="5600" dirty="0" smtClean="0"/>
              <a:t>HASTA</a:t>
            </a:r>
            <a:r>
              <a:rPr lang="es-MX" sz="4300" dirty="0" smtClean="0"/>
              <a:t>			La Mano.</a:t>
            </a:r>
            <a:r>
              <a:rPr lang="el-GR" sz="4300" dirty="0"/>
              <a:t> α, β, γ, δ </a:t>
            </a:r>
            <a:r>
              <a:rPr lang="es-MX" sz="4300" dirty="0"/>
              <a:t>y </a:t>
            </a:r>
            <a:r>
              <a:rPr lang="el-GR" sz="4300" dirty="0" smtClean="0"/>
              <a:t>ε</a:t>
            </a:r>
            <a:r>
              <a:rPr lang="es-MX" sz="4300" dirty="0" smtClean="0"/>
              <a:t> </a:t>
            </a:r>
            <a:r>
              <a:rPr lang="es-MX" sz="4300" dirty="0" err="1" smtClean="0"/>
              <a:t>Corvi</a:t>
            </a:r>
            <a:r>
              <a:rPr lang="es-MX" sz="4300" dirty="0" smtClean="0"/>
              <a:t>, CHANDRA. (Luna). Mano, puño. </a:t>
            </a:r>
            <a:r>
              <a:rPr lang="es-MX" sz="4300" dirty="0" err="1" smtClean="0"/>
              <a:t>Savitar</a:t>
            </a:r>
            <a:r>
              <a:rPr lang="es-MX" sz="4300" dirty="0" smtClean="0"/>
              <a:t> (dios del SOL) </a:t>
            </a:r>
          </a:p>
          <a:p>
            <a:pPr marL="0" indent="0">
              <a:buNone/>
            </a:pPr>
            <a:r>
              <a:rPr lang="es-MX" sz="4300" i="1" dirty="0" smtClean="0"/>
              <a:t>			Z-H</a:t>
            </a:r>
            <a:r>
              <a:rPr lang="es-MX" sz="4300" dirty="0" smtClean="0"/>
              <a:t>: </a:t>
            </a:r>
            <a:r>
              <a:rPr lang="es-MX" sz="4300" dirty="0"/>
              <a:t>10° - 23°20' </a:t>
            </a:r>
            <a:r>
              <a:rPr lang="es-MX" sz="4300" dirty="0" err="1" smtClean="0"/>
              <a:t>Kanya</a:t>
            </a:r>
            <a:r>
              <a:rPr lang="es-MX" sz="4300" dirty="0" smtClean="0"/>
              <a:t>. </a:t>
            </a:r>
            <a:r>
              <a:rPr lang="es-MX" sz="4300" i="1" dirty="0" smtClean="0"/>
              <a:t>Z-W</a:t>
            </a:r>
            <a:r>
              <a:rPr lang="es-MX" sz="4300" dirty="0" smtClean="0"/>
              <a:t>: </a:t>
            </a:r>
            <a:r>
              <a:rPr lang="es-MX" sz="4300" dirty="0"/>
              <a:t>6° - 19°20' </a:t>
            </a:r>
            <a:r>
              <a:rPr lang="es-MX" sz="4300" dirty="0" smtClean="0"/>
              <a:t>Libra</a:t>
            </a:r>
          </a:p>
          <a:p>
            <a:pPr marL="0" indent="0">
              <a:buNone/>
            </a:pPr>
            <a:endParaRPr lang="es-MX" sz="4300" dirty="0" smtClean="0"/>
          </a:p>
          <a:p>
            <a:pPr marL="0" indent="0">
              <a:buNone/>
            </a:pPr>
            <a:r>
              <a:rPr lang="es-MX" sz="5600" dirty="0" smtClean="0">
                <a:solidFill>
                  <a:srgbClr val="FF0000"/>
                </a:solidFill>
              </a:rPr>
              <a:t>14. CHITRA</a:t>
            </a:r>
            <a:r>
              <a:rPr lang="es-MX" sz="4300" dirty="0" smtClean="0"/>
              <a:t>			El brillante. Espiga. MANGALA (Marte). Diamante o perla. </a:t>
            </a:r>
            <a:r>
              <a:rPr lang="es-MX" sz="4300" dirty="0" err="1" smtClean="0"/>
              <a:t>Vishwakarma</a:t>
            </a:r>
            <a:endParaRPr lang="es-MX" sz="4300" dirty="0" smtClean="0"/>
          </a:p>
          <a:p>
            <a:pPr marL="0" indent="0">
              <a:buNone/>
            </a:pPr>
            <a:r>
              <a:rPr lang="es-MX" sz="4300" i="1" dirty="0" smtClean="0"/>
              <a:t>			Z-H</a:t>
            </a:r>
            <a:r>
              <a:rPr lang="es-MX" sz="4300" dirty="0" smtClean="0"/>
              <a:t>: </a:t>
            </a:r>
            <a:r>
              <a:rPr lang="es-MX" sz="4300" dirty="0"/>
              <a:t>23°20' </a:t>
            </a:r>
            <a:r>
              <a:rPr lang="es-MX" sz="4300" dirty="0" err="1"/>
              <a:t>Kanya</a:t>
            </a:r>
            <a:r>
              <a:rPr lang="es-MX" sz="4300" dirty="0"/>
              <a:t> - 6°40' </a:t>
            </a:r>
            <a:r>
              <a:rPr lang="es-MX" sz="4300" dirty="0" smtClean="0"/>
              <a:t>Tula. </a:t>
            </a:r>
            <a:r>
              <a:rPr lang="es-MX" sz="4300" i="1" dirty="0" smtClean="0"/>
              <a:t>Zodiaco-W </a:t>
            </a:r>
            <a:r>
              <a:rPr lang="es-MX" sz="4300" dirty="0" smtClean="0"/>
              <a:t>: </a:t>
            </a:r>
            <a:r>
              <a:rPr lang="es-MX" sz="4300" dirty="0"/>
              <a:t>19°20' Libra - 2°40' </a:t>
            </a:r>
            <a:r>
              <a:rPr lang="es-MX" sz="4300" dirty="0" smtClean="0"/>
              <a:t>Escorpio</a:t>
            </a:r>
          </a:p>
          <a:p>
            <a:pPr marL="0" indent="0">
              <a:buNone/>
            </a:pPr>
            <a:endParaRPr lang="es-MX" sz="4300" dirty="0" smtClean="0"/>
          </a:p>
          <a:p>
            <a:pPr marL="0" indent="0">
              <a:buNone/>
            </a:pPr>
            <a:r>
              <a:rPr lang="es-MX" sz="5600" dirty="0" smtClean="0"/>
              <a:t>15. SWATI</a:t>
            </a:r>
            <a:r>
              <a:rPr lang="es-MX" sz="4300" dirty="0" smtClean="0"/>
              <a:t>			“Muy bueno”. Arturo. RAJU (Nodo lunar Norte). Brote, coral, VAYU Dios del  Viento.</a:t>
            </a:r>
          </a:p>
          <a:p>
            <a:pPr marL="0" indent="0">
              <a:buNone/>
            </a:pPr>
            <a:r>
              <a:rPr lang="es-MX" sz="4300" dirty="0" smtClean="0"/>
              <a:t>			</a:t>
            </a:r>
            <a:r>
              <a:rPr lang="es-MX" sz="4300" i="1" dirty="0" smtClean="0"/>
              <a:t>Zodiaco -H</a:t>
            </a:r>
            <a:r>
              <a:rPr lang="es-MX" sz="4300" dirty="0" smtClean="0"/>
              <a:t>: 6°40' - 20° Tula. </a:t>
            </a:r>
            <a:r>
              <a:rPr lang="es-MX" sz="4300" i="1" dirty="0" smtClean="0"/>
              <a:t>Zodiaco -W</a:t>
            </a:r>
            <a:r>
              <a:rPr lang="es-MX" sz="4300" dirty="0" smtClean="0"/>
              <a:t>: 2°40' - 16° Escorpio</a:t>
            </a:r>
          </a:p>
          <a:p>
            <a:pPr marL="0" indent="0">
              <a:buNone/>
            </a:pPr>
            <a:endParaRPr lang="es-MX" sz="4300" dirty="0" smtClean="0"/>
          </a:p>
          <a:p>
            <a:pPr marL="0" indent="0">
              <a:buNone/>
            </a:pPr>
            <a:r>
              <a:rPr lang="es-MX" sz="5600" dirty="0" smtClean="0"/>
              <a:t>16. VISAKHA 	</a:t>
            </a:r>
            <a:r>
              <a:rPr lang="es-MX" sz="4300" dirty="0" smtClean="0"/>
              <a:t>	“El regalo”. Enramado. </a:t>
            </a:r>
            <a:r>
              <a:rPr lang="es-ES" sz="4300" u="sng" dirty="0">
                <a:hlinkClick r:id="rId2"/>
              </a:rPr>
              <a:t>α</a:t>
            </a:r>
            <a:r>
              <a:rPr lang="es-ES" sz="4300" dirty="0"/>
              <a:t>, </a:t>
            </a:r>
            <a:r>
              <a:rPr lang="es-ES" sz="4300" dirty="0">
                <a:hlinkClick r:id="rId3" tooltip="Zubeneschamali"/>
              </a:rPr>
              <a:t>β</a:t>
            </a:r>
            <a:r>
              <a:rPr lang="es-ES" sz="4300" dirty="0"/>
              <a:t>, </a:t>
            </a:r>
            <a:r>
              <a:rPr lang="es-ES" sz="4300" dirty="0">
                <a:hlinkClick r:id="rId4" tooltip="Zubenelakrab"/>
              </a:rPr>
              <a:t>γ</a:t>
            </a:r>
            <a:r>
              <a:rPr lang="es-ES" sz="4300" dirty="0"/>
              <a:t> y </a:t>
            </a:r>
            <a:r>
              <a:rPr lang="es-ES" sz="4300" dirty="0">
                <a:hlinkClick r:id="rId5" tooltip="Iota Librae"/>
              </a:rPr>
              <a:t>ι</a:t>
            </a:r>
            <a:r>
              <a:rPr lang="es-ES" sz="4300" dirty="0"/>
              <a:t> </a:t>
            </a:r>
            <a:r>
              <a:rPr lang="es-ES" sz="4300" dirty="0" err="1" smtClean="0">
                <a:hlinkClick r:id="rId6" tooltip="Libra (constelación)"/>
              </a:rPr>
              <a:t>Librae</a:t>
            </a:r>
            <a:r>
              <a:rPr lang="es-ES" sz="4300" dirty="0" smtClean="0"/>
              <a:t>.  GURU (Júpiter) . Arco triunfal. Torno alfarero.. Indra Dios 						de dioses. AGNI   Dios del Fuego</a:t>
            </a:r>
          </a:p>
          <a:p>
            <a:pPr marL="0" indent="0">
              <a:buNone/>
            </a:pPr>
            <a:r>
              <a:rPr lang="es-ES" sz="4300" i="1" dirty="0" smtClean="0"/>
              <a:t>			Zodiaco-H</a:t>
            </a:r>
            <a:r>
              <a:rPr lang="es-ES" sz="4300" dirty="0" smtClean="0"/>
              <a:t>: </a:t>
            </a:r>
            <a:r>
              <a:rPr lang="es-ES" sz="4300" dirty="0"/>
              <a:t>20° Tula - 3°20' </a:t>
            </a:r>
            <a:r>
              <a:rPr lang="es-ES" sz="4300" dirty="0" err="1" smtClean="0"/>
              <a:t>Vrishchika</a:t>
            </a:r>
            <a:r>
              <a:rPr lang="es-ES" sz="4300" dirty="0" smtClean="0"/>
              <a:t>. </a:t>
            </a:r>
            <a:r>
              <a:rPr lang="es-ES" sz="4300" i="1" dirty="0" smtClean="0"/>
              <a:t>Z-W</a:t>
            </a:r>
            <a:r>
              <a:rPr lang="es-ES" sz="4300" dirty="0" smtClean="0"/>
              <a:t>: </a:t>
            </a:r>
            <a:r>
              <a:rPr lang="es-ES" sz="4300" dirty="0"/>
              <a:t>16° - 29°20' </a:t>
            </a:r>
            <a:r>
              <a:rPr lang="es-ES" sz="4300" dirty="0" smtClean="0"/>
              <a:t>Escorpio</a:t>
            </a:r>
          </a:p>
          <a:p>
            <a:pPr marL="0" indent="0">
              <a:buNone/>
            </a:pPr>
            <a:endParaRPr lang="es-ES" sz="4300" dirty="0" smtClean="0"/>
          </a:p>
          <a:p>
            <a:pPr marL="0" indent="0">
              <a:buNone/>
            </a:pPr>
            <a:endParaRPr lang="es-ES" sz="4300" dirty="0" smtClean="0"/>
          </a:p>
          <a:p>
            <a:pPr marL="0" indent="0">
              <a:buNone/>
            </a:pPr>
            <a:r>
              <a:rPr lang="es-ES" sz="5600" dirty="0" smtClean="0"/>
              <a:t>17. ANURADHA</a:t>
            </a:r>
            <a:r>
              <a:rPr lang="es-ES" sz="4300" dirty="0" smtClean="0"/>
              <a:t>		Siguiente. </a:t>
            </a:r>
            <a:r>
              <a:rPr lang="fr-FR" sz="4300" u="sng" dirty="0">
                <a:hlinkClick r:id="rId7"/>
              </a:rPr>
              <a:t>β</a:t>
            </a:r>
            <a:r>
              <a:rPr lang="fr-FR" sz="4300" dirty="0"/>
              <a:t>, </a:t>
            </a:r>
            <a:r>
              <a:rPr lang="fr-FR" sz="4300" dirty="0">
                <a:hlinkClick r:id="rId8" tooltip="Dschubba"/>
              </a:rPr>
              <a:t>δ</a:t>
            </a:r>
            <a:r>
              <a:rPr lang="fr-FR" sz="4300" dirty="0"/>
              <a:t> y </a:t>
            </a:r>
            <a:r>
              <a:rPr lang="fr-FR" sz="4300" dirty="0">
                <a:hlinkClick r:id="rId9" tooltip="Pi Scorpii"/>
              </a:rPr>
              <a:t>π</a:t>
            </a:r>
            <a:r>
              <a:rPr lang="fr-FR" sz="4300" dirty="0"/>
              <a:t> </a:t>
            </a:r>
            <a:r>
              <a:rPr lang="fr-FR" sz="4300" dirty="0" smtClean="0">
                <a:hlinkClick r:id="rId10" tooltip="Escorpio (constelación)"/>
              </a:rPr>
              <a:t>Scorpionis</a:t>
            </a:r>
            <a:r>
              <a:rPr lang="fr-FR" sz="4300" dirty="0" smtClean="0"/>
              <a:t>. SHANI (Saturno). Arco truinfal. Loto. MITRA Adititas, amistad y 							cooperación.</a:t>
            </a:r>
            <a:endParaRPr lang="fr-FR" sz="4300" dirty="0"/>
          </a:p>
          <a:p>
            <a:pPr marL="0" indent="0">
              <a:buNone/>
            </a:pPr>
            <a:r>
              <a:rPr lang="es-ES" sz="4300" i="1" dirty="0" smtClean="0"/>
              <a:t>			Z-H</a:t>
            </a:r>
            <a:r>
              <a:rPr lang="es-ES" sz="4300" dirty="0" smtClean="0"/>
              <a:t>: </a:t>
            </a:r>
            <a:r>
              <a:rPr lang="es-ES" sz="4300" dirty="0"/>
              <a:t>3°20' - 16°40' </a:t>
            </a:r>
            <a:r>
              <a:rPr lang="es-ES" sz="4300" dirty="0" err="1" smtClean="0"/>
              <a:t>Vrishchika</a:t>
            </a:r>
            <a:r>
              <a:rPr lang="es-ES" sz="4300" dirty="0" smtClean="0"/>
              <a:t>. </a:t>
            </a:r>
            <a:r>
              <a:rPr lang="es-ES" sz="4300" i="1" dirty="0" smtClean="0"/>
              <a:t>Z-W</a:t>
            </a:r>
            <a:r>
              <a:rPr lang="es-ES" sz="4300" dirty="0" smtClean="0"/>
              <a:t>: </a:t>
            </a:r>
            <a:r>
              <a:rPr lang="es-ES" sz="4300" dirty="0"/>
              <a:t>29°20' Escorpio - 12°40' </a:t>
            </a:r>
            <a:r>
              <a:rPr lang="es-ES" sz="4300" dirty="0" smtClean="0"/>
              <a:t>Sagitario</a:t>
            </a:r>
          </a:p>
          <a:p>
            <a:pPr marL="0" indent="0">
              <a:buNone/>
            </a:pPr>
            <a:endParaRPr lang="es-ES" sz="4300" dirty="0" smtClean="0"/>
          </a:p>
          <a:p>
            <a:pPr marL="0" indent="0">
              <a:buNone/>
            </a:pPr>
            <a:r>
              <a:rPr lang="es-ES" sz="5600" dirty="0" smtClean="0"/>
              <a:t>18 . JYESHTHA	</a:t>
            </a:r>
            <a:r>
              <a:rPr lang="es-ES" sz="4300" dirty="0" smtClean="0"/>
              <a:t>	El excelente. Primogénito. </a:t>
            </a:r>
            <a:r>
              <a:rPr lang="fr-FR" sz="4300" u="sng" dirty="0">
                <a:hlinkClick r:id="rId11"/>
              </a:rPr>
              <a:t>α</a:t>
            </a:r>
            <a:r>
              <a:rPr lang="fr-FR" sz="4300" dirty="0"/>
              <a:t>, </a:t>
            </a:r>
            <a:r>
              <a:rPr lang="fr-FR" sz="4300" dirty="0">
                <a:hlinkClick r:id="rId12" tooltip="Al Niyat"/>
              </a:rPr>
              <a:t>σ</a:t>
            </a:r>
            <a:r>
              <a:rPr lang="fr-FR" sz="4300" dirty="0"/>
              <a:t>, y </a:t>
            </a:r>
            <a:r>
              <a:rPr lang="fr-FR" sz="4300" dirty="0">
                <a:hlinkClick r:id="rId13" tooltip="Tau Scorpii"/>
              </a:rPr>
              <a:t>τ</a:t>
            </a:r>
            <a:r>
              <a:rPr lang="fr-FR" sz="4300" dirty="0"/>
              <a:t> </a:t>
            </a:r>
            <a:r>
              <a:rPr lang="fr-FR" sz="4300" dirty="0" smtClean="0">
                <a:hlinkClick r:id="rId10" tooltip="Escorpio (constelación)"/>
              </a:rPr>
              <a:t>Scorpionis</a:t>
            </a:r>
            <a:r>
              <a:rPr lang="fr-FR" sz="4300" dirty="0" smtClean="0"/>
              <a:t>.BUDHA (Mercurio). Paraguas, zarcillo. Indra, dios de dioses</a:t>
            </a:r>
          </a:p>
          <a:p>
            <a:pPr marL="0" indent="0">
              <a:buNone/>
            </a:pPr>
            <a:r>
              <a:rPr lang="fr-FR" sz="4300" dirty="0" smtClean="0"/>
              <a:t>			</a:t>
            </a:r>
            <a:r>
              <a:rPr lang="es-MX" sz="4300" i="1" dirty="0" smtClean="0"/>
              <a:t>Zodiaco </a:t>
            </a:r>
            <a:r>
              <a:rPr lang="es-MX" sz="4300" i="1" dirty="0"/>
              <a:t>indio</a:t>
            </a:r>
            <a:r>
              <a:rPr lang="es-MX" sz="4300" dirty="0"/>
              <a:t>: 16°40' - 30° </a:t>
            </a:r>
            <a:r>
              <a:rPr lang="es-MX" sz="4300" dirty="0" err="1" smtClean="0"/>
              <a:t>Vrishchika</a:t>
            </a:r>
            <a:r>
              <a:rPr lang="es-MX" sz="4300" i="1" dirty="0" err="1" smtClean="0"/>
              <a:t>Zodiaco</a:t>
            </a:r>
            <a:r>
              <a:rPr lang="es-MX" sz="4300" i="1" dirty="0" smtClean="0"/>
              <a:t> </a:t>
            </a:r>
            <a:r>
              <a:rPr lang="es-MX" sz="4300" i="1" dirty="0"/>
              <a:t>occidental</a:t>
            </a:r>
            <a:r>
              <a:rPr lang="es-MX" sz="4300" dirty="0"/>
              <a:t>: 12°40' - 26° Sagitario</a:t>
            </a:r>
          </a:p>
          <a:p>
            <a:pPr marL="0" indent="0">
              <a:buNone/>
            </a:pPr>
            <a:endParaRPr lang="es-ES" sz="4300" dirty="0" smtClean="0"/>
          </a:p>
          <a:p>
            <a:pPr marL="0" indent="0">
              <a:buNone/>
            </a:pPr>
            <a:endParaRPr lang="es-ES" sz="4300" dirty="0"/>
          </a:p>
          <a:p>
            <a:pPr marL="0" indent="0">
              <a:buNone/>
            </a:pPr>
            <a:endParaRPr lang="es-ES" sz="4300" dirty="0"/>
          </a:p>
          <a:p>
            <a:pPr marL="0" indent="0">
              <a:buNone/>
            </a:pPr>
            <a:endParaRPr lang="es-MX" sz="1600" dirty="0" smtClean="0"/>
          </a:p>
          <a:p>
            <a:pPr marL="0" indent="0">
              <a:buNone/>
            </a:pPr>
            <a:endParaRPr lang="es-MX" sz="1100" b="1" dirty="0"/>
          </a:p>
          <a:p>
            <a:pPr marL="0" indent="0">
              <a:buNone/>
            </a:pPr>
            <a:r>
              <a:rPr lang="es-MX" sz="1100" b="1" dirty="0" smtClean="0"/>
              <a:t> </a:t>
            </a:r>
            <a:endParaRPr lang="es-MX" sz="1100" b="1" dirty="0"/>
          </a:p>
          <a:p>
            <a:pPr marL="0" indent="0">
              <a:buNone/>
            </a:pPr>
            <a:endParaRPr lang="es-MX" sz="11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663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ASTROLOGÍA VEDICA.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1136682" cy="4998211"/>
          </a:xfrm>
        </p:spPr>
        <p:txBody>
          <a:bodyPr>
            <a:normAutofit fontScale="25000" lnSpcReduction="20000"/>
          </a:bodyPr>
          <a:lstStyle/>
          <a:p>
            <a:endParaRPr lang="es-ES" b="1" dirty="0" smtClean="0"/>
          </a:p>
          <a:p>
            <a:r>
              <a:rPr lang="es-ES" sz="5500" b="1" dirty="0" smtClean="0"/>
              <a:t>LAS CIENCIAS DEL SER	están en los  </a:t>
            </a:r>
            <a:r>
              <a:rPr lang="es-ES" sz="14400" b="1" dirty="0" smtClean="0">
                <a:solidFill>
                  <a:srgbClr val="FF0000"/>
                </a:solidFill>
              </a:rPr>
              <a:t>VEDAS.</a:t>
            </a:r>
            <a:r>
              <a:rPr lang="es-ES" sz="5500" b="1" dirty="0" smtClean="0">
                <a:solidFill>
                  <a:srgbClr val="FF0000"/>
                </a:solidFill>
              </a:rPr>
              <a:t> </a:t>
            </a:r>
            <a:r>
              <a:rPr lang="es-ES" sz="5500" b="1" dirty="0">
                <a:solidFill>
                  <a:srgbClr val="FF0000"/>
                </a:solidFill>
              </a:rPr>
              <a:t> </a:t>
            </a:r>
            <a:r>
              <a:rPr lang="es-ES" sz="5500" b="1" dirty="0" smtClean="0">
                <a:solidFill>
                  <a:srgbClr val="FF0000"/>
                </a:solidFill>
              </a:rPr>
              <a:t> LO UNO COMO ORIGEN DE TODO EL ORDEN CÓSMICO</a:t>
            </a:r>
          </a:p>
          <a:p>
            <a:pPr lvl="8"/>
            <a:r>
              <a:rPr lang="es-ES" sz="5500" b="1" dirty="0" smtClean="0">
                <a:solidFill>
                  <a:srgbClr val="FF0000"/>
                </a:solidFill>
              </a:rPr>
              <a:t>RIG+SAMA+YAJUR+ATHARVA  (1500 a. C) “SRUTHI”.</a:t>
            </a:r>
          </a:p>
          <a:p>
            <a:pPr lvl="8"/>
            <a:r>
              <a:rPr lang="es-ES" sz="5500" b="1" dirty="0" smtClean="0">
                <a:solidFill>
                  <a:srgbClr val="FF0000"/>
                </a:solidFill>
              </a:rPr>
              <a:t>UPANISHAD.PURANAS</a:t>
            </a:r>
          </a:p>
          <a:p>
            <a:pPr lvl="8"/>
            <a:endParaRPr lang="es-ES" sz="5500" b="1" dirty="0">
              <a:solidFill>
                <a:srgbClr val="FF0000"/>
              </a:solidFill>
            </a:endParaRPr>
          </a:p>
          <a:p>
            <a:pPr lvl="8"/>
            <a:r>
              <a:rPr lang="es-ES" sz="5500" b="1" dirty="0" smtClean="0">
                <a:solidFill>
                  <a:srgbClr val="FF0000"/>
                </a:solidFill>
              </a:rPr>
              <a:t>ASTIKA .</a:t>
            </a:r>
            <a:r>
              <a:rPr lang="es-MX" sz="5500" dirty="0"/>
              <a:t> </a:t>
            </a:r>
            <a:r>
              <a:rPr lang="es-MX" sz="5500" dirty="0" err="1"/>
              <a:t>Samkhya</a:t>
            </a:r>
            <a:r>
              <a:rPr lang="es-MX" sz="5500" dirty="0"/>
              <a:t>, Yoga, </a:t>
            </a:r>
            <a:r>
              <a:rPr lang="es-MX" sz="5500" dirty="0" err="1"/>
              <a:t>Vedanta</a:t>
            </a:r>
            <a:r>
              <a:rPr lang="es-MX" sz="5500" dirty="0"/>
              <a:t>, </a:t>
            </a:r>
            <a:r>
              <a:rPr lang="es-MX" sz="5500" dirty="0" err="1"/>
              <a:t>Nyaya</a:t>
            </a:r>
            <a:r>
              <a:rPr lang="es-MX" sz="5500" dirty="0"/>
              <a:t>, </a:t>
            </a:r>
            <a:r>
              <a:rPr lang="es-MX" sz="5500" dirty="0" err="1"/>
              <a:t>Vaisheshika</a:t>
            </a:r>
            <a:r>
              <a:rPr lang="es-MX" sz="5500" dirty="0"/>
              <a:t> y </a:t>
            </a:r>
            <a:r>
              <a:rPr lang="es-MX" sz="5500" dirty="0" err="1"/>
              <a:t>Mimamsa</a:t>
            </a:r>
            <a:r>
              <a:rPr lang="es-MX" sz="5500" dirty="0" smtClean="0"/>
              <a:t>.</a:t>
            </a:r>
          </a:p>
          <a:p>
            <a:pPr marL="3657600" lvl="8" indent="0">
              <a:buNone/>
            </a:pPr>
            <a:endParaRPr lang="es-MX" sz="5500" dirty="0" smtClean="0"/>
          </a:p>
          <a:p>
            <a:pPr lvl="8"/>
            <a:r>
              <a:rPr lang="es-MX" sz="5500" b="1" dirty="0">
                <a:solidFill>
                  <a:srgbClr val="FF0000"/>
                </a:solidFill>
              </a:rPr>
              <a:t> </a:t>
            </a:r>
            <a:r>
              <a:rPr lang="es-MX" sz="5500" b="1" dirty="0" smtClean="0">
                <a:solidFill>
                  <a:srgbClr val="FF0000"/>
                </a:solidFill>
              </a:rPr>
              <a:t>(</a:t>
            </a:r>
            <a:r>
              <a:rPr lang="es-MX" sz="5500" b="1" i="1" dirty="0" smtClean="0">
                <a:solidFill>
                  <a:srgbClr val="FF0000"/>
                </a:solidFill>
              </a:rPr>
              <a:t>NASTIKA. Budismo, jainismo, </a:t>
            </a:r>
            <a:r>
              <a:rPr lang="es-MX" sz="5500" b="1" i="1" dirty="0" err="1" smtClean="0">
                <a:solidFill>
                  <a:srgbClr val="FF0000"/>
                </a:solidFill>
              </a:rPr>
              <a:t>sharvaka</a:t>
            </a:r>
            <a:r>
              <a:rPr lang="es-MX" sz="5500" b="1" i="1" dirty="0" smtClean="0">
                <a:solidFill>
                  <a:srgbClr val="FF0000"/>
                </a:solidFill>
              </a:rPr>
              <a:t>).No teístas. Ateos</a:t>
            </a:r>
            <a:endParaRPr lang="es-ES" sz="55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5500" b="1" dirty="0" smtClean="0"/>
              <a:t>_______________________________________________________________________________________________________</a:t>
            </a:r>
            <a:endParaRPr lang="es-ES" sz="5500" b="1" dirty="0"/>
          </a:p>
          <a:p>
            <a:endParaRPr lang="es-ES" sz="5500" b="1" dirty="0" smtClean="0"/>
          </a:p>
          <a:p>
            <a:r>
              <a:rPr lang="es-ES" sz="5500" b="1" dirty="0" smtClean="0"/>
              <a:t>LAS CIENCIAS DEL ESTAR	</a:t>
            </a:r>
            <a:r>
              <a:rPr lang="es-ES" sz="9600" b="1" dirty="0" smtClean="0">
                <a:solidFill>
                  <a:srgbClr val="FF0000"/>
                </a:solidFill>
              </a:rPr>
              <a:t>VEDANGA</a:t>
            </a:r>
          </a:p>
          <a:p>
            <a:pPr lvl="1"/>
            <a:endParaRPr lang="es-ES" sz="5500" b="1" dirty="0"/>
          </a:p>
          <a:p>
            <a:pPr marL="1371600" lvl="3" indent="0">
              <a:buNone/>
            </a:pPr>
            <a:endParaRPr lang="es-ES" sz="5500" b="1" dirty="0" smtClean="0"/>
          </a:p>
          <a:p>
            <a:pPr lvl="3"/>
            <a:r>
              <a:rPr lang="es-ES" sz="5500" b="1" dirty="0" smtClean="0"/>
              <a:t>KHALPA</a:t>
            </a:r>
          </a:p>
          <a:p>
            <a:pPr lvl="3"/>
            <a:r>
              <a:rPr lang="es-ES" sz="5500" b="1" dirty="0" smtClean="0"/>
              <a:t>SHIKHA</a:t>
            </a:r>
          </a:p>
          <a:p>
            <a:pPr lvl="3"/>
            <a:r>
              <a:rPr lang="es-ES" sz="5500" b="1" dirty="0" smtClean="0"/>
              <a:t>CHANDAS</a:t>
            </a:r>
          </a:p>
          <a:p>
            <a:pPr lvl="3"/>
            <a:r>
              <a:rPr lang="es-ES" sz="5500" b="1" dirty="0" smtClean="0"/>
              <a:t>NIRUPTA</a:t>
            </a:r>
          </a:p>
          <a:p>
            <a:pPr lvl="3"/>
            <a:r>
              <a:rPr lang="es-ES" sz="5500" b="1" dirty="0" smtClean="0"/>
              <a:t>VIAKARANA</a:t>
            </a:r>
          </a:p>
          <a:p>
            <a:pPr lvl="3"/>
            <a:r>
              <a:rPr lang="es-ES" sz="5500" b="1" dirty="0" smtClean="0">
                <a:solidFill>
                  <a:srgbClr val="FF0000"/>
                </a:solidFill>
              </a:rPr>
              <a:t>JYOTISHA</a:t>
            </a:r>
          </a:p>
          <a:p>
            <a:pPr lvl="3"/>
            <a:endParaRPr lang="es-ES" sz="5500" b="1" dirty="0" smtClean="0"/>
          </a:p>
          <a:p>
            <a:endParaRPr lang="es-ES" sz="5500" b="1" dirty="0"/>
          </a:p>
          <a:p>
            <a:endParaRPr lang="es-ES" b="1" dirty="0" smtClean="0"/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i.pinimg.com/564x/bb/93/c9/bb93c962091f643fdc5aa795acd1ab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020" y="2840018"/>
            <a:ext cx="4728395" cy="4109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5458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#Chitra #Nakshatra #Vedic #Astrology #Padas #Planet #Virgo #Lib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19" y="817581"/>
            <a:ext cx="2958353" cy="4141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s://i.pinimg.com/564x/c3/ae/dc/c3aedc527942e7f2476b355e1e7c39c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67" y="469751"/>
            <a:ext cx="2543175" cy="282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3318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sto contiene una imagen de: Bharani Nakshatra born characteristics and features - Vedic Astrolog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231" y="0"/>
            <a:ext cx="4496695" cy="641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0593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i.pinimg.com/564x/53/c1/46/53c146c762823e1a91e3dfe19dece24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235" y="-677732"/>
            <a:ext cx="4302080" cy="532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i.pinimg.com/564x/b2/8f/24/b28f24c6c1ca93d58c47fdfe88e40df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20" y="-583603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7197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8334"/>
            <a:ext cx="10515600" cy="30121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NAKSHATRAS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559398"/>
            <a:ext cx="11353800" cy="70247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5600" dirty="0" smtClean="0"/>
              <a:t>19. MULA		La raíz. 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2" tooltip="Wei (estrella)"/>
              </a:rPr>
              <a:t>ε</a:t>
            </a:r>
            <a:r>
              <a:rPr lang="el-GR" sz="5600" dirty="0" smtClean="0">
                <a:effectLst/>
              </a:rPr>
              <a:t>, ζ, 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3" tooltip="Eta Scorpii"/>
              </a:rPr>
              <a:t>η</a:t>
            </a:r>
            <a:r>
              <a:rPr lang="el-GR" sz="5600" dirty="0" smtClean="0">
                <a:effectLst/>
              </a:rPr>
              <a:t>, 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4" tooltip="Sargas"/>
              </a:rPr>
              <a:t>θ</a:t>
            </a:r>
            <a:r>
              <a:rPr lang="el-GR" sz="5600" dirty="0" smtClean="0">
                <a:effectLst/>
              </a:rPr>
              <a:t>, ι, 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5" tooltip="Girtab"/>
              </a:rPr>
              <a:t>κ</a:t>
            </a:r>
            <a:r>
              <a:rPr lang="el-GR" sz="5600" dirty="0" smtClean="0">
                <a:effectLst/>
              </a:rPr>
              <a:t>, 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6" tooltip="Shaula"/>
              </a:rPr>
              <a:t>λ</a:t>
            </a:r>
            <a:r>
              <a:rPr lang="el-GR" sz="5600" dirty="0" smtClean="0">
                <a:effectLst/>
              </a:rPr>
              <a:t>, 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7" tooltip="Mu Scorpii"/>
              </a:rPr>
              <a:t>μ</a:t>
            </a:r>
            <a:r>
              <a:rPr lang="el-GR" sz="5600" dirty="0" smtClean="0">
                <a:effectLst/>
              </a:rPr>
              <a:t> y 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8" tooltip="Nu Scorpii"/>
              </a:rPr>
              <a:t>ν</a:t>
            </a:r>
            <a:r>
              <a:rPr lang="el-GR" sz="5600" dirty="0" smtClean="0">
                <a:effectLst/>
              </a:rPr>
              <a:t> 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9" tooltip="Escorpio (constelación)"/>
              </a:rPr>
              <a:t>Scorpionis</a:t>
            </a:r>
            <a:r>
              <a:rPr lang="es-MX" sz="5600" u="none" strike="noStrike" dirty="0" smtClean="0">
                <a:solidFill>
                  <a:srgbClr val="0645AD"/>
                </a:solidFill>
                <a:effectLst/>
              </a:rPr>
              <a:t>. KETU (Nodo lunar Sur). Atado de raíces. NIRRTI cima logros espirituales y materiales</a:t>
            </a:r>
          </a:p>
          <a:p>
            <a:pPr marL="0" indent="0">
              <a:buNone/>
            </a:pPr>
            <a:r>
              <a:rPr lang="es-MX" sz="5600" i="1" dirty="0" smtClean="0"/>
              <a:t>		Zodiaco </a:t>
            </a:r>
            <a:r>
              <a:rPr lang="es-MX" sz="5600" i="1" dirty="0"/>
              <a:t>indio</a:t>
            </a:r>
            <a:r>
              <a:rPr lang="es-MX" sz="5600" dirty="0"/>
              <a:t>: 0° - 13°20' </a:t>
            </a:r>
            <a:r>
              <a:rPr lang="es-MX" sz="5600" dirty="0" err="1" smtClean="0"/>
              <a:t>Dhanus.</a:t>
            </a:r>
            <a:r>
              <a:rPr lang="es-MX" sz="5600" i="1" dirty="0" err="1" smtClean="0"/>
              <a:t>Zodiaco</a:t>
            </a:r>
            <a:r>
              <a:rPr lang="es-MX" sz="5600" i="1" dirty="0" smtClean="0"/>
              <a:t> </a:t>
            </a:r>
            <a:r>
              <a:rPr lang="es-MX" sz="5600" i="1" dirty="0"/>
              <a:t>occidental</a:t>
            </a:r>
            <a:r>
              <a:rPr lang="es-MX" sz="5600" dirty="0"/>
              <a:t>: 26° Sagitario - 9°20' </a:t>
            </a:r>
            <a:r>
              <a:rPr lang="es-MX" sz="5600" dirty="0" smtClean="0"/>
              <a:t>Capricornio</a:t>
            </a:r>
          </a:p>
          <a:p>
            <a:pPr marL="0" indent="0">
              <a:buNone/>
            </a:pPr>
            <a:r>
              <a:rPr lang="es-MX" sz="5600" dirty="0" smtClean="0"/>
              <a:t>20. PURVA ASHADHA.	El primero de los invencibles. 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10" tooltip="Kaus Medius"/>
              </a:rPr>
              <a:t>δ</a:t>
            </a:r>
            <a:r>
              <a:rPr lang="el-GR" sz="5600" dirty="0" smtClean="0">
                <a:effectLst/>
              </a:rPr>
              <a:t> </a:t>
            </a:r>
            <a:r>
              <a:rPr lang="es-MX" sz="5600" dirty="0" smtClean="0">
                <a:effectLst/>
              </a:rPr>
              <a:t>y 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11" tooltip="Kaus Australis"/>
              </a:rPr>
              <a:t>ε</a:t>
            </a:r>
            <a:r>
              <a:rPr lang="el-GR" sz="5600" dirty="0" smtClean="0">
                <a:effectLst/>
              </a:rPr>
              <a:t> </a:t>
            </a:r>
            <a:r>
              <a:rPr lang="es-MX" sz="5600" u="none" strike="noStrike" dirty="0" err="1" smtClean="0">
                <a:solidFill>
                  <a:srgbClr val="0645AD"/>
                </a:solidFill>
                <a:effectLst/>
                <a:hlinkClick r:id="rId12" tooltip="Sagitario (constelación)"/>
              </a:rPr>
              <a:t>Sagittarii</a:t>
            </a:r>
            <a:r>
              <a:rPr lang="es-MX" sz="5600" u="none" strike="noStrike" dirty="0" smtClean="0">
                <a:solidFill>
                  <a:srgbClr val="0645AD"/>
                </a:solidFill>
                <a:effectLst/>
              </a:rPr>
              <a:t>. </a:t>
            </a:r>
            <a:r>
              <a:rPr lang="es-MX" sz="5600" u="none" strike="noStrike" dirty="0" err="1" smtClean="0">
                <a:solidFill>
                  <a:srgbClr val="0645AD"/>
                </a:solidFill>
                <a:effectLst/>
              </a:rPr>
              <a:t>Sukra</a:t>
            </a:r>
            <a:r>
              <a:rPr lang="es-MX" sz="5600" u="none" strike="noStrike" dirty="0" smtClean="0">
                <a:solidFill>
                  <a:srgbClr val="0645AD"/>
                </a:solidFill>
                <a:effectLst/>
              </a:rPr>
              <a:t> (Venus) .Pelo elefante, abanico, cedazo. APAH, Dios del Agua.</a:t>
            </a:r>
            <a:endParaRPr lang="es-MX" sz="5600" dirty="0"/>
          </a:p>
          <a:p>
            <a:pPr marL="0" indent="0">
              <a:buNone/>
            </a:pPr>
            <a:r>
              <a:rPr lang="es-MX" sz="5600" i="1" dirty="0" smtClean="0"/>
              <a:t>		Zodiaco </a:t>
            </a:r>
            <a:r>
              <a:rPr lang="es-MX" sz="5600" i="1" dirty="0"/>
              <a:t>indio</a:t>
            </a:r>
            <a:r>
              <a:rPr lang="es-MX" sz="5600" dirty="0"/>
              <a:t>: 13°20' - 26°40' </a:t>
            </a:r>
            <a:r>
              <a:rPr lang="es-MX" sz="5600" dirty="0" err="1" smtClean="0"/>
              <a:t>Dhanus</a:t>
            </a:r>
            <a:r>
              <a:rPr lang="es-MX" sz="5600" i="1" dirty="0" err="1" smtClean="0"/>
              <a:t>Zodiaco</a:t>
            </a:r>
            <a:r>
              <a:rPr lang="es-MX" sz="5600" i="1" dirty="0" smtClean="0"/>
              <a:t> </a:t>
            </a:r>
            <a:r>
              <a:rPr lang="es-MX" sz="5600" i="1" dirty="0"/>
              <a:t>occidental</a:t>
            </a:r>
            <a:r>
              <a:rPr lang="es-MX" sz="5600" dirty="0"/>
              <a:t>: 9°20' - 22°40' </a:t>
            </a:r>
            <a:r>
              <a:rPr lang="es-MX" sz="5600" dirty="0" smtClean="0"/>
              <a:t>Capricornio</a:t>
            </a:r>
          </a:p>
          <a:p>
            <a:pPr marL="0" indent="0">
              <a:buNone/>
            </a:pPr>
            <a:r>
              <a:rPr lang="es-MX" sz="5600" dirty="0" smtClean="0"/>
              <a:t>21. UTTARA ASHADHA	El segundo de los invencibles. 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13" tooltip="Askella"/>
              </a:rPr>
              <a:t>ζ</a:t>
            </a:r>
            <a:r>
              <a:rPr lang="el-GR" sz="5600" dirty="0" smtClean="0">
                <a:effectLst/>
              </a:rPr>
              <a:t> </a:t>
            </a:r>
            <a:r>
              <a:rPr lang="es-MX" sz="5600" dirty="0" smtClean="0">
                <a:effectLst/>
              </a:rPr>
              <a:t>y </a:t>
            </a:r>
            <a:r>
              <a:rPr lang="el-GR" sz="5600" u="none" strike="noStrike" dirty="0" smtClean="0">
                <a:solidFill>
                  <a:srgbClr val="0645AD"/>
                </a:solidFill>
                <a:effectLst/>
                <a:hlinkClick r:id="rId14" tooltip="Nunki"/>
              </a:rPr>
              <a:t>σ</a:t>
            </a:r>
            <a:r>
              <a:rPr lang="el-GR" sz="5600" dirty="0" smtClean="0">
                <a:effectLst/>
              </a:rPr>
              <a:t> </a:t>
            </a:r>
            <a:r>
              <a:rPr lang="es-MX" sz="5600" u="none" strike="noStrike" dirty="0" err="1" smtClean="0">
                <a:solidFill>
                  <a:srgbClr val="0645AD"/>
                </a:solidFill>
                <a:effectLst/>
                <a:hlinkClick r:id="rId12" tooltip="Sagitario (constelación)"/>
              </a:rPr>
              <a:t>Sagittarii</a:t>
            </a:r>
            <a:r>
              <a:rPr lang="es-MX" sz="5600" u="none" strike="noStrike" dirty="0" smtClean="0">
                <a:solidFill>
                  <a:srgbClr val="0645AD"/>
                </a:solidFill>
                <a:effectLst/>
              </a:rPr>
              <a:t>. SURIA (dios del </a:t>
            </a:r>
            <a:r>
              <a:rPr lang="es-MX" sz="5600" u="none" strike="noStrike" dirty="0" err="1" smtClean="0">
                <a:solidFill>
                  <a:srgbClr val="0645AD"/>
                </a:solidFill>
                <a:effectLst/>
              </a:rPr>
              <a:t>Sol.Pelo</a:t>
            </a:r>
            <a:r>
              <a:rPr lang="es-MX" sz="5600" u="none" strike="noStrike" dirty="0" smtClean="0">
                <a:solidFill>
                  <a:srgbClr val="0645AD"/>
                </a:solidFill>
                <a:effectLst/>
              </a:rPr>
              <a:t> de elefante. Cama chica..</a:t>
            </a:r>
            <a:r>
              <a:rPr lang="es-MX" sz="5600" u="none" strike="noStrike" dirty="0" err="1" smtClean="0">
                <a:solidFill>
                  <a:srgbClr val="0645AD"/>
                </a:solidFill>
                <a:effectLst/>
              </a:rPr>
              <a:t>Visuadevas</a:t>
            </a:r>
            <a:r>
              <a:rPr lang="es-MX" sz="5600" u="none" strike="noStrike" dirty="0" smtClean="0">
                <a:solidFill>
                  <a:srgbClr val="0645AD"/>
                </a:solidFill>
                <a:effectLst/>
              </a:rPr>
              <a:t>. Dioses 				universales.</a:t>
            </a:r>
            <a:endParaRPr lang="es-MX" sz="5600" dirty="0"/>
          </a:p>
          <a:p>
            <a:pPr marL="0" indent="0">
              <a:buNone/>
            </a:pPr>
            <a:r>
              <a:rPr lang="es-MX" sz="5600" i="1" dirty="0" smtClean="0"/>
              <a:t>		Zodiaco </a:t>
            </a:r>
            <a:r>
              <a:rPr lang="es-MX" sz="5600" i="1" dirty="0"/>
              <a:t>indio</a:t>
            </a:r>
            <a:r>
              <a:rPr lang="es-MX" sz="5600" dirty="0"/>
              <a:t>: 26°40' </a:t>
            </a:r>
            <a:r>
              <a:rPr lang="es-MX" sz="5600" dirty="0" err="1"/>
              <a:t>Dhanus</a:t>
            </a:r>
            <a:r>
              <a:rPr lang="es-MX" sz="5600" dirty="0"/>
              <a:t> - 10° </a:t>
            </a:r>
            <a:r>
              <a:rPr lang="es-MX" sz="5600" dirty="0" err="1" smtClean="0"/>
              <a:t>Makara.</a:t>
            </a:r>
            <a:r>
              <a:rPr lang="es-MX" sz="5600" i="1" dirty="0" err="1" smtClean="0"/>
              <a:t>Zodiaco</a:t>
            </a:r>
            <a:r>
              <a:rPr lang="es-MX" sz="5600" i="1" dirty="0" smtClean="0"/>
              <a:t> </a:t>
            </a:r>
            <a:r>
              <a:rPr lang="es-MX" sz="5600" i="1" dirty="0"/>
              <a:t>occidental</a:t>
            </a:r>
            <a:r>
              <a:rPr lang="es-MX" sz="5600" dirty="0"/>
              <a:t>: 22°40' Capricornio - 6° </a:t>
            </a:r>
            <a:r>
              <a:rPr lang="es-MX" sz="5600" dirty="0" smtClean="0"/>
              <a:t>Acuario</a:t>
            </a:r>
          </a:p>
          <a:p>
            <a:pPr marL="0" indent="0">
              <a:buNone/>
            </a:pPr>
            <a:r>
              <a:rPr lang="es-MX" sz="5600" dirty="0" smtClean="0"/>
              <a:t>22. ABHIJIT		El victorioso.. </a:t>
            </a:r>
            <a:r>
              <a:rPr lang="es-ES" sz="5600" u="none" strike="noStrike" dirty="0" smtClean="0">
                <a:solidFill>
                  <a:srgbClr val="0645AD"/>
                </a:solidFill>
                <a:effectLst/>
                <a:hlinkClick r:id="rId15" tooltip="Vega (estrella)"/>
              </a:rPr>
              <a:t>α</a:t>
            </a:r>
            <a:r>
              <a:rPr lang="es-ES" sz="5600" dirty="0" smtClean="0">
                <a:effectLst/>
              </a:rPr>
              <a:t>, </a:t>
            </a:r>
            <a:r>
              <a:rPr lang="es-ES" sz="5600" u="none" strike="noStrike" dirty="0" smtClean="0">
                <a:solidFill>
                  <a:srgbClr val="BA0000"/>
                </a:solidFill>
                <a:effectLst/>
                <a:hlinkClick r:id="rId16" tooltip="Epsilon Lyrae (aún no redactado)"/>
              </a:rPr>
              <a:t>ε</a:t>
            </a:r>
            <a:r>
              <a:rPr lang="es-ES" sz="5600" dirty="0" smtClean="0">
                <a:effectLst/>
              </a:rPr>
              <a:t> y </a:t>
            </a:r>
            <a:r>
              <a:rPr lang="es-ES" sz="5600" u="none" strike="noStrike" dirty="0" smtClean="0">
                <a:solidFill>
                  <a:srgbClr val="BA0000"/>
                </a:solidFill>
                <a:effectLst/>
                <a:hlinkClick r:id="rId17" tooltip="Zeta Lyrae (aún no redactado)"/>
              </a:rPr>
              <a:t>ζ</a:t>
            </a:r>
            <a:r>
              <a:rPr lang="es-ES" sz="5600" dirty="0" smtClean="0">
                <a:effectLst/>
              </a:rPr>
              <a:t> </a:t>
            </a:r>
            <a:r>
              <a:rPr lang="es-ES" sz="5600" u="none" strike="noStrike" dirty="0" err="1" smtClean="0">
                <a:solidFill>
                  <a:srgbClr val="0645AD"/>
                </a:solidFill>
                <a:effectLst/>
                <a:hlinkClick r:id="rId18" tooltip="Lyra"/>
              </a:rPr>
              <a:t>Lyrae</a:t>
            </a:r>
            <a:r>
              <a:rPr lang="es-ES" sz="5600" dirty="0" smtClean="0">
                <a:effectLst/>
              </a:rPr>
              <a:t> - </a:t>
            </a:r>
            <a:r>
              <a:rPr lang="es-ES" sz="5600" u="none" strike="noStrike" dirty="0" smtClean="0">
                <a:solidFill>
                  <a:srgbClr val="0645AD"/>
                </a:solidFill>
                <a:effectLst/>
                <a:hlinkClick r:id="rId15" tooltip="Vega (estrella)"/>
              </a:rPr>
              <a:t>Vega</a:t>
            </a:r>
            <a:r>
              <a:rPr lang="es-ES" sz="5600" u="none" strike="noStrike" dirty="0" smtClean="0">
                <a:solidFill>
                  <a:srgbClr val="0645AD"/>
                </a:solidFill>
                <a:effectLst/>
              </a:rPr>
              <a:t>. .BRAHMA..</a:t>
            </a:r>
            <a:r>
              <a:rPr lang="pt-BR" sz="5600" i="1" dirty="0" err="1" smtClean="0"/>
              <a:t>Zodiaco</a:t>
            </a:r>
            <a:r>
              <a:rPr lang="pt-BR" sz="5600" i="1" dirty="0" smtClean="0"/>
              <a:t> </a:t>
            </a:r>
            <a:r>
              <a:rPr lang="pt-BR" sz="5600" i="1" dirty="0" err="1"/>
              <a:t>indio</a:t>
            </a:r>
            <a:r>
              <a:rPr lang="pt-BR" sz="5600" dirty="0"/>
              <a:t>: 6°40' </a:t>
            </a:r>
            <a:r>
              <a:rPr lang="pt-BR" sz="5600" dirty="0" err="1"/>
              <a:t>Makara</a:t>
            </a:r>
            <a:r>
              <a:rPr lang="pt-BR" sz="5600" dirty="0"/>
              <a:t> - 10°53' </a:t>
            </a:r>
            <a:r>
              <a:rPr lang="pt-BR" sz="5600" dirty="0" err="1" smtClean="0"/>
              <a:t>Makara</a:t>
            </a:r>
            <a:endParaRPr lang="pt-BR" sz="5600" dirty="0" smtClean="0"/>
          </a:p>
          <a:p>
            <a:pPr marL="0" indent="0">
              <a:buNone/>
            </a:pPr>
            <a:endParaRPr lang="pt-BR" sz="5600" dirty="0"/>
          </a:p>
          <a:p>
            <a:pPr marL="0" indent="0">
              <a:buNone/>
            </a:pPr>
            <a:r>
              <a:rPr lang="pt-BR" sz="5600" dirty="0" smtClean="0"/>
              <a:t>23. SHRAVANA	</a:t>
            </a:r>
            <a:r>
              <a:rPr lang="es-ES" sz="5600" u="none" strike="noStrike" dirty="0" smtClean="0">
                <a:solidFill>
                  <a:srgbClr val="0645AD"/>
                </a:solidFill>
                <a:effectLst/>
                <a:hlinkClick r:id="rId19" tooltip="Altair"/>
              </a:rPr>
              <a:t>α</a:t>
            </a:r>
            <a:r>
              <a:rPr lang="es-ES" sz="5600" dirty="0" smtClean="0">
                <a:effectLst/>
              </a:rPr>
              <a:t>, </a:t>
            </a:r>
            <a:r>
              <a:rPr lang="es-ES" sz="5600" u="none" strike="noStrike" dirty="0" smtClean="0">
                <a:solidFill>
                  <a:srgbClr val="0645AD"/>
                </a:solidFill>
                <a:effectLst/>
                <a:hlinkClick r:id="rId20" tooltip="Alshain"/>
              </a:rPr>
              <a:t>β</a:t>
            </a:r>
            <a:r>
              <a:rPr lang="es-ES" sz="5600" dirty="0" smtClean="0">
                <a:effectLst/>
              </a:rPr>
              <a:t> y </a:t>
            </a:r>
            <a:r>
              <a:rPr lang="es-ES" sz="5600" u="none" strike="noStrike" dirty="0" smtClean="0">
                <a:solidFill>
                  <a:srgbClr val="0645AD"/>
                </a:solidFill>
                <a:effectLst/>
                <a:hlinkClick r:id="rId21" tooltip="Tarazed"/>
              </a:rPr>
              <a:t>γ</a:t>
            </a:r>
            <a:r>
              <a:rPr lang="es-ES" sz="5600" dirty="0" smtClean="0">
                <a:effectLst/>
              </a:rPr>
              <a:t> </a:t>
            </a:r>
            <a:r>
              <a:rPr lang="es-ES" sz="5600" u="none" strike="noStrike" dirty="0" err="1" smtClean="0">
                <a:solidFill>
                  <a:srgbClr val="0645AD"/>
                </a:solidFill>
                <a:effectLst/>
                <a:hlinkClick r:id="rId22" tooltip="Aquila (constelación)"/>
              </a:rPr>
              <a:t>Aquilae</a:t>
            </a:r>
            <a:r>
              <a:rPr lang="es-ES" sz="5600" u="none" strike="noStrike" dirty="0" smtClean="0">
                <a:solidFill>
                  <a:srgbClr val="0645AD"/>
                </a:solidFill>
                <a:effectLst/>
              </a:rPr>
              <a:t>. CHANDRA. Oreja. </a:t>
            </a:r>
            <a:r>
              <a:rPr lang="es-ES" sz="5600" u="none" strike="noStrike" dirty="0" err="1" smtClean="0">
                <a:solidFill>
                  <a:srgbClr val="0645AD"/>
                </a:solidFill>
                <a:effectLst/>
              </a:rPr>
              <a:t>Huellas.VISHNU</a:t>
            </a:r>
            <a:r>
              <a:rPr lang="es-ES" sz="5600" u="none" strike="noStrike" dirty="0" smtClean="0">
                <a:solidFill>
                  <a:srgbClr val="0645AD"/>
                </a:solidFill>
                <a:effectLst/>
              </a:rPr>
              <a:t> dios que preserva el Universo.</a:t>
            </a:r>
            <a:endParaRPr lang="es-ES" sz="5600" dirty="0" smtClean="0">
              <a:effectLst/>
            </a:endParaRPr>
          </a:p>
          <a:p>
            <a:pPr marL="0" indent="0">
              <a:buNone/>
            </a:pPr>
            <a:r>
              <a:rPr lang="es-ES" sz="5600" dirty="0" smtClean="0"/>
              <a:t>		</a:t>
            </a:r>
            <a:r>
              <a:rPr lang="es-ES" sz="5600" i="1" dirty="0" smtClean="0"/>
              <a:t>Zodiaco </a:t>
            </a:r>
            <a:r>
              <a:rPr lang="es-ES" sz="5600" i="1" dirty="0"/>
              <a:t>indio</a:t>
            </a:r>
            <a:r>
              <a:rPr lang="es-ES" sz="5600" dirty="0"/>
              <a:t>: 10° - 23°20' </a:t>
            </a:r>
            <a:r>
              <a:rPr lang="es-ES" sz="5600" dirty="0" err="1" smtClean="0"/>
              <a:t>Makara</a:t>
            </a:r>
            <a:r>
              <a:rPr lang="es-ES" sz="5600" dirty="0" smtClean="0"/>
              <a:t> </a:t>
            </a:r>
            <a:r>
              <a:rPr lang="es-ES" sz="5600" i="1" dirty="0" smtClean="0"/>
              <a:t>Zodiaco </a:t>
            </a:r>
            <a:r>
              <a:rPr lang="es-ES" sz="5600" i="1" dirty="0"/>
              <a:t>occidental</a:t>
            </a:r>
            <a:r>
              <a:rPr lang="es-ES" sz="5600" dirty="0"/>
              <a:t>: 6° - 19°20' </a:t>
            </a:r>
            <a:r>
              <a:rPr lang="es-ES" sz="5600" dirty="0" smtClean="0"/>
              <a:t>Acuario</a:t>
            </a:r>
          </a:p>
          <a:p>
            <a:pPr marL="0" indent="0">
              <a:buNone/>
            </a:pPr>
            <a:r>
              <a:rPr lang="es-ES" sz="5600" dirty="0" smtClean="0"/>
              <a:t>24. DHANISHTA	El </a:t>
            </a:r>
            <a:r>
              <a:rPr lang="es-ES" sz="5600" dirty="0" err="1" smtClean="0"/>
              <a:t>rápico</a:t>
            </a:r>
            <a:r>
              <a:rPr lang="es-ES" sz="5600" dirty="0" smtClean="0"/>
              <a:t> famoso. </a:t>
            </a:r>
            <a:r>
              <a:rPr lang="el-GR" sz="5600" dirty="0">
                <a:hlinkClick r:id="rId23" tooltip="Sualocin"/>
              </a:rPr>
              <a:t>α</a:t>
            </a:r>
            <a:r>
              <a:rPr lang="el-GR" sz="5600" dirty="0"/>
              <a:t> </a:t>
            </a:r>
            <a:r>
              <a:rPr lang="es-MX" sz="5600" dirty="0"/>
              <a:t>hasta </a:t>
            </a:r>
            <a:r>
              <a:rPr lang="el-GR" sz="5600" dirty="0">
                <a:hlinkClick r:id="rId24" tooltip="Delta Delphini"/>
              </a:rPr>
              <a:t>δ </a:t>
            </a:r>
            <a:r>
              <a:rPr lang="es-MX" sz="5600" dirty="0" err="1" smtClean="0">
                <a:hlinkClick r:id="rId24" tooltip="Delta Delphini"/>
              </a:rPr>
              <a:t>Delphini</a:t>
            </a:r>
            <a:r>
              <a:rPr lang="es-MX" sz="5600" dirty="0" smtClean="0"/>
              <a:t>. MANGALA (Marte). Tambor, flauta, Ocho </a:t>
            </a:r>
            <a:r>
              <a:rPr lang="es-MX" sz="5600" dirty="0" err="1" smtClean="0"/>
              <a:t>Vasus</a:t>
            </a:r>
            <a:r>
              <a:rPr lang="es-MX" sz="5600" dirty="0" smtClean="0"/>
              <a:t>, abundancia.</a:t>
            </a:r>
          </a:p>
          <a:p>
            <a:pPr marL="0" indent="0">
              <a:buNone/>
            </a:pPr>
            <a:r>
              <a:rPr lang="es-MX" sz="5600" dirty="0" smtClean="0"/>
              <a:t>		</a:t>
            </a:r>
            <a:r>
              <a:rPr lang="es-MX" sz="5600" i="1" dirty="0" smtClean="0"/>
              <a:t>Zodiaco </a:t>
            </a:r>
            <a:r>
              <a:rPr lang="es-MX" sz="5600" i="1" dirty="0"/>
              <a:t>indio</a:t>
            </a:r>
            <a:r>
              <a:rPr lang="es-MX" sz="5600" dirty="0"/>
              <a:t>: 23°20' </a:t>
            </a:r>
            <a:r>
              <a:rPr lang="es-MX" sz="5600" dirty="0" err="1"/>
              <a:t>Makara</a:t>
            </a:r>
            <a:r>
              <a:rPr lang="es-MX" sz="5600" dirty="0"/>
              <a:t> - 6°40' </a:t>
            </a:r>
            <a:r>
              <a:rPr lang="es-MX" sz="5600" dirty="0" err="1" smtClean="0"/>
              <a:t>Kumbha</a:t>
            </a:r>
            <a:r>
              <a:rPr lang="es-MX" sz="5600" dirty="0" smtClean="0"/>
              <a:t>. </a:t>
            </a:r>
            <a:r>
              <a:rPr lang="es-MX" sz="5600" i="1" dirty="0" smtClean="0"/>
              <a:t>Zodiaco </a:t>
            </a:r>
            <a:r>
              <a:rPr lang="es-MX" sz="5600" i="1" dirty="0"/>
              <a:t>occidental</a:t>
            </a:r>
            <a:r>
              <a:rPr lang="es-MX" sz="5600" dirty="0"/>
              <a:t>: 19°20' Acuario - 2°40' </a:t>
            </a:r>
            <a:r>
              <a:rPr lang="es-MX" sz="5600" dirty="0" smtClean="0"/>
              <a:t>Piscis</a:t>
            </a:r>
          </a:p>
          <a:p>
            <a:pPr marL="0" indent="0">
              <a:buNone/>
            </a:pPr>
            <a:r>
              <a:rPr lang="es-MX" sz="5600" dirty="0" smtClean="0"/>
              <a:t>25. SHATABHISHA	Reunión de 100 médicos. </a:t>
            </a:r>
            <a:r>
              <a:rPr lang="es-MX" sz="5600" dirty="0" err="1" smtClean="0">
                <a:hlinkClick r:id="rId25" tooltip="Sadachbia"/>
              </a:rPr>
              <a:t>Sadachbia</a:t>
            </a:r>
            <a:r>
              <a:rPr lang="es-MX" sz="5600" dirty="0" smtClean="0"/>
              <a:t>. RAJU (Nodo lunar Norte). Círculo vacío, mil flores estrellas. VARUNA. Dios agua.</a:t>
            </a:r>
          </a:p>
          <a:p>
            <a:pPr marL="0" indent="0">
              <a:buNone/>
            </a:pPr>
            <a:r>
              <a:rPr lang="es-MX" sz="5600" dirty="0" smtClean="0"/>
              <a:t>		</a:t>
            </a:r>
            <a:r>
              <a:rPr lang="es-MX" sz="5600" i="1" dirty="0" smtClean="0"/>
              <a:t>Zodiaco </a:t>
            </a:r>
            <a:r>
              <a:rPr lang="es-MX" sz="5600" i="1" dirty="0"/>
              <a:t>indio</a:t>
            </a:r>
            <a:r>
              <a:rPr lang="es-MX" sz="5600" dirty="0"/>
              <a:t>: 6°40' - 20° </a:t>
            </a:r>
            <a:r>
              <a:rPr lang="es-MX" sz="5600" dirty="0" err="1" smtClean="0"/>
              <a:t>Kumbha</a:t>
            </a:r>
            <a:r>
              <a:rPr lang="es-MX" sz="5600" dirty="0" smtClean="0"/>
              <a:t> </a:t>
            </a:r>
            <a:r>
              <a:rPr lang="es-MX" sz="5600" i="1" dirty="0" smtClean="0"/>
              <a:t>Zodiaco </a:t>
            </a:r>
            <a:r>
              <a:rPr lang="es-MX" sz="5600" i="1" dirty="0"/>
              <a:t>occidental</a:t>
            </a:r>
            <a:r>
              <a:rPr lang="es-MX" sz="5600" dirty="0"/>
              <a:t>: 2°40' - 16° </a:t>
            </a:r>
            <a:r>
              <a:rPr lang="es-MX" sz="5600" dirty="0" smtClean="0"/>
              <a:t>Piscis</a:t>
            </a:r>
          </a:p>
          <a:p>
            <a:pPr marL="0" indent="0">
              <a:buNone/>
            </a:pPr>
            <a:r>
              <a:rPr lang="es-MX" sz="5600" dirty="0" smtClean="0"/>
              <a:t>26. PURVA BRADRAPADA El primero de los pies bendecidos. </a:t>
            </a:r>
            <a:r>
              <a:rPr lang="el-GR" sz="5600" dirty="0">
                <a:hlinkClick r:id="rId26" tooltip="Markab"/>
              </a:rPr>
              <a:t>α</a:t>
            </a:r>
            <a:r>
              <a:rPr lang="el-GR" sz="5600" dirty="0"/>
              <a:t> </a:t>
            </a:r>
            <a:r>
              <a:rPr lang="es-MX" sz="5600" dirty="0"/>
              <a:t>y </a:t>
            </a:r>
            <a:r>
              <a:rPr lang="el-GR" sz="5600" dirty="0">
                <a:hlinkClick r:id="rId27" tooltip="Scheat"/>
              </a:rPr>
              <a:t>β</a:t>
            </a:r>
            <a:r>
              <a:rPr lang="el-GR" sz="5600" dirty="0"/>
              <a:t> </a:t>
            </a:r>
            <a:r>
              <a:rPr lang="es-MX" sz="5600" dirty="0" err="1" smtClean="0">
                <a:hlinkClick r:id="rId28" tooltip="Pegaso (constelación)"/>
              </a:rPr>
              <a:t>Pegasi</a:t>
            </a:r>
            <a:r>
              <a:rPr lang="es-MX" sz="5600" dirty="0" smtClean="0"/>
              <a:t>. GURU (Júpiter). Espadas, Cama funeraria. AJAIKAPADA dragón de fuego</a:t>
            </a:r>
            <a:endParaRPr lang="es-MX" sz="5600" dirty="0"/>
          </a:p>
          <a:p>
            <a:pPr marL="0" indent="0">
              <a:buNone/>
            </a:pPr>
            <a:r>
              <a:rPr lang="es-MX" sz="5600" i="1" dirty="0" smtClean="0"/>
              <a:t>		Zodiaco </a:t>
            </a:r>
            <a:r>
              <a:rPr lang="es-MX" sz="5600" i="1" dirty="0"/>
              <a:t>indio</a:t>
            </a:r>
            <a:r>
              <a:rPr lang="es-MX" sz="5600" dirty="0"/>
              <a:t>: 20° </a:t>
            </a:r>
            <a:r>
              <a:rPr lang="es-MX" sz="5600" dirty="0" err="1"/>
              <a:t>Kumbha</a:t>
            </a:r>
            <a:r>
              <a:rPr lang="es-MX" sz="5600" dirty="0"/>
              <a:t> - 3°20' </a:t>
            </a:r>
            <a:r>
              <a:rPr lang="es-MX" sz="5600" dirty="0" err="1" smtClean="0"/>
              <a:t>Meena</a:t>
            </a:r>
            <a:r>
              <a:rPr lang="es-MX" sz="5600" dirty="0" smtClean="0"/>
              <a:t>. </a:t>
            </a:r>
            <a:r>
              <a:rPr lang="es-MX" sz="5600" i="1" dirty="0" smtClean="0"/>
              <a:t>Zodiaco </a:t>
            </a:r>
            <a:r>
              <a:rPr lang="es-MX" sz="5600" i="1" dirty="0"/>
              <a:t>occidental</a:t>
            </a:r>
            <a:r>
              <a:rPr lang="es-MX" sz="5600" dirty="0"/>
              <a:t>: 16° - 29°20' </a:t>
            </a:r>
            <a:r>
              <a:rPr lang="es-MX" sz="5600" dirty="0" smtClean="0"/>
              <a:t>Piscis</a:t>
            </a:r>
          </a:p>
          <a:p>
            <a:pPr marL="0" indent="0">
              <a:buNone/>
            </a:pPr>
            <a:r>
              <a:rPr lang="es-MX" sz="5600" dirty="0" smtClean="0"/>
              <a:t>27. UTTARA BRADRAPADA El segundo de los pies bendecidos.</a:t>
            </a:r>
            <a:r>
              <a:rPr lang="es-ES" sz="5600" dirty="0">
                <a:hlinkClick r:id="rId29" tooltip="Gamma Pegasi"/>
              </a:rPr>
              <a:t> γ</a:t>
            </a:r>
            <a:r>
              <a:rPr lang="es-ES" sz="5600" dirty="0"/>
              <a:t> </a:t>
            </a:r>
            <a:r>
              <a:rPr lang="es-ES" sz="5600" dirty="0" err="1">
                <a:hlinkClick r:id="rId28" tooltip="Pegaso (constelación)"/>
              </a:rPr>
              <a:t>Pegasi</a:t>
            </a:r>
            <a:r>
              <a:rPr lang="es-ES" sz="5600" dirty="0"/>
              <a:t> y </a:t>
            </a:r>
            <a:r>
              <a:rPr lang="es-ES" sz="5600" dirty="0">
                <a:hlinkClick r:id="rId30" tooltip="Alpheratz"/>
              </a:rPr>
              <a:t>α</a:t>
            </a:r>
            <a:r>
              <a:rPr lang="es-ES" sz="5600" dirty="0"/>
              <a:t> </a:t>
            </a:r>
            <a:r>
              <a:rPr lang="es-ES" sz="5600" dirty="0" err="1" smtClean="0">
                <a:hlinkClick r:id="rId31" tooltip="Andrómeda (constelación)"/>
              </a:rPr>
              <a:t>Andromedae</a:t>
            </a:r>
            <a:r>
              <a:rPr lang="es-ES" sz="5600" dirty="0" smtClean="0"/>
              <a:t>.</a:t>
            </a:r>
            <a:r>
              <a:rPr lang="es-MX" sz="5600" dirty="0"/>
              <a:t> Pareja astrológica: </a:t>
            </a:r>
            <a:r>
              <a:rPr lang="es-MX" sz="5600" dirty="0" err="1">
                <a:hlinkClick r:id="rId32" tooltip="Shani"/>
              </a:rPr>
              <a:t>Shani</a:t>
            </a:r>
            <a:r>
              <a:rPr lang="es-MX" sz="5600" dirty="0"/>
              <a:t> (</a:t>
            </a:r>
            <a:r>
              <a:rPr lang="es-MX" sz="5600" dirty="0">
                <a:hlinkClick r:id="rId33" tooltip="Saturno (planeta)"/>
              </a:rPr>
              <a:t>Saturno</a:t>
            </a:r>
            <a:r>
              <a:rPr lang="es-MX" sz="5600" dirty="0" smtClean="0"/>
              <a:t>), Gemelos, 			  	 </a:t>
            </a:r>
            <a:r>
              <a:rPr lang="es-MX" sz="5600" dirty="0" err="1" smtClean="0"/>
              <a:t>Ahir</a:t>
            </a:r>
            <a:r>
              <a:rPr lang="es-MX" sz="5600" dirty="0" smtClean="0"/>
              <a:t> </a:t>
            </a:r>
            <a:r>
              <a:rPr lang="es-MX" sz="5600" dirty="0" err="1" smtClean="0"/>
              <a:t>Budhyana</a:t>
            </a:r>
            <a:r>
              <a:rPr lang="es-MX" sz="5600" dirty="0" smtClean="0"/>
              <a:t> serpiente de aguas profundas</a:t>
            </a:r>
          </a:p>
          <a:p>
            <a:pPr marL="0" indent="0">
              <a:buNone/>
            </a:pPr>
            <a:r>
              <a:rPr lang="es-MX" sz="5600" i="1" dirty="0" smtClean="0"/>
              <a:t>		Zodiaco </a:t>
            </a:r>
            <a:r>
              <a:rPr lang="es-MX" sz="5600" i="1" dirty="0"/>
              <a:t>indio</a:t>
            </a:r>
            <a:r>
              <a:rPr lang="es-MX" sz="5600" dirty="0"/>
              <a:t>: 3°20' - 16°40' </a:t>
            </a:r>
            <a:r>
              <a:rPr lang="es-MX" sz="5600" dirty="0" err="1" smtClean="0"/>
              <a:t>Meena</a:t>
            </a:r>
            <a:r>
              <a:rPr lang="es-MX" sz="5600" i="1" dirty="0" err="1" smtClean="0"/>
              <a:t>Zodiaco</a:t>
            </a:r>
            <a:r>
              <a:rPr lang="es-MX" sz="5600" i="1" dirty="0" smtClean="0"/>
              <a:t> </a:t>
            </a:r>
            <a:r>
              <a:rPr lang="es-MX" sz="5600" i="1" dirty="0"/>
              <a:t>occidental</a:t>
            </a:r>
            <a:r>
              <a:rPr lang="es-MX" sz="5600" dirty="0"/>
              <a:t>: 29°20' Piscis - 12°40' </a:t>
            </a:r>
            <a:r>
              <a:rPr lang="es-MX" sz="5600" dirty="0" smtClean="0"/>
              <a:t>Aries</a:t>
            </a:r>
          </a:p>
          <a:p>
            <a:pPr marL="0" indent="0">
              <a:buNone/>
            </a:pPr>
            <a:r>
              <a:rPr lang="es-MX" sz="5600" dirty="0" smtClean="0"/>
              <a:t>28. REVATI		El PRÓSPERO. </a:t>
            </a:r>
            <a:r>
              <a:rPr lang="el-GR" sz="5600" dirty="0">
                <a:hlinkClick r:id="rId34" tooltip="Zeta Piscium (aún no redactado)"/>
              </a:rPr>
              <a:t>ζ</a:t>
            </a:r>
            <a:r>
              <a:rPr lang="el-GR" sz="5600" dirty="0"/>
              <a:t> </a:t>
            </a:r>
            <a:r>
              <a:rPr lang="es-MX" sz="5600" dirty="0" err="1" smtClean="0">
                <a:hlinkClick r:id="rId35" tooltip="Pisces (constelación)"/>
              </a:rPr>
              <a:t>Piscium</a:t>
            </a:r>
            <a:r>
              <a:rPr lang="es-MX" sz="5600" dirty="0" smtClean="0"/>
              <a:t>. BUDHA. (Mercurio). Peces, tambor. PUSHAN, &gt;Dios protector</a:t>
            </a:r>
            <a:endParaRPr lang="es-MX" sz="5600" dirty="0"/>
          </a:p>
          <a:p>
            <a:pPr marL="0" indent="0">
              <a:buNone/>
            </a:pPr>
            <a:r>
              <a:rPr lang="es-MX" sz="5600" i="1" dirty="0" smtClean="0"/>
              <a:t>		Zodiaco </a:t>
            </a:r>
            <a:r>
              <a:rPr lang="es-MX" sz="5600" i="1" dirty="0"/>
              <a:t>indio</a:t>
            </a:r>
            <a:r>
              <a:rPr lang="es-MX" sz="5600" dirty="0"/>
              <a:t>: 16°40' - 30° </a:t>
            </a:r>
            <a:r>
              <a:rPr lang="es-MX" sz="5600" dirty="0" err="1" smtClean="0"/>
              <a:t>Meena</a:t>
            </a:r>
            <a:r>
              <a:rPr lang="es-MX" sz="5600" dirty="0" smtClean="0"/>
              <a:t> </a:t>
            </a:r>
            <a:r>
              <a:rPr lang="es-MX" sz="5600" i="1" dirty="0" smtClean="0"/>
              <a:t>Zodiaco </a:t>
            </a:r>
            <a:r>
              <a:rPr lang="es-MX" sz="5600" i="1" dirty="0"/>
              <a:t>occidental</a:t>
            </a:r>
            <a:r>
              <a:rPr lang="es-MX" sz="5600" dirty="0"/>
              <a:t>: 12°40' - 26° Aries</a:t>
            </a:r>
          </a:p>
          <a:p>
            <a:pPr marL="0" indent="0">
              <a:buNone/>
            </a:pPr>
            <a:endParaRPr lang="es-MX" sz="5600" dirty="0"/>
          </a:p>
          <a:p>
            <a:pPr marL="0" indent="0">
              <a:buNone/>
            </a:pPr>
            <a:endParaRPr lang="es-MX" sz="5600" dirty="0" smtClean="0"/>
          </a:p>
          <a:p>
            <a:pPr marL="0" indent="0">
              <a:buNone/>
            </a:pPr>
            <a:endParaRPr lang="es-ES" sz="5600" dirty="0" smtClean="0"/>
          </a:p>
          <a:p>
            <a:pPr marL="0" indent="0">
              <a:buNone/>
            </a:pPr>
            <a:endParaRPr lang="es-ES" sz="5600" dirty="0"/>
          </a:p>
          <a:p>
            <a:pPr marL="0" indent="0">
              <a:buNone/>
            </a:pPr>
            <a:endParaRPr lang="es-ES" sz="5600" dirty="0"/>
          </a:p>
          <a:p>
            <a:pPr marL="0" indent="0">
              <a:buNone/>
            </a:pPr>
            <a:endParaRPr lang="pt-BR" sz="5600" dirty="0" smtClean="0"/>
          </a:p>
          <a:p>
            <a:pPr marL="0" indent="0">
              <a:buNone/>
            </a:pPr>
            <a:endParaRPr lang="pt-BR" sz="5600" dirty="0"/>
          </a:p>
          <a:p>
            <a:pPr marL="0" indent="0">
              <a:buNone/>
            </a:pPr>
            <a:endParaRPr lang="pt-BR" sz="5600" dirty="0"/>
          </a:p>
          <a:p>
            <a:pPr marL="0" indent="0">
              <a:buNone/>
            </a:pPr>
            <a:endParaRPr lang="es-ES" sz="5600" dirty="0" smtClean="0">
              <a:effectLst/>
            </a:endParaRPr>
          </a:p>
          <a:p>
            <a:pPr marL="0" indent="0">
              <a:buNone/>
            </a:pPr>
            <a:r>
              <a:rPr lang="es-MX" sz="1100" dirty="0" smtClean="0"/>
              <a:t> </a:t>
            </a:r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MX" sz="1100" dirty="0" smtClean="0">
              <a:effectLst/>
            </a:endParaRPr>
          </a:p>
          <a:p>
            <a:pPr marL="0" indent="0">
              <a:buNone/>
            </a:pPr>
            <a:endParaRPr lang="es-MX" sz="1100" dirty="0" smtClean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MX" sz="1100" dirty="0" smtClean="0">
              <a:effectLst/>
            </a:endParaRPr>
          </a:p>
          <a:p>
            <a:pPr marL="0" indent="0">
              <a:buNone/>
            </a:pPr>
            <a:endParaRPr lang="es-MX" sz="1100" dirty="0" smtClean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s-MX" sz="1100" dirty="0"/>
          </a:p>
          <a:p>
            <a:pPr marL="0" indent="0">
              <a:buNone/>
            </a:pPr>
            <a:endParaRPr lang="el-GR" dirty="0" smtClean="0">
              <a:effectLst/>
            </a:endParaRP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9" name="Marcador de pie de pá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82797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i.pinimg.com/564x/01/00/e4/0100e4509b235da40656e2e46d9352f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902" y="344245"/>
            <a:ext cx="4076348" cy="5832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2551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i.pinimg.com/564x/a1/da/8a/a1da8a6d305ae17046194ea0741c244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258" y="-516366"/>
            <a:ext cx="5372100" cy="690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8162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i.pinimg.com/564x/7a/df/15/7adf1526b070748ae95ad97ee479054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958" y="-1398494"/>
            <a:ext cx="5372100" cy="967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2095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Esto contiene una imagen de: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263" y="860612"/>
            <a:ext cx="5131397" cy="574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066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sto contiene una imagen de: Shatabhisha Nakshatra&#10;Shatabhisha (6°40′ to 20°00′ Aquarius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2502694"/>
            <a:ext cx="2997200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034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 DUALIDAD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18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BRAHMAN (DIVINIDAD IMPERSONAL) y ATMAN c/u ALMAS INDIVIDUALES SON SÓLO UNO. DIOS ES LA ÚNICA REALIDAD DEL MUNDO. EL RESTO ES FALSA ILUSIÓN.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7190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66974"/>
            <a:ext cx="10515600" cy="66697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88 CONSTELACIONES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0" i="0" dirty="0" smtClean="0">
                <a:solidFill>
                  <a:srgbClr val="303030"/>
                </a:solidFill>
                <a:effectLst/>
                <a:latin typeface="Lora"/>
              </a:rPr>
              <a:t> La bóveda celeste observable contiene 88 constelaciones identificadas por el ser humano a nivel cultural y también científico. Cada una con sus coordenadas establecidas y toda una cosmovisión. </a:t>
            </a:r>
          </a:p>
          <a:p>
            <a:pPr marL="0" indent="0">
              <a:buNone/>
            </a:pPr>
            <a:r>
              <a:rPr lang="es-ES" b="0" i="0" dirty="0" smtClean="0">
                <a:solidFill>
                  <a:srgbClr val="303030"/>
                </a:solidFill>
                <a:effectLst/>
                <a:latin typeface="Lora"/>
              </a:rPr>
              <a:t>No obstante, el conocido </a:t>
            </a:r>
            <a:r>
              <a:rPr lang="es-ES" b="0" i="1" dirty="0" smtClean="0">
                <a:solidFill>
                  <a:srgbClr val="303030"/>
                </a:solidFill>
                <a:effectLst/>
                <a:latin typeface="Lora"/>
              </a:rPr>
              <a:t>Zodíaco</a:t>
            </a:r>
            <a:r>
              <a:rPr lang="es-ES" b="0" i="0" dirty="0" smtClean="0">
                <a:solidFill>
                  <a:srgbClr val="303030"/>
                </a:solidFill>
                <a:effectLst/>
                <a:latin typeface="Lora"/>
              </a:rPr>
              <a:t> astrológico contiene sólo 12 de   éstas. Las más importantes de todas para efectos de una lectura.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747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799611"/>
              </p:ext>
            </p:extLst>
          </p:nvPr>
        </p:nvGraphicFramePr>
        <p:xfrm>
          <a:off x="946674" y="1254125"/>
          <a:ext cx="9307554" cy="4351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5469">
                  <a:extLst>
                    <a:ext uri="{9D8B030D-6E8A-4147-A177-3AD203B41FA5}">
                      <a16:colId xmlns:a16="http://schemas.microsoft.com/office/drawing/2014/main" val="1434468332"/>
                    </a:ext>
                  </a:extLst>
                </a:gridCol>
                <a:gridCol w="1195655">
                  <a:extLst>
                    <a:ext uri="{9D8B030D-6E8A-4147-A177-3AD203B41FA5}">
                      <a16:colId xmlns:a16="http://schemas.microsoft.com/office/drawing/2014/main" val="1915705392"/>
                    </a:ext>
                  </a:extLst>
                </a:gridCol>
                <a:gridCol w="618442">
                  <a:extLst>
                    <a:ext uri="{9D8B030D-6E8A-4147-A177-3AD203B41FA5}">
                      <a16:colId xmlns:a16="http://schemas.microsoft.com/office/drawing/2014/main" val="2557656836"/>
                    </a:ext>
                  </a:extLst>
                </a:gridCol>
                <a:gridCol w="618442">
                  <a:extLst>
                    <a:ext uri="{9D8B030D-6E8A-4147-A177-3AD203B41FA5}">
                      <a16:colId xmlns:a16="http://schemas.microsoft.com/office/drawing/2014/main" val="3547673833"/>
                    </a:ext>
                  </a:extLst>
                </a:gridCol>
                <a:gridCol w="2504691">
                  <a:extLst>
                    <a:ext uri="{9D8B030D-6E8A-4147-A177-3AD203B41FA5}">
                      <a16:colId xmlns:a16="http://schemas.microsoft.com/office/drawing/2014/main" val="3621400407"/>
                    </a:ext>
                  </a:extLst>
                </a:gridCol>
                <a:gridCol w="1556413">
                  <a:extLst>
                    <a:ext uri="{9D8B030D-6E8A-4147-A177-3AD203B41FA5}">
                      <a16:colId xmlns:a16="http://schemas.microsoft.com/office/drawing/2014/main" val="2517569757"/>
                    </a:ext>
                  </a:extLst>
                </a:gridCol>
                <a:gridCol w="618442">
                  <a:extLst>
                    <a:ext uri="{9D8B030D-6E8A-4147-A177-3AD203B41FA5}">
                      <a16:colId xmlns:a16="http://schemas.microsoft.com/office/drawing/2014/main" val="1539086061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NAKSHATRA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DIOS VÉDICO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NAKSHATRA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DIOS VÉDICO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57839418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 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 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353775041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01 Aswini  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KUMARA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17 Anuradha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INDRA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 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191341876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02 Bharani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YAMA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18 Jyeshta Niruti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NIRUTI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225149752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03 Krittika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AGNI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19 Moola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VARUNA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25190337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04 Rohini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BRAHMA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20 Purvashadha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VISWADEVA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340014389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05 Mrigasira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CHANDRA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21 Uttarashadha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BRAHMA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1149695339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06 Aridra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SHIVA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22 Shravana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VISHNU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315406257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07 Punarvasu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ADITI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23 Dhanishta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VASU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2122113068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08 Pushyami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BRIHASPATI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24 Satabisha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VARUNA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346896471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09 Aslesha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RAHU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25 Purvabhadra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AJACHARANA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180647687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10 Makha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SURYA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26 Uttarabhadra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AHIBUDHANYA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229221204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11 Purva Phalguni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ARYAMA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300" u="none" strike="noStrike">
                          <a:effectLst/>
                        </a:rPr>
                        <a:t>27 Revati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PUSHAN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108270824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12 UttaraPhalguni 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SURYA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 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106545938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13 Hasta Viswa 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KARMA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 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200912142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14 Chittra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VAYU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 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197674794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15 Swati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INDRA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 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242351539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16 Vishakha 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MITRA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500" u="none" strike="noStrike">
                          <a:effectLst/>
                        </a:rPr>
                        <a:t> </a:t>
                      </a:r>
                      <a:endParaRPr lang="es-MX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7" marR="6907" marT="6907" marB="0" anchor="b"/>
                </a:tc>
                <a:extLst>
                  <a:ext uri="{0D108BD9-81ED-4DB2-BD59-A6C34878D82A}">
                    <a16:rowId xmlns:a16="http://schemas.microsoft.com/office/drawing/2014/main" val="2979504462"/>
                  </a:ext>
                </a:extLst>
              </a:tr>
            </a:tbl>
          </a:graphicData>
        </a:graphic>
      </p:graphicFrame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94180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25625"/>
            <a:ext cx="10515600" cy="906817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>
                <a:solidFill>
                  <a:srgbClr val="FF0000"/>
                </a:solidFill>
              </a:rPr>
              <a:t/>
            </a:r>
            <a:br>
              <a:rPr lang="es-ES" b="1" dirty="0">
                <a:solidFill>
                  <a:srgbClr val="FF0000"/>
                </a:solidFill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JOYTISH. OTRO ELEMENTO DEL VEDANTA. PARA REAFIRMAR </a:t>
            </a:r>
            <a:r>
              <a:rPr lang="es-MX" b="1" i="1" dirty="0" smtClean="0">
                <a:solidFill>
                  <a:srgbClr val="FF0000"/>
                </a:solidFill>
              </a:rPr>
              <a:t>LO UNO </a:t>
            </a:r>
            <a:r>
              <a:rPr lang="es-MX" dirty="0" smtClean="0"/>
              <a:t>COMO ORIGEN DE TODO ORDEN CÓSMICO.</a:t>
            </a:r>
          </a:p>
          <a:p>
            <a:pPr marL="0" indent="0">
              <a:buNone/>
            </a:pPr>
            <a:r>
              <a:rPr lang="es-MX" dirty="0" smtClean="0"/>
              <a:t>TEISMO MONISTA PANTEISTA. REENCARNACIÓ N Y EL KARMA.</a:t>
            </a:r>
          </a:p>
          <a:p>
            <a:pPr marL="0" indent="0">
              <a:buNone/>
            </a:pPr>
            <a:r>
              <a:rPr lang="es-MX" dirty="0" smtClean="0"/>
              <a:t>CALEIDOSCOPIO DE CREENCIAS, SIGNOS, MITOS,RITOS. FILOSOFÍA Y UNA COSMOLOGÍA EXUBERANTE. REPRESENTACION COLECTIVA MILENARIA CON GRAN FUERZA SIMBÓLICA.</a:t>
            </a:r>
          </a:p>
          <a:p>
            <a:pPr marL="0" indent="0">
              <a:buNone/>
            </a:pPr>
            <a:r>
              <a:rPr lang="es-MX" dirty="0" smtClean="0"/>
              <a:t>TENDENCIA A CALIFICAR COMO ALTAMENTE PRECISAS PARA CADA UNO DESCRIPCIONES LO SUFICIENTEMENTE VAGAS Y GENÉRICAS QUE SE AJUSTAN A MUCHA GENTE.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REPRESENTACION COLECTIVA MILENARIA. EL PODER INFINITO DE DIOS Y LOS DIOSES. NADIE ES COMPLETAMENTE DUEÑO DE SU DESTINO</a:t>
            </a:r>
            <a:endParaRPr lang="es-MX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5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39095"/>
            <a:ext cx="10515600" cy="591671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VEDANGA. 6 Disciplinas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0767"/>
            <a:ext cx="10515600" cy="4746196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Auxiliares para la mejor comprensión de los VEDAS. </a:t>
            </a:r>
            <a:r>
              <a:rPr lang="es-MX" b="1" dirty="0" smtClean="0">
                <a:solidFill>
                  <a:srgbClr val="FF0000"/>
                </a:solidFill>
              </a:rPr>
              <a:t>CASTA BRAHMINES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endParaRPr lang="es-MX" dirty="0" smtClean="0"/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SIKHA			Fonética y fonología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CHANDAS		Métrica poética		</a:t>
            </a:r>
            <a:r>
              <a:rPr lang="es-ES" sz="3800" b="1" dirty="0" smtClean="0">
                <a:solidFill>
                  <a:srgbClr val="FF0000"/>
                </a:solidFill>
              </a:rPr>
              <a:t>SÁNCRITO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VIAKARANA		Gramática		Indoeuropea 3000 a.C.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NIRUKTA		Etimología		52=16 vocales + 36 consonantes	 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KHALPA			Rituales</a:t>
            </a:r>
          </a:p>
          <a:p>
            <a:pPr marL="0" indent="0">
              <a:buNone/>
            </a:pPr>
            <a:r>
              <a:rPr lang="es-ES" dirty="0" smtClean="0"/>
              <a:t>___________________________________________________________________</a:t>
            </a:r>
          </a:p>
          <a:p>
            <a:pPr marL="0" indent="0">
              <a:buNone/>
            </a:pPr>
            <a:r>
              <a:rPr lang="es-ES" dirty="0" smtClean="0"/>
              <a:t>	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b="1" dirty="0" smtClean="0">
                <a:solidFill>
                  <a:srgbClr val="FF0000"/>
                </a:solidFill>
              </a:rPr>
              <a:t>JYOTISHA		Astronomía y astrología	</a:t>
            </a:r>
            <a:r>
              <a:rPr lang="es-ES" sz="3400" b="1" dirty="0" smtClean="0">
                <a:solidFill>
                  <a:srgbClr val="FF0000"/>
                </a:solidFill>
              </a:rPr>
              <a:t>MATEMÁTICAS</a:t>
            </a:r>
          </a:p>
          <a:p>
            <a:pPr marL="0" indent="0">
              <a:buNone/>
            </a:pPr>
            <a:r>
              <a:rPr lang="es-ES" dirty="0" smtClean="0"/>
              <a:t>				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43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JOYTISH. HOMBRE </a:t>
            </a:r>
            <a:r>
              <a:rPr lang="es-MX" dirty="0"/>
              <a:t>y</a:t>
            </a:r>
            <a:r>
              <a:rPr lang="es-MX" dirty="0" smtClean="0"/>
              <a:t> el COSMOS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ES UNA DE LAS 40 ÁREAS DEL CONOCIMIENTO VÉDICO.</a:t>
            </a:r>
          </a:p>
          <a:p>
            <a:r>
              <a:rPr lang="es-MX" dirty="0" smtClean="0"/>
              <a:t>COSMOLOGÍA+MATEMÁTICAS+ASTROLOGÍA PREDICTIVA</a:t>
            </a:r>
          </a:p>
          <a:p>
            <a:r>
              <a:rPr lang="es-MX" dirty="0" smtClean="0"/>
              <a:t>OBJETIVO FINAL. CONCIENCIA PURA</a:t>
            </a:r>
          </a:p>
          <a:p>
            <a:r>
              <a:rPr lang="es-MX" sz="3200" b="1" dirty="0" smtClean="0">
                <a:solidFill>
                  <a:srgbClr val="FF0000"/>
                </a:solidFill>
              </a:rPr>
              <a:t>CAMPO UNIFICADO surgen todas las leyes de la naturaleza. Contiene todo el conocimiento dentro de sí: pasado presente y futuro</a:t>
            </a:r>
          </a:p>
          <a:p>
            <a:pPr lvl="1"/>
            <a:r>
              <a:rPr lang="es-MX" sz="2800" b="1" dirty="0" smtClean="0">
                <a:solidFill>
                  <a:srgbClr val="FF0000"/>
                </a:solidFill>
              </a:rPr>
              <a:t>MICROCOSMOS  	VEDAS 	MACROCOSMOS</a:t>
            </a:r>
          </a:p>
          <a:p>
            <a:pPr marL="457200" lvl="1" indent="0">
              <a:buNone/>
            </a:pPr>
            <a:r>
              <a:rPr lang="es-MX" sz="2800" b="1" dirty="0" smtClean="0">
                <a:solidFill>
                  <a:srgbClr val="FF0000"/>
                </a:solidFill>
              </a:rPr>
              <a:t>RADIACIÓN LUZ PRIMORDIAL DEL SER INFLUYE EN CADA UNO DE NOSOTROS. TODOS CONECTADOS Y SUJETOS A LEYES NATURALES</a:t>
            </a:r>
          </a:p>
          <a:p>
            <a:endParaRPr lang="es-MX" dirty="0"/>
          </a:p>
        </p:txBody>
      </p:sp>
      <p:sp>
        <p:nvSpPr>
          <p:cNvPr id="5" name="Flecha derecha 4"/>
          <p:cNvSpPr/>
          <p:nvPr/>
        </p:nvSpPr>
        <p:spPr>
          <a:xfrm flipV="1">
            <a:off x="4206240" y="4815840"/>
            <a:ext cx="280416" cy="292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 derecha 5"/>
          <p:cNvSpPr/>
          <p:nvPr/>
        </p:nvSpPr>
        <p:spPr>
          <a:xfrm flipV="1">
            <a:off x="5815584" y="4815840"/>
            <a:ext cx="280416" cy="292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25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	ZODÍACO SIDERAL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3000 </a:t>
            </a:r>
            <a:r>
              <a:rPr lang="es-ES" dirty="0" smtClean="0"/>
              <a:t>a. C ? </a:t>
            </a:r>
            <a:r>
              <a:rPr lang="es-ES" dirty="0" err="1" smtClean="0"/>
              <a:t>Rishis</a:t>
            </a:r>
            <a:r>
              <a:rPr lang="es-ES" dirty="0" smtClean="0"/>
              <a:t> hombres sabios del Himalaya devotos del cosmos.</a:t>
            </a:r>
          </a:p>
          <a:p>
            <a:pPr marL="0" indent="0">
              <a:buNone/>
            </a:pPr>
            <a:r>
              <a:rPr lang="es-ES" dirty="0" smtClean="0"/>
              <a:t>Movimientos cuerpos celestes y efectos sobre los hombres.</a:t>
            </a:r>
          </a:p>
          <a:p>
            <a:pPr marL="0" indent="0">
              <a:buNone/>
            </a:pPr>
            <a:r>
              <a:rPr lang="es-ES" b="1" dirty="0" smtClean="0">
                <a:solidFill>
                  <a:srgbClr val="FF0000"/>
                </a:solidFill>
              </a:rPr>
              <a:t>6 RAMAS DE LA ASTROLOGÍA VÉDICA</a:t>
            </a:r>
            <a:endParaRPr lang="es-E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GOLA. Astronomía posicional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GANITA. Astrología predictiva basada en la posición de los planetas y 	cálculos matemáticos</a:t>
            </a:r>
          </a:p>
          <a:p>
            <a:pPr marL="0" indent="0">
              <a:buNone/>
            </a:pPr>
            <a:r>
              <a:rPr lang="es-MX" dirty="0" smtClean="0"/>
              <a:t>____________________________________________________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JATAKA. Astrología natal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PRASNA. Respuestas precisas para preguntas críticas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MUHURTA. Tiempos auspiciosos y buenas acciones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NIMITTA. Presagios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ES" b="1" dirty="0" smtClean="0">
              <a:solidFill>
                <a:srgbClr val="FF0000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07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ASTRÓNOMOS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 </a:t>
            </a:r>
            <a:r>
              <a:rPr lang="es-ES" dirty="0" smtClean="0"/>
              <a:t>Astrónomos védicos observaron que todos </a:t>
            </a:r>
            <a:r>
              <a:rPr lang="es-ES" dirty="0"/>
              <a:t>los cuerpos celestes del sistema solar transitaban por una misma elíptica alrededor del Sol y de la </a:t>
            </a:r>
            <a:r>
              <a:rPr lang="es-ES" dirty="0" smtClean="0"/>
              <a:t>Tierra. Cinturón zodiacal. </a:t>
            </a:r>
          </a:p>
          <a:p>
            <a:r>
              <a:rPr lang="es-ES" dirty="0" smtClean="0"/>
              <a:t>Esa elíptica determinada </a:t>
            </a:r>
            <a:r>
              <a:rPr lang="es-ES" dirty="0"/>
              <a:t>por Gola y Ganita, es la que contiene las 12 constelaciones conocidas como </a:t>
            </a:r>
            <a:r>
              <a:rPr lang="es-ES" i="1" dirty="0" err="1"/>
              <a:t>Mesha</a:t>
            </a:r>
            <a:r>
              <a:rPr lang="es-ES" i="1" dirty="0"/>
              <a:t>, </a:t>
            </a:r>
            <a:r>
              <a:rPr lang="es-ES" i="1" dirty="0" err="1"/>
              <a:t>Vrishabha</a:t>
            </a:r>
            <a:r>
              <a:rPr lang="es-ES" i="1" dirty="0"/>
              <a:t>, </a:t>
            </a:r>
            <a:r>
              <a:rPr lang="es-ES" i="1" dirty="0" err="1"/>
              <a:t>Mithuna</a:t>
            </a:r>
            <a:r>
              <a:rPr lang="es-ES" i="1" dirty="0"/>
              <a:t>, </a:t>
            </a:r>
            <a:r>
              <a:rPr lang="es-ES" i="1" dirty="0" err="1"/>
              <a:t>Karka</a:t>
            </a:r>
            <a:r>
              <a:rPr lang="es-ES" i="1" dirty="0"/>
              <a:t>, </a:t>
            </a:r>
            <a:r>
              <a:rPr lang="es-ES" i="1" dirty="0" err="1"/>
              <a:t>Simha</a:t>
            </a:r>
            <a:r>
              <a:rPr lang="es-ES" i="1" dirty="0"/>
              <a:t>, </a:t>
            </a:r>
            <a:r>
              <a:rPr lang="es-ES" i="1" dirty="0" err="1"/>
              <a:t>Kanya</a:t>
            </a:r>
            <a:r>
              <a:rPr lang="es-ES" i="1" dirty="0"/>
              <a:t>, Tula, </a:t>
            </a:r>
            <a:r>
              <a:rPr lang="es-ES" i="1" dirty="0" err="1"/>
              <a:t>Vrishchika</a:t>
            </a:r>
            <a:r>
              <a:rPr lang="es-ES" i="1" dirty="0"/>
              <a:t>, </a:t>
            </a:r>
            <a:r>
              <a:rPr lang="es-ES" i="1" dirty="0" err="1"/>
              <a:t>Dhanu</a:t>
            </a:r>
            <a:r>
              <a:rPr lang="es-ES" i="1" dirty="0"/>
              <a:t>, </a:t>
            </a:r>
            <a:r>
              <a:rPr lang="es-ES" i="1" dirty="0" err="1"/>
              <a:t>Makar</a:t>
            </a:r>
            <a:r>
              <a:rPr lang="es-ES" i="1" dirty="0"/>
              <a:t>, </a:t>
            </a:r>
            <a:r>
              <a:rPr lang="es-ES" i="1" dirty="0" err="1"/>
              <a:t>Kumbha</a:t>
            </a:r>
            <a:r>
              <a:rPr lang="es-ES" i="1" dirty="0"/>
              <a:t> </a:t>
            </a:r>
            <a:r>
              <a:rPr lang="es-ES" dirty="0"/>
              <a:t>y </a:t>
            </a:r>
            <a:r>
              <a:rPr lang="es-ES" i="1" dirty="0"/>
              <a:t>Mina</a:t>
            </a:r>
            <a:r>
              <a:rPr lang="es-ES" dirty="0"/>
              <a:t>, nombres tradicionales que se encuentran en </a:t>
            </a:r>
            <a:r>
              <a:rPr lang="es-ES" dirty="0" err="1"/>
              <a:t>shastras</a:t>
            </a:r>
            <a:r>
              <a:rPr lang="es-ES" dirty="0"/>
              <a:t>, tratados, como el </a:t>
            </a:r>
            <a:r>
              <a:rPr lang="es-ES" i="1" dirty="0" err="1"/>
              <a:t>Brihat</a:t>
            </a:r>
            <a:r>
              <a:rPr lang="es-ES" i="1" dirty="0"/>
              <a:t> </a:t>
            </a:r>
            <a:r>
              <a:rPr lang="es-ES" i="1" dirty="0" err="1"/>
              <a:t>Parashara</a:t>
            </a:r>
            <a:r>
              <a:rPr lang="es-ES" i="1" dirty="0"/>
              <a:t> Hora</a:t>
            </a:r>
            <a:r>
              <a:rPr lang="es-ES" dirty="0"/>
              <a:t>. 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540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ARYABATHA. Padre astronomía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46028"/>
            <a:ext cx="10515600" cy="4730935"/>
          </a:xfrm>
        </p:spPr>
        <p:txBody>
          <a:bodyPr>
            <a:normAutofit lnSpcReduction="10000"/>
          </a:bodyPr>
          <a:lstStyle/>
          <a:p>
            <a:r>
              <a:rPr lang="es-ES" b="1" dirty="0" smtClean="0"/>
              <a:t>Siglo 5 </a:t>
            </a:r>
            <a:r>
              <a:rPr lang="es-ES" b="1" dirty="0" err="1" smtClean="0"/>
              <a:t>d.C</a:t>
            </a:r>
            <a:r>
              <a:rPr lang="es-ES" b="1" dirty="0" smtClean="0"/>
              <a:t> Vivió en actual estado Bihar, Patna. Astrónomo y matemático (álgebra, trigonometría, ecuaciones cuadráticas, series de potencias</a:t>
            </a:r>
            <a:r>
              <a:rPr lang="es-ES" dirty="0" smtClean="0"/>
              <a:t>). Número (pi).</a:t>
            </a:r>
          </a:p>
          <a:p>
            <a:r>
              <a:rPr lang="es-ES" dirty="0" smtClean="0"/>
              <a:t>Universidad de </a:t>
            </a:r>
            <a:r>
              <a:rPr lang="es-ES" dirty="0" err="1" smtClean="0"/>
              <a:t>Nalanda</a:t>
            </a:r>
            <a:r>
              <a:rPr lang="es-ES" dirty="0" smtClean="0"/>
              <a:t>. Observatorio Templo del Sol.</a:t>
            </a:r>
          </a:p>
          <a:p>
            <a:r>
              <a:rPr lang="es-ES" dirty="0" smtClean="0"/>
              <a:t>Descubrió el radio y volumen de la Tierra. Instrumentos y relojes. Calendarios, eclipses.</a:t>
            </a:r>
          </a:p>
          <a:p>
            <a:r>
              <a:rPr lang="es-ES" dirty="0"/>
              <a:t>C</a:t>
            </a:r>
            <a:r>
              <a:rPr lang="es-ES" dirty="0" smtClean="0"/>
              <a:t>alculó </a:t>
            </a:r>
            <a:r>
              <a:rPr lang="es-ES" dirty="0"/>
              <a:t>la rotación </a:t>
            </a:r>
            <a:r>
              <a:rPr lang="es-ES" dirty="0" smtClean="0"/>
              <a:t>sideral: </a:t>
            </a:r>
            <a:r>
              <a:rPr lang="es-ES" dirty="0"/>
              <a:t>rotación de la Tierra con referencia las estrellas fijas) </a:t>
            </a:r>
            <a:r>
              <a:rPr lang="es-ES" dirty="0" smtClean="0"/>
              <a:t>en </a:t>
            </a:r>
            <a:r>
              <a:rPr lang="es-ES" dirty="0"/>
              <a:t>23 horas, 56 </a:t>
            </a:r>
            <a:r>
              <a:rPr lang="es-ES" dirty="0" smtClean="0"/>
              <a:t>´, </a:t>
            </a:r>
            <a:r>
              <a:rPr lang="es-ES" dirty="0"/>
              <a:t>y </a:t>
            </a:r>
            <a:r>
              <a:rPr lang="es-ES" dirty="0" smtClean="0"/>
              <a:t>4.1´´</a:t>
            </a:r>
          </a:p>
          <a:p>
            <a:r>
              <a:rPr lang="es-ES" dirty="0"/>
              <a:t> </a:t>
            </a:r>
            <a:r>
              <a:rPr lang="es-ES" dirty="0" smtClean="0"/>
              <a:t>COSMOLOGÍA. Grandes </a:t>
            </a:r>
            <a:r>
              <a:rPr lang="es-ES" dirty="0"/>
              <a:t>unidades de </a:t>
            </a:r>
            <a:r>
              <a:rPr lang="es-ES" dirty="0" smtClean="0"/>
              <a:t>tiempo. </a:t>
            </a:r>
            <a:r>
              <a:rPr lang="es-ES" dirty="0"/>
              <a:t>(</a:t>
            </a:r>
            <a:r>
              <a:rPr lang="es-ES" i="1" dirty="0" err="1"/>
              <a:t>kalpa</a:t>
            </a:r>
            <a:r>
              <a:rPr lang="es-ES" dirty="0"/>
              <a:t>, </a:t>
            </a:r>
            <a:r>
              <a:rPr lang="es-ES" i="1" dirty="0" err="1"/>
              <a:t>manvantra</a:t>
            </a:r>
            <a:r>
              <a:rPr lang="es-ES" dirty="0"/>
              <a:t> y </a:t>
            </a:r>
            <a:r>
              <a:rPr lang="es-ES" i="1" dirty="0"/>
              <a:t>yuga</a:t>
            </a:r>
            <a:r>
              <a:rPr lang="es-ES" dirty="0" smtClean="0"/>
              <a:t>)</a:t>
            </a:r>
          </a:p>
          <a:p>
            <a:r>
              <a:rPr lang="es-ES" dirty="0" smtClean="0"/>
              <a:t>ARYABATHAYA. Tratado escrito en </a:t>
            </a:r>
            <a:r>
              <a:rPr lang="es-ES" b="1" dirty="0" smtClean="0">
                <a:solidFill>
                  <a:srgbClr val="FF0000"/>
                </a:solidFill>
              </a:rPr>
              <a:t>108 </a:t>
            </a:r>
            <a:r>
              <a:rPr lang="es-ES" dirty="0" smtClean="0"/>
              <a:t>versos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557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0903"/>
          </a:xfrm>
        </p:spPr>
        <p:txBody>
          <a:bodyPr>
            <a:normAutofit/>
          </a:bodyPr>
          <a:lstStyle/>
          <a:p>
            <a:r>
              <a:rPr lang="es-MX" dirty="0" smtClean="0"/>
              <a:t>12 RASHI. </a:t>
            </a:r>
            <a:r>
              <a:rPr lang="es-MX" sz="3600" dirty="0" smtClean="0"/>
              <a:t>RAYO DE CONSTELACIÓN BRILLANTE</a:t>
            </a:r>
            <a:endParaRPr lang="es-MX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31088"/>
            <a:ext cx="8539716" cy="49441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800" i="1" dirty="0" smtClean="0"/>
              <a:t>		1. MESHA		ARIES</a:t>
            </a:r>
            <a:r>
              <a:rPr lang="es-ES" sz="1800" i="1" dirty="0" smtClean="0"/>
              <a:t> </a:t>
            </a:r>
          </a:p>
          <a:p>
            <a:pPr marL="0" indent="0">
              <a:buNone/>
            </a:pPr>
            <a:r>
              <a:rPr lang="es-ES" sz="1800" i="1" dirty="0" smtClean="0"/>
              <a:t>		2. VRISHABA	TAURO </a:t>
            </a:r>
          </a:p>
          <a:p>
            <a:pPr marL="0" indent="0">
              <a:buNone/>
            </a:pPr>
            <a:r>
              <a:rPr lang="es-ES" sz="1800" i="1" dirty="0" smtClean="0"/>
              <a:t>		3. MITHUNA 	GEMINIS</a:t>
            </a:r>
          </a:p>
          <a:p>
            <a:pPr marL="0" indent="0">
              <a:buNone/>
            </a:pPr>
            <a:r>
              <a:rPr lang="es-ES" sz="1800" i="1" dirty="0" smtClean="0"/>
              <a:t>		4. KARKATA	CÁNCER</a:t>
            </a:r>
          </a:p>
          <a:p>
            <a:pPr marL="0" indent="0">
              <a:buNone/>
            </a:pPr>
            <a:r>
              <a:rPr lang="es-ES" sz="1800" i="1" dirty="0" smtClean="0"/>
              <a:t>		5. SIMHA		LEO		</a:t>
            </a:r>
            <a:endParaRPr lang="es-ES" sz="1800" i="1" dirty="0" smtClean="0"/>
          </a:p>
          <a:p>
            <a:pPr marL="0" indent="0">
              <a:buNone/>
            </a:pPr>
            <a:r>
              <a:rPr lang="es-ES" sz="1800" i="1" dirty="0" smtClean="0"/>
              <a:t>		6. KANYA		VIRGO		</a:t>
            </a:r>
            <a:endParaRPr lang="es-ES" sz="1800" i="1" dirty="0" smtClean="0"/>
          </a:p>
          <a:p>
            <a:pPr marL="0" indent="0">
              <a:buNone/>
            </a:pPr>
            <a:r>
              <a:rPr lang="es-ES" sz="1800" i="1" dirty="0" smtClean="0"/>
              <a:t>		7. TULA		LIBRA</a:t>
            </a:r>
            <a:endParaRPr lang="es-ES" sz="1800" i="1" dirty="0" smtClean="0"/>
          </a:p>
          <a:p>
            <a:pPr marL="0" indent="0">
              <a:buNone/>
            </a:pPr>
            <a:r>
              <a:rPr lang="es-ES" sz="1800" i="1" dirty="0" smtClean="0"/>
              <a:t>		8. VRISHCHIKA	ESCORPIÓN	</a:t>
            </a:r>
            <a:endParaRPr lang="es-ES" sz="1800" i="1" dirty="0" smtClean="0"/>
          </a:p>
          <a:p>
            <a:pPr marL="0" indent="0">
              <a:buNone/>
            </a:pPr>
            <a:r>
              <a:rPr lang="es-ES" sz="1800" i="1" dirty="0" smtClean="0"/>
              <a:t>		9. DHANU	SAGITARIO	</a:t>
            </a:r>
            <a:endParaRPr lang="es-ES" sz="1800" i="1" dirty="0" smtClean="0"/>
          </a:p>
          <a:p>
            <a:pPr marL="0" indent="0">
              <a:buNone/>
            </a:pPr>
            <a:r>
              <a:rPr lang="es-ES" sz="1800" i="1" dirty="0" smtClean="0"/>
              <a:t>		10. MAKARA	CAPRICORNIO		</a:t>
            </a:r>
            <a:endParaRPr lang="es-ES" sz="1800" i="1" dirty="0" smtClean="0"/>
          </a:p>
          <a:p>
            <a:pPr marL="0" indent="0">
              <a:buNone/>
            </a:pPr>
            <a:r>
              <a:rPr lang="es-ES" sz="1800" i="1" dirty="0" smtClean="0"/>
              <a:t>		11. KUMBHA 	ACUARIO</a:t>
            </a:r>
            <a:endParaRPr lang="es-ES" sz="1800" i="1" dirty="0" smtClean="0"/>
          </a:p>
          <a:p>
            <a:pPr marL="0" indent="0">
              <a:buNone/>
            </a:pPr>
            <a:r>
              <a:rPr lang="es-ES" sz="1800" i="1" dirty="0" smtClean="0"/>
              <a:t>		12. MINA		PISCIS	</a:t>
            </a:r>
            <a:endParaRPr lang="es-MX" sz="18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FANOR   LARRAIN   V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7910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13154</TotalTime>
  <Words>617</Words>
  <Application>Microsoft Office PowerPoint</Application>
  <PresentationFormat>Panorámica</PresentationFormat>
  <Paragraphs>327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Lora</vt:lpstr>
      <vt:lpstr>Tema de Office</vt:lpstr>
      <vt:lpstr>ASTROLOGÍA VÉDICA. JOYTISH</vt:lpstr>
      <vt:lpstr>ASTROLOGÍA VEDICA. </vt:lpstr>
      <vt:lpstr>NO DUALIDAD</vt:lpstr>
      <vt:lpstr>VEDANGA. 6 Disciplinas</vt:lpstr>
      <vt:lpstr> JOYTISH. HOMBRE y el COSMOS</vt:lpstr>
      <vt:lpstr> ZODÍACO SIDERAL</vt:lpstr>
      <vt:lpstr>ASTRÓNOMOS </vt:lpstr>
      <vt:lpstr>ARYABATHA. Padre astronomía </vt:lpstr>
      <vt:lpstr>12 RASHI. RAYO DE CONSTELACIÓN BRILLANTE</vt:lpstr>
      <vt:lpstr> 9 cuerpos celestes. Planetas védicos.  12 constelaciones.  9x12= 108  </vt:lpstr>
      <vt:lpstr>NAKSHATRA. Constelaciones lunares</vt:lpstr>
      <vt:lpstr>NAKSHATRAS. Casas Lunares</vt:lpstr>
      <vt:lpstr>Presentación de PowerPoint</vt:lpstr>
      <vt:lpstr>Presentación de PowerPoint</vt:lpstr>
      <vt:lpstr> </vt:lpstr>
      <vt:lpstr>Presentación de PowerPoint</vt:lpstr>
      <vt:lpstr> NAKSHATRAS</vt:lpstr>
      <vt:lpstr>Presentación de PowerPoint</vt:lpstr>
      <vt:lpstr> NAKSHATRAS</vt:lpstr>
      <vt:lpstr>Presentación de PowerPoint</vt:lpstr>
      <vt:lpstr>Presentación de PowerPoint</vt:lpstr>
      <vt:lpstr>Presentación de PowerPoint</vt:lpstr>
      <vt:lpstr>Presentación de PowerPoint</vt:lpstr>
      <vt:lpstr>NAKSHATRAS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88 CONSTELACIONES</vt:lpstr>
      <vt:lpstr>Presentación de PowerPoint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Fanor Larrain</dc:creator>
  <cp:lastModifiedBy>Fanor Larrain</cp:lastModifiedBy>
  <cp:revision>96</cp:revision>
  <dcterms:created xsi:type="dcterms:W3CDTF">2022-10-30T09:15:28Z</dcterms:created>
  <dcterms:modified xsi:type="dcterms:W3CDTF">2022-11-08T12:29:33Z</dcterms:modified>
</cp:coreProperties>
</file>