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74" r:id="rId5"/>
    <p:sldId id="259" r:id="rId6"/>
    <p:sldId id="260" r:id="rId7"/>
    <p:sldId id="261" r:id="rId8"/>
    <p:sldId id="262" r:id="rId9"/>
    <p:sldId id="263" r:id="rId10"/>
    <p:sldId id="270" r:id="rId11"/>
    <p:sldId id="275" r:id="rId12"/>
    <p:sldId id="264" r:id="rId13"/>
    <p:sldId id="265" r:id="rId14"/>
    <p:sldId id="271" r:id="rId15"/>
    <p:sldId id="276" r:id="rId16"/>
    <p:sldId id="266" r:id="rId17"/>
    <p:sldId id="267" r:id="rId18"/>
    <p:sldId id="279" r:id="rId19"/>
    <p:sldId id="277" r:id="rId20"/>
    <p:sldId id="272" r:id="rId21"/>
    <p:sldId id="278" r:id="rId22"/>
    <p:sldId id="268" r:id="rId23"/>
    <p:sldId id="280" r:id="rId24"/>
    <p:sldId id="269" r:id="rId25"/>
    <p:sldId id="281" r:id="rId26"/>
    <p:sldId id="273"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7A6D3-D318-4783-B693-56328B1178E8}"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F9B6D901-39A7-4251-9EE1-955B55CD8800}">
      <dgm:prSet/>
      <dgm:spPr/>
      <dgm:t>
        <a:bodyPr/>
        <a:lstStyle/>
        <a:p>
          <a:pPr>
            <a:lnSpc>
              <a:spcPct val="100000"/>
            </a:lnSpc>
          </a:pPr>
          <a:r>
            <a:rPr lang="es-CL"/>
            <a:t>Estos a su vez conducen a las cuatros virtudes humanas:</a:t>
          </a:r>
          <a:endParaRPr lang="en-US"/>
        </a:p>
      </dgm:t>
    </dgm:pt>
    <dgm:pt modelId="{B4319325-9E1A-4024-BF38-7C541CC6F2DA}" type="parTrans" cxnId="{ECD389EE-CD90-42B4-A0AC-E57AFC316D33}">
      <dgm:prSet/>
      <dgm:spPr/>
      <dgm:t>
        <a:bodyPr/>
        <a:lstStyle/>
        <a:p>
          <a:endParaRPr lang="en-US"/>
        </a:p>
      </dgm:t>
    </dgm:pt>
    <dgm:pt modelId="{ED89659D-4140-43AD-B3F8-DFD04631C666}" type="sibTrans" cxnId="{ECD389EE-CD90-42B4-A0AC-E57AFC316D33}">
      <dgm:prSet/>
      <dgm:spPr/>
      <dgm:t>
        <a:bodyPr/>
        <a:lstStyle/>
        <a:p>
          <a:pPr>
            <a:lnSpc>
              <a:spcPct val="100000"/>
            </a:lnSpc>
          </a:pPr>
          <a:endParaRPr lang="en-US"/>
        </a:p>
      </dgm:t>
    </dgm:pt>
    <dgm:pt modelId="{E050D2D4-31E6-466C-B261-D42B1146FD70}">
      <dgm:prSet/>
      <dgm:spPr/>
      <dgm:t>
        <a:bodyPr/>
        <a:lstStyle/>
        <a:p>
          <a:pPr>
            <a:lnSpc>
              <a:spcPct val="100000"/>
            </a:lnSpc>
          </a:pPr>
          <a:r>
            <a:rPr lang="es-CL"/>
            <a:t>el sentimiento de compasión conduce a la humanidad (</a:t>
          </a:r>
          <a:r>
            <a:rPr lang="ja-JP"/>
            <a:t>仁</a:t>
          </a:r>
          <a:r>
            <a:rPr lang="es-CL"/>
            <a:t>, </a:t>
          </a:r>
          <a:r>
            <a:rPr lang="es-CL" i="1"/>
            <a:t>rén</a:t>
          </a:r>
          <a:r>
            <a:rPr lang="es-CL"/>
            <a:t>)</a:t>
          </a:r>
          <a:endParaRPr lang="en-US"/>
        </a:p>
      </dgm:t>
    </dgm:pt>
    <dgm:pt modelId="{BB01A820-2C4E-4318-8751-982ECFFBCCAB}" type="parTrans" cxnId="{B2815941-9C29-4C7E-8705-C06AB7BD904A}">
      <dgm:prSet/>
      <dgm:spPr/>
      <dgm:t>
        <a:bodyPr/>
        <a:lstStyle/>
        <a:p>
          <a:endParaRPr lang="en-US"/>
        </a:p>
      </dgm:t>
    </dgm:pt>
    <dgm:pt modelId="{1611063A-44FC-4620-8029-A12078D2E0E6}" type="sibTrans" cxnId="{B2815941-9C29-4C7E-8705-C06AB7BD904A}">
      <dgm:prSet/>
      <dgm:spPr/>
      <dgm:t>
        <a:bodyPr/>
        <a:lstStyle/>
        <a:p>
          <a:pPr>
            <a:lnSpc>
              <a:spcPct val="100000"/>
            </a:lnSpc>
          </a:pPr>
          <a:endParaRPr lang="en-US"/>
        </a:p>
      </dgm:t>
    </dgm:pt>
    <dgm:pt modelId="{C4828B23-4E87-46A0-BDD0-FBF0587D2495}">
      <dgm:prSet/>
      <dgm:spPr/>
      <dgm:t>
        <a:bodyPr/>
        <a:lstStyle/>
        <a:p>
          <a:pPr>
            <a:lnSpc>
              <a:spcPct val="100000"/>
            </a:lnSpc>
          </a:pPr>
          <a:r>
            <a:rPr lang="es-CL"/>
            <a:t>el sentimiento de vergüenza conduce a justicia (</a:t>
          </a:r>
          <a:r>
            <a:rPr lang="ja-JP"/>
            <a:t>義 </a:t>
          </a:r>
          <a:r>
            <a:rPr lang="es-CL"/>
            <a:t>/ </a:t>
          </a:r>
          <a:r>
            <a:rPr lang="ja-JP"/>
            <a:t>义</a:t>
          </a:r>
          <a:r>
            <a:rPr lang="es-CL"/>
            <a:t>, </a:t>
          </a:r>
          <a:r>
            <a:rPr lang="es-CL" i="1"/>
            <a:t>yì</a:t>
          </a:r>
          <a:r>
            <a:rPr lang="es-CL"/>
            <a:t>)</a:t>
          </a:r>
          <a:endParaRPr lang="en-US"/>
        </a:p>
      </dgm:t>
    </dgm:pt>
    <dgm:pt modelId="{7D0F1EE0-D654-4755-9D39-31BAC868C785}" type="parTrans" cxnId="{9A0063E3-18D3-47F1-AA1F-4B9DF08C1653}">
      <dgm:prSet/>
      <dgm:spPr/>
      <dgm:t>
        <a:bodyPr/>
        <a:lstStyle/>
        <a:p>
          <a:endParaRPr lang="en-US"/>
        </a:p>
      </dgm:t>
    </dgm:pt>
    <dgm:pt modelId="{E00A7247-F236-4B2D-AB1E-E37EB759D3DA}" type="sibTrans" cxnId="{9A0063E3-18D3-47F1-AA1F-4B9DF08C1653}">
      <dgm:prSet/>
      <dgm:spPr/>
      <dgm:t>
        <a:bodyPr/>
        <a:lstStyle/>
        <a:p>
          <a:pPr>
            <a:lnSpc>
              <a:spcPct val="100000"/>
            </a:lnSpc>
          </a:pPr>
          <a:endParaRPr lang="en-US"/>
        </a:p>
      </dgm:t>
    </dgm:pt>
    <dgm:pt modelId="{C09B0972-0CA4-402A-8E19-F0AD40728C10}">
      <dgm:prSet/>
      <dgm:spPr/>
      <dgm:t>
        <a:bodyPr/>
        <a:lstStyle/>
        <a:p>
          <a:pPr>
            <a:lnSpc>
              <a:spcPct val="100000"/>
            </a:lnSpc>
          </a:pPr>
          <a:r>
            <a:rPr lang="es-MX"/>
            <a:t>el sentimiento de respeto y modestia</a:t>
          </a:r>
          <a:r>
            <a:rPr lang="es-CL"/>
            <a:t> conduce a la moralidad (</a:t>
          </a:r>
          <a:r>
            <a:rPr lang="ja-JP"/>
            <a:t>禮 </a:t>
          </a:r>
          <a:r>
            <a:rPr lang="es-CL"/>
            <a:t>/ </a:t>
          </a:r>
          <a:r>
            <a:rPr lang="ja-JP"/>
            <a:t>礼</a:t>
          </a:r>
          <a:r>
            <a:rPr lang="es-CL"/>
            <a:t>, </a:t>
          </a:r>
          <a:r>
            <a:rPr lang="es-CL" i="1"/>
            <a:t>lǐ</a:t>
          </a:r>
          <a:r>
            <a:rPr lang="es-CL"/>
            <a:t>)</a:t>
          </a:r>
          <a:endParaRPr lang="en-US"/>
        </a:p>
      </dgm:t>
    </dgm:pt>
    <dgm:pt modelId="{E3BB18FC-5F84-419B-AB05-AC4D6D0AB6DE}" type="parTrans" cxnId="{C9E18E88-C59E-49DF-88C8-4DE6BA745341}">
      <dgm:prSet/>
      <dgm:spPr/>
      <dgm:t>
        <a:bodyPr/>
        <a:lstStyle/>
        <a:p>
          <a:endParaRPr lang="en-US"/>
        </a:p>
      </dgm:t>
    </dgm:pt>
    <dgm:pt modelId="{7A3A4EBC-F622-41E3-83C1-8275CCF911AB}" type="sibTrans" cxnId="{C9E18E88-C59E-49DF-88C8-4DE6BA745341}">
      <dgm:prSet/>
      <dgm:spPr/>
      <dgm:t>
        <a:bodyPr/>
        <a:lstStyle/>
        <a:p>
          <a:pPr>
            <a:lnSpc>
              <a:spcPct val="100000"/>
            </a:lnSpc>
          </a:pPr>
          <a:endParaRPr lang="en-US"/>
        </a:p>
      </dgm:t>
    </dgm:pt>
    <dgm:pt modelId="{6D5FC463-D701-463B-A2F6-4E5A6264F015}">
      <dgm:prSet/>
      <dgm:spPr/>
      <dgm:t>
        <a:bodyPr/>
        <a:lstStyle/>
        <a:p>
          <a:pPr>
            <a:lnSpc>
              <a:spcPct val="100000"/>
            </a:lnSpc>
          </a:pPr>
          <a:r>
            <a:rPr lang="es-MX"/>
            <a:t>el sentimiento de discernimiento</a:t>
          </a:r>
          <a:r>
            <a:rPr lang="es-CL"/>
            <a:t> conduce a la sabiduría (</a:t>
          </a:r>
          <a:r>
            <a:rPr lang="ja-JP"/>
            <a:t>智</a:t>
          </a:r>
          <a:r>
            <a:rPr lang="es-CL"/>
            <a:t>, </a:t>
          </a:r>
          <a:r>
            <a:rPr lang="es-CL" i="1"/>
            <a:t>zhì</a:t>
          </a:r>
          <a:r>
            <a:rPr lang="es-CL"/>
            <a:t>)</a:t>
          </a:r>
          <a:endParaRPr lang="en-US"/>
        </a:p>
      </dgm:t>
    </dgm:pt>
    <dgm:pt modelId="{F0EF330F-C054-4DB9-B51D-344FCB1404BF}" type="parTrans" cxnId="{81CDC462-E476-4A58-AE26-0199DBDA5D5A}">
      <dgm:prSet/>
      <dgm:spPr/>
      <dgm:t>
        <a:bodyPr/>
        <a:lstStyle/>
        <a:p>
          <a:endParaRPr lang="en-US"/>
        </a:p>
      </dgm:t>
    </dgm:pt>
    <dgm:pt modelId="{78985C49-18DF-457C-B014-ABF04F06D12E}" type="sibTrans" cxnId="{81CDC462-E476-4A58-AE26-0199DBDA5D5A}">
      <dgm:prSet/>
      <dgm:spPr/>
      <dgm:t>
        <a:bodyPr/>
        <a:lstStyle/>
        <a:p>
          <a:endParaRPr lang="en-US"/>
        </a:p>
      </dgm:t>
    </dgm:pt>
    <dgm:pt modelId="{EB6617B3-DD00-464C-B855-8B84F1638BD0}" type="pres">
      <dgm:prSet presAssocID="{DE07A6D3-D318-4783-B693-56328B1178E8}" presName="vert0" presStyleCnt="0">
        <dgm:presLayoutVars>
          <dgm:dir/>
          <dgm:animOne val="branch"/>
          <dgm:animLvl val="lvl"/>
        </dgm:presLayoutVars>
      </dgm:prSet>
      <dgm:spPr/>
    </dgm:pt>
    <dgm:pt modelId="{FAEB9DFE-0348-4882-8350-241D35FE0611}" type="pres">
      <dgm:prSet presAssocID="{F9B6D901-39A7-4251-9EE1-955B55CD8800}" presName="thickLine" presStyleLbl="alignNode1" presStyleIdx="0" presStyleCnt="5"/>
      <dgm:spPr/>
    </dgm:pt>
    <dgm:pt modelId="{1F540418-35E1-4BE5-BC06-ED074F377D21}" type="pres">
      <dgm:prSet presAssocID="{F9B6D901-39A7-4251-9EE1-955B55CD8800}" presName="horz1" presStyleCnt="0"/>
      <dgm:spPr/>
    </dgm:pt>
    <dgm:pt modelId="{CAF70BC7-EA5C-477F-85D3-4F1DD75E1CEE}" type="pres">
      <dgm:prSet presAssocID="{F9B6D901-39A7-4251-9EE1-955B55CD8800}" presName="tx1" presStyleLbl="revTx" presStyleIdx="0" presStyleCnt="5"/>
      <dgm:spPr/>
    </dgm:pt>
    <dgm:pt modelId="{1A34DDAB-2857-4DE4-98E7-FE6C69981A41}" type="pres">
      <dgm:prSet presAssocID="{F9B6D901-39A7-4251-9EE1-955B55CD8800}" presName="vert1" presStyleCnt="0"/>
      <dgm:spPr/>
    </dgm:pt>
    <dgm:pt modelId="{6955FE3C-C7F1-4DF6-8AF8-38A8BE411D3C}" type="pres">
      <dgm:prSet presAssocID="{E050D2D4-31E6-466C-B261-D42B1146FD70}" presName="thickLine" presStyleLbl="alignNode1" presStyleIdx="1" presStyleCnt="5"/>
      <dgm:spPr/>
    </dgm:pt>
    <dgm:pt modelId="{368D79B1-93C1-4FAD-AA50-836F1926C350}" type="pres">
      <dgm:prSet presAssocID="{E050D2D4-31E6-466C-B261-D42B1146FD70}" presName="horz1" presStyleCnt="0"/>
      <dgm:spPr/>
    </dgm:pt>
    <dgm:pt modelId="{1E327D55-59AF-4CF4-8759-9656DC220605}" type="pres">
      <dgm:prSet presAssocID="{E050D2D4-31E6-466C-B261-D42B1146FD70}" presName="tx1" presStyleLbl="revTx" presStyleIdx="1" presStyleCnt="5"/>
      <dgm:spPr/>
    </dgm:pt>
    <dgm:pt modelId="{B1C11461-28F2-49C8-9308-750858C8705E}" type="pres">
      <dgm:prSet presAssocID="{E050D2D4-31E6-466C-B261-D42B1146FD70}" presName="vert1" presStyleCnt="0"/>
      <dgm:spPr/>
    </dgm:pt>
    <dgm:pt modelId="{504B0107-47C2-4FDB-A14D-5189D7035702}" type="pres">
      <dgm:prSet presAssocID="{C4828B23-4E87-46A0-BDD0-FBF0587D2495}" presName="thickLine" presStyleLbl="alignNode1" presStyleIdx="2" presStyleCnt="5"/>
      <dgm:spPr/>
    </dgm:pt>
    <dgm:pt modelId="{3FE38BE8-7CC4-4948-BA32-212A708016D3}" type="pres">
      <dgm:prSet presAssocID="{C4828B23-4E87-46A0-BDD0-FBF0587D2495}" presName="horz1" presStyleCnt="0"/>
      <dgm:spPr/>
    </dgm:pt>
    <dgm:pt modelId="{04D5486F-AF24-4917-8F36-CA1F87C73C60}" type="pres">
      <dgm:prSet presAssocID="{C4828B23-4E87-46A0-BDD0-FBF0587D2495}" presName="tx1" presStyleLbl="revTx" presStyleIdx="2" presStyleCnt="5"/>
      <dgm:spPr/>
    </dgm:pt>
    <dgm:pt modelId="{7BC92CE3-0542-45E9-ABB7-94E84A66BA4A}" type="pres">
      <dgm:prSet presAssocID="{C4828B23-4E87-46A0-BDD0-FBF0587D2495}" presName="vert1" presStyleCnt="0"/>
      <dgm:spPr/>
    </dgm:pt>
    <dgm:pt modelId="{D4D5C85B-8DC7-456A-AC01-9E5AE08B57A6}" type="pres">
      <dgm:prSet presAssocID="{C09B0972-0CA4-402A-8E19-F0AD40728C10}" presName="thickLine" presStyleLbl="alignNode1" presStyleIdx="3" presStyleCnt="5"/>
      <dgm:spPr/>
    </dgm:pt>
    <dgm:pt modelId="{3D4FFA40-6A76-40AA-A48E-060B04B4A232}" type="pres">
      <dgm:prSet presAssocID="{C09B0972-0CA4-402A-8E19-F0AD40728C10}" presName="horz1" presStyleCnt="0"/>
      <dgm:spPr/>
    </dgm:pt>
    <dgm:pt modelId="{98F26E83-F3C5-430E-9040-B24A3320E87F}" type="pres">
      <dgm:prSet presAssocID="{C09B0972-0CA4-402A-8E19-F0AD40728C10}" presName="tx1" presStyleLbl="revTx" presStyleIdx="3" presStyleCnt="5"/>
      <dgm:spPr/>
    </dgm:pt>
    <dgm:pt modelId="{8EDA7C39-7C5A-4A83-B280-A27CC9212694}" type="pres">
      <dgm:prSet presAssocID="{C09B0972-0CA4-402A-8E19-F0AD40728C10}" presName="vert1" presStyleCnt="0"/>
      <dgm:spPr/>
    </dgm:pt>
    <dgm:pt modelId="{EFBC81C9-FC21-4458-8EEA-0F20E7CD94B1}" type="pres">
      <dgm:prSet presAssocID="{6D5FC463-D701-463B-A2F6-4E5A6264F015}" presName="thickLine" presStyleLbl="alignNode1" presStyleIdx="4" presStyleCnt="5"/>
      <dgm:spPr/>
    </dgm:pt>
    <dgm:pt modelId="{AA7970B4-514E-473A-8268-A2E8520B4950}" type="pres">
      <dgm:prSet presAssocID="{6D5FC463-D701-463B-A2F6-4E5A6264F015}" presName="horz1" presStyleCnt="0"/>
      <dgm:spPr/>
    </dgm:pt>
    <dgm:pt modelId="{18D5527F-C6BB-45AA-B7A9-12798E187CE5}" type="pres">
      <dgm:prSet presAssocID="{6D5FC463-D701-463B-A2F6-4E5A6264F015}" presName="tx1" presStyleLbl="revTx" presStyleIdx="4" presStyleCnt="5"/>
      <dgm:spPr/>
    </dgm:pt>
    <dgm:pt modelId="{20185949-8A00-4D69-A49A-49581F6BBC43}" type="pres">
      <dgm:prSet presAssocID="{6D5FC463-D701-463B-A2F6-4E5A6264F015}" presName="vert1" presStyleCnt="0"/>
      <dgm:spPr/>
    </dgm:pt>
  </dgm:ptLst>
  <dgm:cxnLst>
    <dgm:cxn modelId="{D658A008-1D84-4C38-A7EC-01E722278284}" type="presOf" srcId="{C09B0972-0CA4-402A-8E19-F0AD40728C10}" destId="{98F26E83-F3C5-430E-9040-B24A3320E87F}" srcOrd="0" destOrd="0" presId="urn:microsoft.com/office/officeart/2008/layout/LinedList"/>
    <dgm:cxn modelId="{7239EB0E-7C47-4ED7-89CF-38FD2209B5E9}" type="presOf" srcId="{E050D2D4-31E6-466C-B261-D42B1146FD70}" destId="{1E327D55-59AF-4CF4-8759-9656DC220605}" srcOrd="0" destOrd="0" presId="urn:microsoft.com/office/officeart/2008/layout/LinedList"/>
    <dgm:cxn modelId="{95026B2C-15B4-4F10-AC95-E7F38CF49F33}" type="presOf" srcId="{F9B6D901-39A7-4251-9EE1-955B55CD8800}" destId="{CAF70BC7-EA5C-477F-85D3-4F1DD75E1CEE}" srcOrd="0" destOrd="0" presId="urn:microsoft.com/office/officeart/2008/layout/LinedList"/>
    <dgm:cxn modelId="{FEC63531-714C-4107-9DE1-B29DB3F4CF53}" type="presOf" srcId="{C4828B23-4E87-46A0-BDD0-FBF0587D2495}" destId="{04D5486F-AF24-4917-8F36-CA1F87C73C60}" srcOrd="0" destOrd="0" presId="urn:microsoft.com/office/officeart/2008/layout/LinedList"/>
    <dgm:cxn modelId="{B2815941-9C29-4C7E-8705-C06AB7BD904A}" srcId="{DE07A6D3-D318-4783-B693-56328B1178E8}" destId="{E050D2D4-31E6-466C-B261-D42B1146FD70}" srcOrd="1" destOrd="0" parTransId="{BB01A820-2C4E-4318-8751-982ECFFBCCAB}" sibTransId="{1611063A-44FC-4620-8029-A12078D2E0E6}"/>
    <dgm:cxn modelId="{81CDC462-E476-4A58-AE26-0199DBDA5D5A}" srcId="{DE07A6D3-D318-4783-B693-56328B1178E8}" destId="{6D5FC463-D701-463B-A2F6-4E5A6264F015}" srcOrd="4" destOrd="0" parTransId="{F0EF330F-C054-4DB9-B51D-344FCB1404BF}" sibTransId="{78985C49-18DF-457C-B014-ABF04F06D12E}"/>
    <dgm:cxn modelId="{E5BD9F6A-0FFC-4369-A799-061126482D5B}" type="presOf" srcId="{DE07A6D3-D318-4783-B693-56328B1178E8}" destId="{EB6617B3-DD00-464C-B855-8B84F1638BD0}" srcOrd="0" destOrd="0" presId="urn:microsoft.com/office/officeart/2008/layout/LinedList"/>
    <dgm:cxn modelId="{C9E18E88-C59E-49DF-88C8-4DE6BA745341}" srcId="{DE07A6D3-D318-4783-B693-56328B1178E8}" destId="{C09B0972-0CA4-402A-8E19-F0AD40728C10}" srcOrd="3" destOrd="0" parTransId="{E3BB18FC-5F84-419B-AB05-AC4D6D0AB6DE}" sibTransId="{7A3A4EBC-F622-41E3-83C1-8275CCF911AB}"/>
    <dgm:cxn modelId="{FA1B4494-7D77-4023-A098-355227614F34}" type="presOf" srcId="{6D5FC463-D701-463B-A2F6-4E5A6264F015}" destId="{18D5527F-C6BB-45AA-B7A9-12798E187CE5}" srcOrd="0" destOrd="0" presId="urn:microsoft.com/office/officeart/2008/layout/LinedList"/>
    <dgm:cxn modelId="{9A0063E3-18D3-47F1-AA1F-4B9DF08C1653}" srcId="{DE07A6D3-D318-4783-B693-56328B1178E8}" destId="{C4828B23-4E87-46A0-BDD0-FBF0587D2495}" srcOrd="2" destOrd="0" parTransId="{7D0F1EE0-D654-4755-9D39-31BAC868C785}" sibTransId="{E00A7247-F236-4B2D-AB1E-E37EB759D3DA}"/>
    <dgm:cxn modelId="{ECD389EE-CD90-42B4-A0AC-E57AFC316D33}" srcId="{DE07A6D3-D318-4783-B693-56328B1178E8}" destId="{F9B6D901-39A7-4251-9EE1-955B55CD8800}" srcOrd="0" destOrd="0" parTransId="{B4319325-9E1A-4024-BF38-7C541CC6F2DA}" sibTransId="{ED89659D-4140-43AD-B3F8-DFD04631C666}"/>
    <dgm:cxn modelId="{56C5BAFE-BD20-49AA-A830-08AA2E5FA372}" type="presParOf" srcId="{EB6617B3-DD00-464C-B855-8B84F1638BD0}" destId="{FAEB9DFE-0348-4882-8350-241D35FE0611}" srcOrd="0" destOrd="0" presId="urn:microsoft.com/office/officeart/2008/layout/LinedList"/>
    <dgm:cxn modelId="{45031C19-89F2-4B4E-98B0-713E82BB7C7A}" type="presParOf" srcId="{EB6617B3-DD00-464C-B855-8B84F1638BD0}" destId="{1F540418-35E1-4BE5-BC06-ED074F377D21}" srcOrd="1" destOrd="0" presId="urn:microsoft.com/office/officeart/2008/layout/LinedList"/>
    <dgm:cxn modelId="{8B94DF6A-6DD3-40F8-BF1D-3AFDC39047CC}" type="presParOf" srcId="{1F540418-35E1-4BE5-BC06-ED074F377D21}" destId="{CAF70BC7-EA5C-477F-85D3-4F1DD75E1CEE}" srcOrd="0" destOrd="0" presId="urn:microsoft.com/office/officeart/2008/layout/LinedList"/>
    <dgm:cxn modelId="{1AC887DF-4FAD-42E1-B5AF-86442A5C35A3}" type="presParOf" srcId="{1F540418-35E1-4BE5-BC06-ED074F377D21}" destId="{1A34DDAB-2857-4DE4-98E7-FE6C69981A41}" srcOrd="1" destOrd="0" presId="urn:microsoft.com/office/officeart/2008/layout/LinedList"/>
    <dgm:cxn modelId="{45DB4D2C-4996-476D-A99F-5E9D1E07702C}" type="presParOf" srcId="{EB6617B3-DD00-464C-B855-8B84F1638BD0}" destId="{6955FE3C-C7F1-4DF6-8AF8-38A8BE411D3C}" srcOrd="2" destOrd="0" presId="urn:microsoft.com/office/officeart/2008/layout/LinedList"/>
    <dgm:cxn modelId="{1AD51C4F-38A8-4670-AC55-034F29DFE120}" type="presParOf" srcId="{EB6617B3-DD00-464C-B855-8B84F1638BD0}" destId="{368D79B1-93C1-4FAD-AA50-836F1926C350}" srcOrd="3" destOrd="0" presId="urn:microsoft.com/office/officeart/2008/layout/LinedList"/>
    <dgm:cxn modelId="{F6FCFBE7-43EA-482A-8772-FA9274EE2373}" type="presParOf" srcId="{368D79B1-93C1-4FAD-AA50-836F1926C350}" destId="{1E327D55-59AF-4CF4-8759-9656DC220605}" srcOrd="0" destOrd="0" presId="urn:microsoft.com/office/officeart/2008/layout/LinedList"/>
    <dgm:cxn modelId="{002634BC-8A8D-4222-8820-8E3E833B7884}" type="presParOf" srcId="{368D79B1-93C1-4FAD-AA50-836F1926C350}" destId="{B1C11461-28F2-49C8-9308-750858C8705E}" srcOrd="1" destOrd="0" presId="urn:microsoft.com/office/officeart/2008/layout/LinedList"/>
    <dgm:cxn modelId="{10BBF210-2AF7-4EE0-A126-C12D977BD009}" type="presParOf" srcId="{EB6617B3-DD00-464C-B855-8B84F1638BD0}" destId="{504B0107-47C2-4FDB-A14D-5189D7035702}" srcOrd="4" destOrd="0" presId="urn:microsoft.com/office/officeart/2008/layout/LinedList"/>
    <dgm:cxn modelId="{E21B243A-C89B-48EA-9900-58CFA2DC7170}" type="presParOf" srcId="{EB6617B3-DD00-464C-B855-8B84F1638BD0}" destId="{3FE38BE8-7CC4-4948-BA32-212A708016D3}" srcOrd="5" destOrd="0" presId="urn:microsoft.com/office/officeart/2008/layout/LinedList"/>
    <dgm:cxn modelId="{6AF56F73-59DE-436F-BB4A-157881C0BDC4}" type="presParOf" srcId="{3FE38BE8-7CC4-4948-BA32-212A708016D3}" destId="{04D5486F-AF24-4917-8F36-CA1F87C73C60}" srcOrd="0" destOrd="0" presId="urn:microsoft.com/office/officeart/2008/layout/LinedList"/>
    <dgm:cxn modelId="{9BD96A5D-24B6-43EB-BBA0-D01362C264C9}" type="presParOf" srcId="{3FE38BE8-7CC4-4948-BA32-212A708016D3}" destId="{7BC92CE3-0542-45E9-ABB7-94E84A66BA4A}" srcOrd="1" destOrd="0" presId="urn:microsoft.com/office/officeart/2008/layout/LinedList"/>
    <dgm:cxn modelId="{C6D0D985-0B8C-4AB9-AADB-344E38FE7656}" type="presParOf" srcId="{EB6617B3-DD00-464C-B855-8B84F1638BD0}" destId="{D4D5C85B-8DC7-456A-AC01-9E5AE08B57A6}" srcOrd="6" destOrd="0" presId="urn:microsoft.com/office/officeart/2008/layout/LinedList"/>
    <dgm:cxn modelId="{E9F3B351-6002-4EA1-AF6F-921643620378}" type="presParOf" srcId="{EB6617B3-DD00-464C-B855-8B84F1638BD0}" destId="{3D4FFA40-6A76-40AA-A48E-060B04B4A232}" srcOrd="7" destOrd="0" presId="urn:microsoft.com/office/officeart/2008/layout/LinedList"/>
    <dgm:cxn modelId="{4762D632-F33F-4613-9F21-5F3D5B85D3A7}" type="presParOf" srcId="{3D4FFA40-6A76-40AA-A48E-060B04B4A232}" destId="{98F26E83-F3C5-430E-9040-B24A3320E87F}" srcOrd="0" destOrd="0" presId="urn:microsoft.com/office/officeart/2008/layout/LinedList"/>
    <dgm:cxn modelId="{0E0A8BCF-12A9-4BF8-9564-6223EC0DDB36}" type="presParOf" srcId="{3D4FFA40-6A76-40AA-A48E-060B04B4A232}" destId="{8EDA7C39-7C5A-4A83-B280-A27CC9212694}" srcOrd="1" destOrd="0" presId="urn:microsoft.com/office/officeart/2008/layout/LinedList"/>
    <dgm:cxn modelId="{5CC86B8A-F65C-487C-8827-07D1E27B0D56}" type="presParOf" srcId="{EB6617B3-DD00-464C-B855-8B84F1638BD0}" destId="{EFBC81C9-FC21-4458-8EEA-0F20E7CD94B1}" srcOrd="8" destOrd="0" presId="urn:microsoft.com/office/officeart/2008/layout/LinedList"/>
    <dgm:cxn modelId="{6220DE44-BCC3-499C-9AD7-6D11847250EA}" type="presParOf" srcId="{EB6617B3-DD00-464C-B855-8B84F1638BD0}" destId="{AA7970B4-514E-473A-8268-A2E8520B4950}" srcOrd="9" destOrd="0" presId="urn:microsoft.com/office/officeart/2008/layout/LinedList"/>
    <dgm:cxn modelId="{AF1C06F2-BA5E-4580-B8C8-B132EB10805F}" type="presParOf" srcId="{AA7970B4-514E-473A-8268-A2E8520B4950}" destId="{18D5527F-C6BB-45AA-B7A9-12798E187CE5}" srcOrd="0" destOrd="0" presId="urn:microsoft.com/office/officeart/2008/layout/LinedList"/>
    <dgm:cxn modelId="{61DBC9F7-F184-4D1C-B606-B2B9DA43DCD4}" type="presParOf" srcId="{AA7970B4-514E-473A-8268-A2E8520B4950}" destId="{20185949-8A00-4D69-A49A-49581F6BBC4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B9DFE-0348-4882-8350-241D35FE0611}">
      <dsp:nvSpPr>
        <dsp:cNvPr id="0" name=""/>
        <dsp:cNvSpPr/>
      </dsp:nvSpPr>
      <dsp:spPr>
        <a:xfrm>
          <a:off x="0" y="479"/>
          <a:ext cx="4810815" cy="0"/>
        </a:xfrm>
        <a:prstGeom prst="line">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w="6350" cap="flat" cmpd="sng" algn="ctr">
          <a:solidFill>
            <a:schemeClr val="accent3">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CAF70BC7-EA5C-477F-85D3-4F1DD75E1CEE}">
      <dsp:nvSpPr>
        <dsp:cNvPr id="0" name=""/>
        <dsp:cNvSpPr/>
      </dsp:nvSpPr>
      <dsp:spPr>
        <a:xfrm>
          <a:off x="0" y="479"/>
          <a:ext cx="4810815"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100000"/>
            </a:lnSpc>
            <a:spcBef>
              <a:spcPct val="0"/>
            </a:spcBef>
            <a:spcAft>
              <a:spcPct val="35000"/>
            </a:spcAft>
            <a:buNone/>
          </a:pPr>
          <a:r>
            <a:rPr lang="es-CL" sz="1700" kern="1200"/>
            <a:t>Estos a su vez conducen a las cuatros virtudes humanas:</a:t>
          </a:r>
          <a:endParaRPr lang="en-US" sz="1700" kern="1200"/>
        </a:p>
      </dsp:txBody>
      <dsp:txXfrm>
        <a:off x="0" y="479"/>
        <a:ext cx="4810815" cy="786192"/>
      </dsp:txXfrm>
    </dsp:sp>
    <dsp:sp modelId="{6955FE3C-C7F1-4DF6-8AF8-38A8BE411D3C}">
      <dsp:nvSpPr>
        <dsp:cNvPr id="0" name=""/>
        <dsp:cNvSpPr/>
      </dsp:nvSpPr>
      <dsp:spPr>
        <a:xfrm>
          <a:off x="0" y="786671"/>
          <a:ext cx="4810815" cy="0"/>
        </a:xfrm>
        <a:prstGeom prst="line">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w="6350" cap="flat" cmpd="sng" algn="ctr">
          <a:solidFill>
            <a:schemeClr val="accent3">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1E327D55-59AF-4CF4-8759-9656DC220605}">
      <dsp:nvSpPr>
        <dsp:cNvPr id="0" name=""/>
        <dsp:cNvSpPr/>
      </dsp:nvSpPr>
      <dsp:spPr>
        <a:xfrm>
          <a:off x="0" y="786671"/>
          <a:ext cx="4810815"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100000"/>
            </a:lnSpc>
            <a:spcBef>
              <a:spcPct val="0"/>
            </a:spcBef>
            <a:spcAft>
              <a:spcPct val="35000"/>
            </a:spcAft>
            <a:buNone/>
          </a:pPr>
          <a:r>
            <a:rPr lang="es-CL" sz="1700" kern="1200"/>
            <a:t>el sentimiento de compasión conduce a la humanidad (</a:t>
          </a:r>
          <a:r>
            <a:rPr lang="ja-JP" sz="1700" kern="1200"/>
            <a:t>仁</a:t>
          </a:r>
          <a:r>
            <a:rPr lang="es-CL" sz="1700" kern="1200"/>
            <a:t>, </a:t>
          </a:r>
          <a:r>
            <a:rPr lang="es-CL" sz="1700" i="1" kern="1200"/>
            <a:t>rén</a:t>
          </a:r>
          <a:r>
            <a:rPr lang="es-CL" sz="1700" kern="1200"/>
            <a:t>)</a:t>
          </a:r>
          <a:endParaRPr lang="en-US" sz="1700" kern="1200"/>
        </a:p>
      </dsp:txBody>
      <dsp:txXfrm>
        <a:off x="0" y="786671"/>
        <a:ext cx="4810815" cy="786192"/>
      </dsp:txXfrm>
    </dsp:sp>
    <dsp:sp modelId="{504B0107-47C2-4FDB-A14D-5189D7035702}">
      <dsp:nvSpPr>
        <dsp:cNvPr id="0" name=""/>
        <dsp:cNvSpPr/>
      </dsp:nvSpPr>
      <dsp:spPr>
        <a:xfrm>
          <a:off x="0" y="1572863"/>
          <a:ext cx="4810815" cy="0"/>
        </a:xfrm>
        <a:prstGeom prst="line">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w="6350" cap="flat" cmpd="sng" algn="ctr">
          <a:solidFill>
            <a:schemeClr val="accent3">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04D5486F-AF24-4917-8F36-CA1F87C73C60}">
      <dsp:nvSpPr>
        <dsp:cNvPr id="0" name=""/>
        <dsp:cNvSpPr/>
      </dsp:nvSpPr>
      <dsp:spPr>
        <a:xfrm>
          <a:off x="0" y="1572863"/>
          <a:ext cx="4810815"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100000"/>
            </a:lnSpc>
            <a:spcBef>
              <a:spcPct val="0"/>
            </a:spcBef>
            <a:spcAft>
              <a:spcPct val="35000"/>
            </a:spcAft>
            <a:buNone/>
          </a:pPr>
          <a:r>
            <a:rPr lang="es-CL" sz="1700" kern="1200"/>
            <a:t>el sentimiento de vergüenza conduce a justicia (</a:t>
          </a:r>
          <a:r>
            <a:rPr lang="ja-JP" sz="1700" kern="1200"/>
            <a:t>義 </a:t>
          </a:r>
          <a:r>
            <a:rPr lang="es-CL" sz="1700" kern="1200"/>
            <a:t>/ </a:t>
          </a:r>
          <a:r>
            <a:rPr lang="ja-JP" sz="1700" kern="1200"/>
            <a:t>义</a:t>
          </a:r>
          <a:r>
            <a:rPr lang="es-CL" sz="1700" kern="1200"/>
            <a:t>, </a:t>
          </a:r>
          <a:r>
            <a:rPr lang="es-CL" sz="1700" i="1" kern="1200"/>
            <a:t>yì</a:t>
          </a:r>
          <a:r>
            <a:rPr lang="es-CL" sz="1700" kern="1200"/>
            <a:t>)</a:t>
          </a:r>
          <a:endParaRPr lang="en-US" sz="1700" kern="1200"/>
        </a:p>
      </dsp:txBody>
      <dsp:txXfrm>
        <a:off x="0" y="1572863"/>
        <a:ext cx="4810815" cy="786192"/>
      </dsp:txXfrm>
    </dsp:sp>
    <dsp:sp modelId="{D4D5C85B-8DC7-456A-AC01-9E5AE08B57A6}">
      <dsp:nvSpPr>
        <dsp:cNvPr id="0" name=""/>
        <dsp:cNvSpPr/>
      </dsp:nvSpPr>
      <dsp:spPr>
        <a:xfrm>
          <a:off x="0" y="2359056"/>
          <a:ext cx="4810815" cy="0"/>
        </a:xfrm>
        <a:prstGeom prst="line">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w="6350" cap="flat" cmpd="sng" algn="ctr">
          <a:solidFill>
            <a:schemeClr val="accent3">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98F26E83-F3C5-430E-9040-B24A3320E87F}">
      <dsp:nvSpPr>
        <dsp:cNvPr id="0" name=""/>
        <dsp:cNvSpPr/>
      </dsp:nvSpPr>
      <dsp:spPr>
        <a:xfrm>
          <a:off x="0" y="2359056"/>
          <a:ext cx="4810815"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100000"/>
            </a:lnSpc>
            <a:spcBef>
              <a:spcPct val="0"/>
            </a:spcBef>
            <a:spcAft>
              <a:spcPct val="35000"/>
            </a:spcAft>
            <a:buNone/>
          </a:pPr>
          <a:r>
            <a:rPr lang="es-MX" sz="1700" kern="1200"/>
            <a:t>el sentimiento de respeto y modestia</a:t>
          </a:r>
          <a:r>
            <a:rPr lang="es-CL" sz="1700" kern="1200"/>
            <a:t> conduce a la moralidad (</a:t>
          </a:r>
          <a:r>
            <a:rPr lang="ja-JP" sz="1700" kern="1200"/>
            <a:t>禮 </a:t>
          </a:r>
          <a:r>
            <a:rPr lang="es-CL" sz="1700" kern="1200"/>
            <a:t>/ </a:t>
          </a:r>
          <a:r>
            <a:rPr lang="ja-JP" sz="1700" kern="1200"/>
            <a:t>礼</a:t>
          </a:r>
          <a:r>
            <a:rPr lang="es-CL" sz="1700" kern="1200"/>
            <a:t>, </a:t>
          </a:r>
          <a:r>
            <a:rPr lang="es-CL" sz="1700" i="1" kern="1200"/>
            <a:t>lǐ</a:t>
          </a:r>
          <a:r>
            <a:rPr lang="es-CL" sz="1700" kern="1200"/>
            <a:t>)</a:t>
          </a:r>
          <a:endParaRPr lang="en-US" sz="1700" kern="1200"/>
        </a:p>
      </dsp:txBody>
      <dsp:txXfrm>
        <a:off x="0" y="2359056"/>
        <a:ext cx="4810815" cy="786192"/>
      </dsp:txXfrm>
    </dsp:sp>
    <dsp:sp modelId="{EFBC81C9-FC21-4458-8EEA-0F20E7CD94B1}">
      <dsp:nvSpPr>
        <dsp:cNvPr id="0" name=""/>
        <dsp:cNvSpPr/>
      </dsp:nvSpPr>
      <dsp:spPr>
        <a:xfrm>
          <a:off x="0" y="3145248"/>
          <a:ext cx="4810815" cy="0"/>
        </a:xfrm>
        <a:prstGeom prst="line">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w="6350" cap="flat" cmpd="sng" algn="ctr">
          <a:solidFill>
            <a:schemeClr val="accent3">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3">
          <a:scrgbClr r="0" g="0" b="0"/>
        </a:fillRef>
        <a:effectRef idx="2">
          <a:scrgbClr r="0" g="0" b="0"/>
        </a:effectRef>
        <a:fontRef idx="minor">
          <a:schemeClr val="lt1"/>
        </a:fontRef>
      </dsp:style>
    </dsp:sp>
    <dsp:sp modelId="{18D5527F-C6BB-45AA-B7A9-12798E187CE5}">
      <dsp:nvSpPr>
        <dsp:cNvPr id="0" name=""/>
        <dsp:cNvSpPr/>
      </dsp:nvSpPr>
      <dsp:spPr>
        <a:xfrm>
          <a:off x="0" y="3145248"/>
          <a:ext cx="4810815"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100000"/>
            </a:lnSpc>
            <a:spcBef>
              <a:spcPct val="0"/>
            </a:spcBef>
            <a:spcAft>
              <a:spcPct val="35000"/>
            </a:spcAft>
            <a:buNone/>
          </a:pPr>
          <a:r>
            <a:rPr lang="es-MX" sz="1700" kern="1200"/>
            <a:t>el sentimiento de discernimiento</a:t>
          </a:r>
          <a:r>
            <a:rPr lang="es-CL" sz="1700" kern="1200"/>
            <a:t> conduce a la sabiduría (</a:t>
          </a:r>
          <a:r>
            <a:rPr lang="ja-JP" sz="1700" kern="1200"/>
            <a:t>智</a:t>
          </a:r>
          <a:r>
            <a:rPr lang="es-CL" sz="1700" kern="1200"/>
            <a:t>, </a:t>
          </a:r>
          <a:r>
            <a:rPr lang="es-CL" sz="1700" i="1" kern="1200"/>
            <a:t>zhì</a:t>
          </a:r>
          <a:r>
            <a:rPr lang="es-CL" sz="1700" kern="1200"/>
            <a:t>)</a:t>
          </a:r>
          <a:endParaRPr lang="en-US" sz="1700" kern="1200"/>
        </a:p>
      </dsp:txBody>
      <dsp:txXfrm>
        <a:off x="0" y="3145248"/>
        <a:ext cx="4810815" cy="7861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6/15/2021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6/15/2021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6/15/2021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defRPr sz="1800"/>
            </a:lvl1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6/15/2021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6/15/2021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6/15/2021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6/15/2021</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6/15/2021</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6/15/2021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6/15/2021</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‹Nº›</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6/15/2021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6/15/2021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s.wikipedia.org/wiki/Cuatro_Libros#cite_note-greatdigest-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23D81C-9E15-48C7-A90D-4DDE09B87C53}"/>
              </a:ext>
            </a:extLst>
          </p:cNvPr>
          <p:cNvSpPr>
            <a:spLocks noGrp="1"/>
          </p:cNvSpPr>
          <p:nvPr>
            <p:ph type="ctrTitle"/>
          </p:nvPr>
        </p:nvSpPr>
        <p:spPr>
          <a:xfrm>
            <a:off x="1559052" y="3034748"/>
            <a:ext cx="9070848" cy="1647315"/>
          </a:xfrm>
        </p:spPr>
        <p:txBody>
          <a:bodyPr/>
          <a:lstStyle/>
          <a:p>
            <a:r>
              <a:rPr lang="es-CL" sz="5400" dirty="0"/>
              <a:t>Los 4 libros de Confucio</a:t>
            </a:r>
            <a:br>
              <a:rPr lang="es-CL" sz="5400" dirty="0"/>
            </a:br>
            <a:r>
              <a:rPr lang="ja-JP" altLang="es-CL" sz="5400" dirty="0"/>
              <a:t>四書</a:t>
            </a:r>
            <a:r>
              <a:rPr lang="es-CL" altLang="ja-JP" sz="5400" dirty="0"/>
              <a:t> (</a:t>
            </a:r>
            <a:r>
              <a:rPr lang="es-CL" altLang="ja-JP" sz="5400" i="1" dirty="0" err="1"/>
              <a:t>sishu</a:t>
            </a:r>
            <a:r>
              <a:rPr lang="es-CL" altLang="ja-JP" sz="5400" dirty="0"/>
              <a:t>)</a:t>
            </a:r>
            <a:br>
              <a:rPr lang="es-CL" sz="5400" dirty="0"/>
            </a:br>
            <a:endParaRPr lang="es-CL" sz="5400" dirty="0"/>
          </a:p>
        </p:txBody>
      </p:sp>
      <p:sp>
        <p:nvSpPr>
          <p:cNvPr id="3" name="Subtítulo 2">
            <a:extLst>
              <a:ext uri="{FF2B5EF4-FFF2-40B4-BE49-F238E27FC236}">
                <a16:creationId xmlns:a16="http://schemas.microsoft.com/office/drawing/2014/main" id="{13D3B9D9-47E6-4FAD-8579-D170E89F642F}"/>
              </a:ext>
            </a:extLst>
          </p:cNvPr>
          <p:cNvSpPr>
            <a:spLocks noGrp="1"/>
          </p:cNvSpPr>
          <p:nvPr>
            <p:ph type="subTitle" idx="1"/>
          </p:nvPr>
        </p:nvSpPr>
        <p:spPr/>
        <p:txBody>
          <a:bodyPr>
            <a:noAutofit/>
          </a:bodyPr>
          <a:lstStyle/>
          <a:p>
            <a:r>
              <a:rPr lang="es-CL" sz="1200" dirty="0"/>
              <a:t>Expositora: Victoria </a:t>
            </a:r>
            <a:r>
              <a:rPr lang="es-CL" sz="1200" dirty="0" err="1"/>
              <a:t>Lueckel</a:t>
            </a:r>
            <a:br>
              <a:rPr lang="es-CL" sz="1200" dirty="0"/>
            </a:br>
            <a:r>
              <a:rPr lang="es-CL" sz="1200" dirty="0"/>
              <a:t>Sinóloga M.A</a:t>
            </a:r>
            <a:br>
              <a:rPr lang="es-CL" sz="1200" dirty="0"/>
            </a:br>
            <a:r>
              <a:rPr lang="es-CL" sz="1200" dirty="0"/>
              <a:t>Friedrich Wilhelm </a:t>
            </a:r>
            <a:r>
              <a:rPr lang="es-CL" sz="1200" dirty="0" err="1"/>
              <a:t>Universität</a:t>
            </a:r>
            <a:r>
              <a:rPr lang="es-CL" sz="1200" dirty="0"/>
              <a:t> Bonn, Alemania</a:t>
            </a:r>
          </a:p>
        </p:txBody>
      </p:sp>
    </p:spTree>
    <p:extLst>
      <p:ext uri="{BB962C8B-B14F-4D97-AF65-F5344CB8AC3E}">
        <p14:creationId xmlns:p14="http://schemas.microsoft.com/office/powerpoint/2010/main" val="152985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84878-2DD2-47E8-A3C8-ABA0ABDE581D}"/>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B79EA3A7-FC86-40B7-BC64-4233910622B1}"/>
              </a:ext>
            </a:extLst>
          </p:cNvPr>
          <p:cNvSpPr>
            <a:spLocks noGrp="1"/>
          </p:cNvSpPr>
          <p:nvPr>
            <p:ph idx="1"/>
          </p:nvPr>
        </p:nvSpPr>
        <p:spPr/>
        <p:txBody>
          <a:bodyPr/>
          <a:lstStyle/>
          <a:p>
            <a:pPr algn="ctr"/>
            <a:endParaRPr lang="es-CL" altLang="zh-TW" sz="3600" dirty="0"/>
          </a:p>
          <a:p>
            <a:pPr algn="ctr"/>
            <a:r>
              <a:rPr lang="zh-TW" altLang="es-CL" sz="3600" dirty="0"/>
              <a:t>大學之道在明明德。</a:t>
            </a:r>
            <a:endParaRPr lang="es-CL" altLang="zh-TW" sz="3600" dirty="0"/>
          </a:p>
          <a:p>
            <a:endParaRPr lang="es-CL" dirty="0"/>
          </a:p>
          <a:p>
            <a:endParaRPr lang="es-CL" dirty="0"/>
          </a:p>
          <a:p>
            <a:r>
              <a:rPr lang="es-CL" sz="2000" dirty="0"/>
              <a:t>El camino del gran saber implica vivir virtuosamente, renovar a la gente y aferrarse al mayor bien.</a:t>
            </a:r>
          </a:p>
          <a:p>
            <a:pPr marL="0" indent="0">
              <a:buNone/>
            </a:pPr>
            <a:endParaRPr lang="es-CL" sz="2000" dirty="0"/>
          </a:p>
        </p:txBody>
      </p:sp>
    </p:spTree>
    <p:extLst>
      <p:ext uri="{BB962C8B-B14F-4D97-AF65-F5344CB8AC3E}">
        <p14:creationId xmlns:p14="http://schemas.microsoft.com/office/powerpoint/2010/main" val="234057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F3B2E6-7ABE-477D-B721-40C19D4084F6}"/>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00CDC114-B08C-4D08-9E98-1B2BA16C4A92}"/>
              </a:ext>
            </a:extLst>
          </p:cNvPr>
          <p:cNvSpPr>
            <a:spLocks noGrp="1"/>
          </p:cNvSpPr>
          <p:nvPr>
            <p:ph idx="1"/>
          </p:nvPr>
        </p:nvSpPr>
        <p:spPr>
          <a:xfrm>
            <a:off x="1066800" y="1669774"/>
            <a:ext cx="10058400" cy="4365266"/>
          </a:xfrm>
        </p:spPr>
        <p:txBody>
          <a:bodyPr>
            <a:normAutofit fontScale="92500" lnSpcReduction="10000"/>
          </a:bodyPr>
          <a:lstStyle/>
          <a:p>
            <a:r>
              <a:rPr lang="zh-TW" altLang="es-CL" sz="2400" dirty="0"/>
              <a:t>所謂修身在正其心者：身有所忿懥，則不得其正；有所恐懼，則不得其正；有所好樂，則不得其正；有所憂患，則不得其正。心不在焉，視而不見，聽而不聞，食而不知其味。此謂修身在正其心。</a:t>
            </a:r>
            <a:endParaRPr lang="es-CL" altLang="zh-TW" sz="2400" dirty="0"/>
          </a:p>
          <a:p>
            <a:pPr marL="0" indent="0" algn="ctr">
              <a:buNone/>
            </a:pPr>
            <a:r>
              <a:rPr lang="es-CL" sz="2000" dirty="0"/>
              <a:t>(</a:t>
            </a:r>
            <a:r>
              <a:rPr lang="es-CL" sz="2000" i="1" dirty="0" err="1"/>
              <a:t>Daxue</a:t>
            </a:r>
            <a:r>
              <a:rPr lang="es-CL" sz="2000" dirty="0"/>
              <a:t>, capitulo 9)</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2000" dirty="0">
                <a:effectLst/>
                <a:latin typeface="+mj-lt"/>
                <a:ea typeface="Times New Roman" panose="02020603050405020304" pitchFamily="18" charset="0"/>
                <a:cs typeface="Times New Roman" panose="02020603050405020304" pitchFamily="18" charset="0"/>
              </a:rPr>
              <a:t>Lo que se quiere decir con "El cultivo de la persona depende de la rectificación de la mente” puede ilustrarse así: Si un hombre está bajo la influencia de la pasión, será incorrecto en su conducta. Será el mismo, si está bajo la influencia de del terror, o bajo la influencia de una consideración afectuosa, o bajo la de la tristeza y la angustia. Cuando la mente no está presente, miramos y no vemos; oímos y no entendemos; comemos y no conocemos el sabor de lo que comemos. Esto es lo que se quiere decir cuando se dice que el cultivo de la persona depende de la rectificación de la mente. (traducción desde el inglés de James </a:t>
            </a:r>
            <a:r>
              <a:rPr lang="es-ES" sz="2000" dirty="0" err="1">
                <a:effectLst/>
                <a:latin typeface="+mj-lt"/>
                <a:ea typeface="Times New Roman" panose="02020603050405020304" pitchFamily="18" charset="0"/>
                <a:cs typeface="Times New Roman" panose="02020603050405020304" pitchFamily="18" charset="0"/>
              </a:rPr>
              <a:t>Legge</a:t>
            </a:r>
            <a:r>
              <a:rPr lang="es-ES" sz="2000" dirty="0">
                <a:effectLst/>
                <a:latin typeface="+mj-lt"/>
                <a:ea typeface="Times New Roman" panose="02020603050405020304" pitchFamily="18" charset="0"/>
                <a:cs typeface="Times New Roman" panose="02020603050405020304" pitchFamily="18" charset="0"/>
              </a:rPr>
              <a:t>)</a:t>
            </a:r>
            <a:endParaRPr lang="es-CL" sz="20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s-CL" sz="1800" dirty="0">
              <a:effectLst/>
              <a:latin typeface="+mj-lt"/>
              <a:ea typeface="Calibri" panose="020F0502020204030204" pitchFamily="34" charset="0"/>
              <a:cs typeface="Times New Roman" panose="02020603050405020304" pitchFamily="18" charset="0"/>
            </a:endParaRPr>
          </a:p>
          <a:p>
            <a:pPr marL="0" indent="0">
              <a:buNone/>
            </a:pPr>
            <a:endParaRPr lang="es-CL" sz="2000" dirty="0"/>
          </a:p>
        </p:txBody>
      </p:sp>
    </p:spTree>
    <p:extLst>
      <p:ext uri="{BB962C8B-B14F-4D97-AF65-F5344CB8AC3E}">
        <p14:creationId xmlns:p14="http://schemas.microsoft.com/office/powerpoint/2010/main" val="408508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FF3823-BBAD-4D28-B6DB-E416E2409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E20F056-0FFD-4EE9-BDCB-8963C7F8B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1" name="Rectangle 20">
            <a:extLst>
              <a:ext uri="{FF2B5EF4-FFF2-40B4-BE49-F238E27FC236}">
                <a16:creationId xmlns:a16="http://schemas.microsoft.com/office/drawing/2014/main" id="{87507ED7-71D7-4B95-8D4F-7B3E18623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grpSp>
        <p:nvGrpSpPr>
          <p:cNvPr id="23" name="Group 22">
            <a:extLst>
              <a:ext uri="{FF2B5EF4-FFF2-40B4-BE49-F238E27FC236}">
                <a16:creationId xmlns:a16="http://schemas.microsoft.com/office/drawing/2014/main" id="{AA38E6D2-F0D9-4B69-ABEB-EB70412E8C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2227748" cy="731520"/>
            <a:chOff x="4828372" y="1267730"/>
            <a:chExt cx="2227748" cy="731520"/>
          </a:xfrm>
        </p:grpSpPr>
        <p:sp>
          <p:nvSpPr>
            <p:cNvPr id="24" name="Rectangle 23">
              <a:extLst>
                <a:ext uri="{FF2B5EF4-FFF2-40B4-BE49-F238E27FC236}">
                  <a16:creationId xmlns:a16="http://schemas.microsoft.com/office/drawing/2014/main" id="{025EA075-7728-48F3-B18E-92389160D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25" name="Group 24">
              <a:extLst>
                <a:ext uri="{FF2B5EF4-FFF2-40B4-BE49-F238E27FC236}">
                  <a16:creationId xmlns:a16="http://schemas.microsoft.com/office/drawing/2014/main" id="{1115E6AD-1E2A-40FE-B424-56271D8A89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6" name="Straight Connector 25">
                <a:extLst>
                  <a:ext uri="{FF2B5EF4-FFF2-40B4-BE49-F238E27FC236}">
                    <a16:creationId xmlns:a16="http://schemas.microsoft.com/office/drawing/2014/main" id="{D2CFBBA0-D70F-4068-8385-B020EA21AA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63F62F-FFD6-43CD-BE0D-00770BB97C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5688F4-0BFA-49D0-92B0-84CBE5508B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grpSp>
      <p:sp useBgFill="1">
        <p:nvSpPr>
          <p:cNvPr id="30" name="Rectangle 29">
            <a:extLst>
              <a:ext uri="{FF2B5EF4-FFF2-40B4-BE49-F238E27FC236}">
                <a16:creationId xmlns:a16="http://schemas.microsoft.com/office/drawing/2014/main" id="{EB9EF9CC-EB0C-4069-BBFB-A1C21DC4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E6E617F-F3D5-46C5-A5DF-E4D0DB7B3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12700" ty="-120650" sx="95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E1D31A79-BFA0-4991-A4B1-4D538556B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6" name="Rectangle 35">
            <a:extLst>
              <a:ext uri="{FF2B5EF4-FFF2-40B4-BE49-F238E27FC236}">
                <a16:creationId xmlns:a16="http://schemas.microsoft.com/office/drawing/2014/main" id="{0D8F2F70-1106-4916-895E-4A0E666E5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8056"/>
            <a:ext cx="5943600" cy="5241889"/>
          </a:xfrm>
          <a:prstGeom prst="rect">
            <a:avLst/>
          </a:prstGeom>
          <a:solidFill>
            <a:schemeClr val="bg2"/>
          </a:solidFill>
          <a:ln w="6350" cap="sq" cmpd="sng" algn="ctr">
            <a:noFill/>
            <a:prstDash val="solid"/>
            <a:miter lim="800000"/>
          </a:ln>
          <a:effectLst/>
        </p:spPr>
      </p:sp>
      <p:sp>
        <p:nvSpPr>
          <p:cNvPr id="2" name="Título 1">
            <a:extLst>
              <a:ext uri="{FF2B5EF4-FFF2-40B4-BE49-F238E27FC236}">
                <a16:creationId xmlns:a16="http://schemas.microsoft.com/office/drawing/2014/main" id="{9554C9CC-2A48-426C-A2CF-E7DFA781B4C3}"/>
              </a:ext>
            </a:extLst>
          </p:cNvPr>
          <p:cNvSpPr>
            <a:spLocks noGrp="1"/>
          </p:cNvSpPr>
          <p:nvPr>
            <p:ph type="title"/>
          </p:nvPr>
        </p:nvSpPr>
        <p:spPr>
          <a:xfrm>
            <a:off x="1243632" y="1559768"/>
            <a:ext cx="5068568" cy="3135379"/>
          </a:xfrm>
        </p:spPr>
        <p:txBody>
          <a:bodyPr vert="horz" lIns="91440" tIns="45720" rIns="91440" bIns="45720" rtlCol="0" anchor="ctr">
            <a:normAutofit/>
          </a:bodyPr>
          <a:lstStyle/>
          <a:p>
            <a:pPr algn="ctr">
              <a:lnSpc>
                <a:spcPct val="83000"/>
              </a:lnSpc>
            </a:pPr>
            <a:r>
              <a:rPr lang="en-US" sz="3600" cap="all" spc="-100" dirty="0" err="1">
                <a:effectLst>
                  <a:outerShdw blurRad="38100" dist="12700" dir="2700000" algn="tl" rotWithShape="0">
                    <a:prstClr val="black">
                      <a:alpha val="40000"/>
                    </a:prstClr>
                  </a:outerShdw>
                </a:effectLst>
              </a:rPr>
              <a:t>Doctrina</a:t>
            </a:r>
            <a:r>
              <a:rPr lang="en-US" sz="3600" cap="all" spc="-100" dirty="0">
                <a:effectLst>
                  <a:outerShdw blurRad="38100" dist="12700" dir="2700000" algn="tl" rotWithShape="0">
                    <a:prstClr val="black">
                      <a:alpha val="40000"/>
                    </a:prstClr>
                  </a:outerShdw>
                </a:effectLst>
              </a:rPr>
              <a:t> de la </a:t>
            </a:r>
            <a:r>
              <a:rPr lang="en-US" sz="3600" cap="all" spc="-100" dirty="0" err="1">
                <a:effectLst>
                  <a:outerShdw blurRad="38100" dist="12700" dir="2700000" algn="tl" rotWithShape="0">
                    <a:prstClr val="black">
                      <a:alpha val="40000"/>
                    </a:prstClr>
                  </a:outerShdw>
                </a:effectLst>
              </a:rPr>
              <a:t>medianía</a:t>
            </a:r>
            <a:r>
              <a:rPr lang="en-US" sz="3600" cap="all" spc="-100" dirty="0">
                <a:effectLst>
                  <a:outerShdw blurRad="38100" dist="12700" dir="2700000" algn="tl" rotWithShape="0">
                    <a:prstClr val="black">
                      <a:alpha val="40000"/>
                    </a:prstClr>
                  </a:outerShdw>
                </a:effectLst>
              </a:rPr>
              <a:t> – </a:t>
            </a:r>
            <a:r>
              <a:rPr lang="en-US" sz="3600" i="1" cap="all" spc="-100" dirty="0" err="1">
                <a:effectLst>
                  <a:outerShdw blurRad="38100" dist="12700" dir="2700000" algn="tl" rotWithShape="0">
                    <a:prstClr val="black">
                      <a:alpha val="40000"/>
                    </a:prstClr>
                  </a:outerShdw>
                </a:effectLst>
              </a:rPr>
              <a:t>Zhongyong</a:t>
            </a:r>
            <a:r>
              <a:rPr lang="en-US" sz="3600" cap="all" spc="-100" dirty="0">
                <a:effectLst>
                  <a:outerShdw blurRad="38100" dist="12700" dir="2700000" algn="tl" rotWithShape="0">
                    <a:prstClr val="black">
                      <a:alpha val="40000"/>
                    </a:prstClr>
                  </a:outerShdw>
                </a:effectLst>
              </a:rPr>
              <a:t> (</a:t>
            </a:r>
            <a:r>
              <a:rPr lang="ja-JP" altLang="en-US" sz="3600" cap="all" spc="-100" dirty="0">
                <a:effectLst>
                  <a:outerShdw blurRad="38100" dist="12700" dir="2700000" algn="tl" rotWithShape="0">
                    <a:prstClr val="black">
                      <a:alpha val="40000"/>
                    </a:prstClr>
                  </a:outerShdw>
                </a:effectLst>
              </a:rPr>
              <a:t>中庸</a:t>
            </a:r>
            <a:r>
              <a:rPr lang="en-US" altLang="ja-JP" sz="3600" cap="all" spc="-100" dirty="0">
                <a:effectLst>
                  <a:outerShdw blurRad="38100" dist="12700" dir="2700000" algn="tl" rotWithShape="0">
                    <a:prstClr val="black">
                      <a:alpha val="40000"/>
                    </a:prstClr>
                  </a:outerShdw>
                </a:effectLst>
              </a:rPr>
              <a:t>)</a:t>
            </a:r>
            <a:endParaRPr lang="en-US" sz="3600" cap="all" spc="-100" dirty="0">
              <a:effectLst>
                <a:outerShdw blurRad="38100" dist="12700" dir="2700000" algn="tl" rotWithShape="0">
                  <a:prstClr val="black">
                    <a:alpha val="40000"/>
                  </a:prstClr>
                </a:outerShdw>
              </a:effectLst>
            </a:endParaRPr>
          </a:p>
        </p:txBody>
      </p:sp>
      <p:sp>
        <p:nvSpPr>
          <p:cNvPr id="3" name="Marcador de contenido 2">
            <a:extLst>
              <a:ext uri="{FF2B5EF4-FFF2-40B4-BE49-F238E27FC236}">
                <a16:creationId xmlns:a16="http://schemas.microsoft.com/office/drawing/2014/main" id="{11F41C58-AEF5-46EF-AA9B-9B4A84279FA7}"/>
              </a:ext>
            </a:extLst>
          </p:cNvPr>
          <p:cNvSpPr>
            <a:spLocks noGrp="1"/>
          </p:cNvSpPr>
          <p:nvPr>
            <p:ph idx="1"/>
          </p:nvPr>
        </p:nvSpPr>
        <p:spPr>
          <a:xfrm>
            <a:off x="1243633" y="4708186"/>
            <a:ext cx="5068567" cy="797089"/>
          </a:xfrm>
        </p:spPr>
        <p:txBody>
          <a:bodyPr vert="horz" lIns="91440" tIns="45720" rIns="91440" bIns="45720" rtlCol="0">
            <a:normAutofit/>
          </a:bodyPr>
          <a:lstStyle/>
          <a:p>
            <a:pPr marL="0" indent="0" algn="ctr">
              <a:spcBef>
                <a:spcPts val="0"/>
              </a:spcBef>
              <a:spcAft>
                <a:spcPts val="600"/>
              </a:spcAft>
              <a:buNone/>
            </a:pPr>
            <a:r>
              <a:rPr lang="en-US" spc="80" dirty="0">
                <a:solidFill>
                  <a:schemeClr val="tx2"/>
                </a:solidFill>
              </a:rPr>
              <a:t>La </a:t>
            </a:r>
            <a:r>
              <a:rPr lang="en-US" spc="80" dirty="0" err="1">
                <a:solidFill>
                  <a:schemeClr val="tx2"/>
                </a:solidFill>
              </a:rPr>
              <a:t>traducción</a:t>
            </a:r>
            <a:r>
              <a:rPr lang="en-US" spc="80" dirty="0">
                <a:solidFill>
                  <a:schemeClr val="tx2"/>
                </a:solidFill>
              </a:rPr>
              <a:t>: la </a:t>
            </a:r>
            <a:r>
              <a:rPr lang="en-US" spc="80" dirty="0" err="1">
                <a:solidFill>
                  <a:schemeClr val="tx2"/>
                </a:solidFill>
              </a:rPr>
              <a:t>medianía</a:t>
            </a:r>
            <a:r>
              <a:rPr lang="en-US" spc="80" dirty="0">
                <a:solidFill>
                  <a:schemeClr val="tx2"/>
                </a:solidFill>
              </a:rPr>
              <a:t> o </a:t>
            </a:r>
            <a:r>
              <a:rPr lang="en-US" spc="80" dirty="0" err="1">
                <a:solidFill>
                  <a:schemeClr val="tx2"/>
                </a:solidFill>
              </a:rPr>
              <a:t>término</a:t>
            </a:r>
            <a:r>
              <a:rPr lang="en-US" spc="80" dirty="0">
                <a:solidFill>
                  <a:schemeClr val="tx2"/>
                </a:solidFill>
              </a:rPr>
              <a:t> medio</a:t>
            </a:r>
          </a:p>
        </p:txBody>
      </p:sp>
      <p:sp>
        <p:nvSpPr>
          <p:cNvPr id="38" name="Rectangle 37">
            <a:extLst>
              <a:ext uri="{FF2B5EF4-FFF2-40B4-BE49-F238E27FC236}">
                <a16:creationId xmlns:a16="http://schemas.microsoft.com/office/drawing/2014/main" id="{AA718C8A-691F-464B-8D1C-B636FDDDA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1375FD45-C26E-44B0-B70F-995B93271A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CACDE6A-0379-4CFB-AB8C-D4C01066B5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EA8CBA1-FA1E-4ED2-B070-B493BBD282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C567EA71-9C5F-40FA-AF65-A5957250D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055"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Forma&#10;&#10;Descripción generada automáticamente con confianza baja">
            <a:extLst>
              <a:ext uri="{FF2B5EF4-FFF2-40B4-BE49-F238E27FC236}">
                <a16:creationId xmlns:a16="http://schemas.microsoft.com/office/drawing/2014/main" id="{AE74E247-99FA-49E2-80A7-E57953F72CFC}"/>
              </a:ext>
            </a:extLst>
          </p:cNvPr>
          <p:cNvPicPr>
            <a:picLocks noChangeAspect="1"/>
          </p:cNvPicPr>
          <p:nvPr/>
        </p:nvPicPr>
        <p:blipFill>
          <a:blip r:embed="rId3"/>
          <a:stretch>
            <a:fillRect/>
          </a:stretch>
        </p:blipFill>
        <p:spPr>
          <a:xfrm>
            <a:off x="8929775" y="1352725"/>
            <a:ext cx="1904762" cy="3809524"/>
          </a:xfrm>
          <a:prstGeom prst="rect">
            <a:avLst/>
          </a:prstGeom>
        </p:spPr>
      </p:pic>
    </p:spTree>
    <p:extLst>
      <p:ext uri="{BB962C8B-B14F-4D97-AF65-F5344CB8AC3E}">
        <p14:creationId xmlns:p14="http://schemas.microsoft.com/office/powerpoint/2010/main" val="277680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FB373-6D4B-4CCE-AA98-52C14650E6A7}"/>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875E0F1C-81C3-4371-9F52-42C278890C1A}"/>
              </a:ext>
            </a:extLst>
          </p:cNvPr>
          <p:cNvSpPr>
            <a:spLocks noGrp="1"/>
          </p:cNvSpPr>
          <p:nvPr>
            <p:ph idx="1"/>
          </p:nvPr>
        </p:nvSpPr>
        <p:spPr/>
        <p:txBody>
          <a:bodyPr/>
          <a:lstStyle/>
          <a:p>
            <a:r>
              <a:rPr lang="es-CL" dirty="0"/>
              <a:t>Interpretación:</a:t>
            </a:r>
          </a:p>
          <a:p>
            <a:r>
              <a:rPr lang="es-MX" dirty="0"/>
              <a:t>La Doctrina de la medianía es un texto rico en simbolismo y la orientación al perfeccionamiento de uno mismo.</a:t>
            </a:r>
            <a:endParaRPr lang="es-CL" dirty="0"/>
          </a:p>
          <a:p>
            <a:r>
              <a:rPr lang="es-CL" i="1" dirty="0" err="1"/>
              <a:t>Zhong</a:t>
            </a:r>
            <a:r>
              <a:rPr lang="es-CL" dirty="0"/>
              <a:t> (</a:t>
            </a:r>
            <a:r>
              <a:rPr lang="ja-JP" altLang="en-US" sz="1800" cap="all" spc="-100" dirty="0">
                <a:effectLst>
                  <a:outerShdw blurRad="38100" dist="12700" dir="2700000" algn="tl" rotWithShape="0">
                    <a:prstClr val="black">
                      <a:alpha val="40000"/>
                    </a:prstClr>
                  </a:outerShdw>
                </a:effectLst>
              </a:rPr>
              <a:t>中</a:t>
            </a:r>
            <a:r>
              <a:rPr lang="es-CL" dirty="0"/>
              <a:t>)significa en el “centro” o “</a:t>
            </a:r>
            <a:r>
              <a:rPr lang="es-MX" dirty="0"/>
              <a:t>no está doblado ni una forma ni otra”.</a:t>
            </a:r>
          </a:p>
          <a:p>
            <a:r>
              <a:rPr lang="es-MX" i="1" dirty="0"/>
              <a:t>Yong</a:t>
            </a:r>
            <a:r>
              <a:rPr lang="es-MX" dirty="0"/>
              <a:t> (</a:t>
            </a:r>
            <a:r>
              <a:rPr lang="ja-JP" altLang="en-US" sz="1800" cap="all" spc="-100" dirty="0">
                <a:effectLst>
                  <a:outerShdw blurRad="38100" dist="12700" dir="2700000" algn="tl" rotWithShape="0">
                    <a:prstClr val="black">
                      <a:alpha val="40000"/>
                    </a:prstClr>
                  </a:outerShdw>
                </a:effectLst>
              </a:rPr>
              <a:t>庸</a:t>
            </a:r>
            <a:r>
              <a:rPr lang="es-MX" dirty="0"/>
              <a:t>) significa “invariable”.</a:t>
            </a:r>
          </a:p>
          <a:p>
            <a:r>
              <a:rPr lang="es-MX" dirty="0"/>
              <a:t>La Doctrina de la medianía se divide en tres partes: </a:t>
            </a:r>
          </a:p>
          <a:p>
            <a:pPr>
              <a:buFont typeface="+mj-lt"/>
              <a:buAutoNum type="arabicPeriod"/>
            </a:pPr>
            <a:r>
              <a:rPr lang="es-MX" dirty="0"/>
              <a:t>El eje - Metafísica confuciana</a:t>
            </a:r>
          </a:p>
          <a:p>
            <a:pPr>
              <a:buFont typeface="+mj-lt"/>
              <a:buAutoNum type="arabicPeriod"/>
            </a:pPr>
            <a:r>
              <a:rPr lang="es-MX" dirty="0"/>
              <a:t>El proceso - Política</a:t>
            </a:r>
          </a:p>
          <a:p>
            <a:pPr>
              <a:buFont typeface="+mj-lt"/>
              <a:buAutoNum type="arabicPeriod"/>
            </a:pPr>
            <a:r>
              <a:rPr lang="es-MX" dirty="0"/>
              <a:t>El mundo perfecto / Sinceridad - Ética</a:t>
            </a:r>
            <a:r>
              <a:rPr lang="es-MX" baseline="30000" dirty="0">
                <a:hlinkClick r:id="rId2"/>
              </a:rPr>
              <a:t>1</a:t>
            </a:r>
            <a:r>
              <a:rPr lang="es-MX" dirty="0"/>
              <a:t>​</a:t>
            </a:r>
          </a:p>
          <a:p>
            <a:endParaRPr lang="es-MX" dirty="0"/>
          </a:p>
        </p:txBody>
      </p:sp>
      <p:pic>
        <p:nvPicPr>
          <p:cNvPr id="5" name="Imagen 4" descr="Forma&#10;&#10;Descripción generada automáticamente con confianza media">
            <a:extLst>
              <a:ext uri="{FF2B5EF4-FFF2-40B4-BE49-F238E27FC236}">
                <a16:creationId xmlns:a16="http://schemas.microsoft.com/office/drawing/2014/main" id="{42DCF155-178D-443A-B9BD-BD6F051E59CE}"/>
              </a:ext>
            </a:extLst>
          </p:cNvPr>
          <p:cNvPicPr>
            <a:picLocks noChangeAspect="1"/>
          </p:cNvPicPr>
          <p:nvPr/>
        </p:nvPicPr>
        <p:blipFill rotWithShape="1">
          <a:blip r:embed="rId3"/>
          <a:srcRect b="47360"/>
          <a:stretch/>
        </p:blipFill>
        <p:spPr>
          <a:xfrm>
            <a:off x="7893008" y="3921370"/>
            <a:ext cx="2756235" cy="1888588"/>
          </a:xfrm>
          <a:prstGeom prst="rect">
            <a:avLst/>
          </a:prstGeom>
        </p:spPr>
      </p:pic>
    </p:spTree>
    <p:extLst>
      <p:ext uri="{BB962C8B-B14F-4D97-AF65-F5344CB8AC3E}">
        <p14:creationId xmlns:p14="http://schemas.microsoft.com/office/powerpoint/2010/main" val="59086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BB677B-A0E3-4DDA-B694-A363C80D96C8}"/>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7E3271D3-B922-45CF-91F8-6F35EFE51BC9}"/>
              </a:ext>
            </a:extLst>
          </p:cNvPr>
          <p:cNvSpPr>
            <a:spLocks noGrp="1"/>
          </p:cNvSpPr>
          <p:nvPr>
            <p:ph idx="1"/>
          </p:nvPr>
        </p:nvSpPr>
        <p:spPr/>
        <p:txBody>
          <a:bodyPr/>
          <a:lstStyle/>
          <a:p>
            <a:pPr algn="ctr"/>
            <a:r>
              <a:rPr lang="zh-TW" altLang="es-CL" sz="3600" dirty="0"/>
              <a:t>天命之謂性，率性之謂道，修道之謂教。</a:t>
            </a:r>
            <a:endParaRPr lang="es-CL" altLang="zh-TW" sz="3600" dirty="0"/>
          </a:p>
          <a:p>
            <a:endParaRPr lang="es-ES" sz="1800" dirty="0">
              <a:effectLst/>
              <a:latin typeface="+mj-lt"/>
              <a:ea typeface="Times New Roman" panose="02020603050405020304" pitchFamily="18" charset="0"/>
              <a:cs typeface="Times New Roman" panose="02020603050405020304" pitchFamily="18" charset="0"/>
            </a:endParaRPr>
          </a:p>
          <a:p>
            <a:endParaRPr lang="es-ES" dirty="0">
              <a:latin typeface="+mj-lt"/>
              <a:ea typeface="Times New Roman" panose="02020603050405020304" pitchFamily="18" charset="0"/>
              <a:cs typeface="Times New Roman" panose="02020603050405020304" pitchFamily="18" charset="0"/>
            </a:endParaRPr>
          </a:p>
          <a:p>
            <a:r>
              <a:rPr lang="es-ES" sz="2000" dirty="0">
                <a:effectLst/>
                <a:latin typeface="+mj-lt"/>
                <a:ea typeface="Times New Roman" panose="02020603050405020304" pitchFamily="18" charset="0"/>
                <a:cs typeface="Times New Roman" panose="02020603050405020304" pitchFamily="18" charset="0"/>
              </a:rPr>
              <a:t>Lo que el Cielo ha conferido se llama Naturaleza; un acuerdo con esta naturaleza se llama El camino del deber; la regulación de este camino se llama Instrucción.</a:t>
            </a:r>
            <a:endParaRPr lang="es-CL" sz="2000" dirty="0">
              <a:effectLst/>
              <a:latin typeface="+mj-lt"/>
              <a:ea typeface="Calibri" panose="020F0502020204030204" pitchFamily="34" charset="0"/>
              <a:cs typeface="Times New Roman" panose="02020603050405020304" pitchFamily="18" charset="0"/>
            </a:endParaRPr>
          </a:p>
          <a:p>
            <a:endParaRPr lang="en-US" sz="2000" dirty="0">
              <a:latin typeface="+mj-lt"/>
            </a:endParaRPr>
          </a:p>
          <a:p>
            <a:endParaRPr lang="es-CL" dirty="0"/>
          </a:p>
        </p:txBody>
      </p:sp>
      <p:sp>
        <p:nvSpPr>
          <p:cNvPr id="4" name="Rectangle 1">
            <a:extLst>
              <a:ext uri="{FF2B5EF4-FFF2-40B4-BE49-F238E27FC236}">
                <a16:creationId xmlns:a16="http://schemas.microsoft.com/office/drawing/2014/main" id="{D83D77BD-FB11-4FFC-BB1A-4DD3489B739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L" sz="1000" b="0" i="0" u="none" strike="noStrike" cap="none" normalizeH="0" baseline="0">
                <a:ln>
                  <a:noFill/>
                </a:ln>
                <a:solidFill>
                  <a:schemeClr val="tx1"/>
                </a:solidFill>
                <a:effectLst/>
                <a:latin typeface="Arial Unicode MS"/>
              </a:rPr>
              <a:t>Lo que el Cielo ha conferido se llama Naturaleza; un acuerdo con esta naturaleza se llama El camino del deber; la regulación de este camino se llama Instrucción.</a:t>
            </a:r>
            <a:endParaRPr kumimoji="0" lang="es-ES" altLang="es-CL"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L"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9484B0F6-1D70-45BB-8CFB-693F31D0C87B}"/>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L" sz="1000" b="0" i="0" u="none" strike="noStrike" cap="none" normalizeH="0" baseline="0">
                <a:ln>
                  <a:noFill/>
                </a:ln>
                <a:solidFill>
                  <a:schemeClr val="tx1"/>
                </a:solidFill>
                <a:effectLst/>
                <a:latin typeface="Arial Unicode MS"/>
              </a:rPr>
              <a:t>Lo que el Cielo ha conferido se llama Naturaleza; un acuerdo con esta naturaleza se llama El camino del deber; la regulación de este camino se llama Instrucción.</a:t>
            </a:r>
            <a:endParaRPr kumimoji="0" lang="es-ES" altLang="es-CL"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600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E39884-3DE5-4F9E-9E5F-F20661C8210E}"/>
              </a:ext>
            </a:extLst>
          </p:cNvPr>
          <p:cNvSpPr>
            <a:spLocks noGrp="1"/>
          </p:cNvSpPr>
          <p:nvPr>
            <p:ph type="title"/>
          </p:nvPr>
        </p:nvSpPr>
        <p:spPr>
          <a:xfrm>
            <a:off x="6314384" y="642594"/>
            <a:ext cx="4810815" cy="1371600"/>
          </a:xfrm>
        </p:spPr>
        <p:txBody>
          <a:bodyPr>
            <a:normAutofit/>
          </a:bodyPr>
          <a:lstStyle/>
          <a:p>
            <a:endParaRPr lang="es-CL"/>
          </a:p>
        </p:txBody>
      </p:sp>
      <p:sp>
        <p:nvSpPr>
          <p:cNvPr id="15" name="Rectangle 10">
            <a:extLst>
              <a:ext uri="{FF2B5EF4-FFF2-40B4-BE49-F238E27FC236}">
                <a16:creationId xmlns:a16="http://schemas.microsoft.com/office/drawing/2014/main" id="{9BC3E364-5A48-4567-B65D-0880753E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6" name="Rectangle 12">
            <a:extLst>
              <a:ext uri="{FF2B5EF4-FFF2-40B4-BE49-F238E27FC236}">
                <a16:creationId xmlns:a16="http://schemas.microsoft.com/office/drawing/2014/main" id="{0B80BFB4-DA7E-4E98-BE01-534889F41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6" name="Imagen 5" descr="Imagen en blanco y negro de un periódico&#10;&#10;Descripción generada automáticamente con confianza baja">
            <a:extLst>
              <a:ext uri="{FF2B5EF4-FFF2-40B4-BE49-F238E27FC236}">
                <a16:creationId xmlns:a16="http://schemas.microsoft.com/office/drawing/2014/main" id="{730F4D63-A710-4F8A-B2D4-0512A18680C2}"/>
              </a:ext>
            </a:extLst>
          </p:cNvPr>
          <p:cNvPicPr>
            <a:picLocks noChangeAspect="1"/>
          </p:cNvPicPr>
          <p:nvPr/>
        </p:nvPicPr>
        <p:blipFill>
          <a:blip r:embed="rId2"/>
          <a:stretch>
            <a:fillRect/>
          </a:stretch>
        </p:blipFill>
        <p:spPr>
          <a:xfrm>
            <a:off x="1304515" y="1742650"/>
            <a:ext cx="4188221" cy="3398902"/>
          </a:xfrm>
          <a:prstGeom prst="rect">
            <a:avLst/>
          </a:prstGeom>
        </p:spPr>
      </p:pic>
      <p:sp>
        <p:nvSpPr>
          <p:cNvPr id="3" name="Marcador de contenido 2">
            <a:extLst>
              <a:ext uri="{FF2B5EF4-FFF2-40B4-BE49-F238E27FC236}">
                <a16:creationId xmlns:a16="http://schemas.microsoft.com/office/drawing/2014/main" id="{3C2B308D-E6F7-4A95-9602-5B7833D16C31}"/>
              </a:ext>
            </a:extLst>
          </p:cNvPr>
          <p:cNvSpPr>
            <a:spLocks noGrp="1"/>
          </p:cNvSpPr>
          <p:nvPr>
            <p:ph idx="1"/>
          </p:nvPr>
        </p:nvSpPr>
        <p:spPr>
          <a:xfrm>
            <a:off x="6314384" y="2103120"/>
            <a:ext cx="4810816" cy="3931920"/>
          </a:xfrm>
        </p:spPr>
        <p:txBody>
          <a:bodyPr>
            <a:normAutofit/>
          </a:bodyPr>
          <a:lstStyle/>
          <a:p>
            <a:pPr>
              <a:spcAft>
                <a:spcPts val="800"/>
              </a:spcAft>
            </a:pPr>
            <a:r>
              <a:rPr lang="es-CL">
                <a:effectLst/>
                <a:ea typeface="Times New Roman" panose="02020603050405020304" pitchFamily="18" charset="0"/>
                <a:cs typeface="Times New Roman" panose="02020603050405020304" pitchFamily="18" charset="0"/>
              </a:rPr>
              <a:t>El Maestro [Confucio] dijo: la virtud encarnada en la Doctrina de la medianía es de primer orden. Pero siempre ha sido poco común entre las personas.</a:t>
            </a:r>
            <a:r>
              <a:rPr lang="es-CL">
                <a:ea typeface="Times New Roman" panose="02020603050405020304" pitchFamily="18" charset="0"/>
                <a:cs typeface="Times New Roman" panose="02020603050405020304" pitchFamily="18" charset="0"/>
              </a:rPr>
              <a:t> (</a:t>
            </a:r>
            <a:r>
              <a:rPr lang="es-CL">
                <a:effectLst/>
                <a:ea typeface="Times New Roman" panose="02020603050405020304" pitchFamily="18" charset="0"/>
                <a:cs typeface="Times New Roman" panose="02020603050405020304" pitchFamily="18" charset="0"/>
              </a:rPr>
              <a:t>Doctrina de la medianía, 6:26)</a:t>
            </a:r>
            <a:endParaRPr lang="es-CL">
              <a:effectLst/>
              <a:ea typeface="Calibri" panose="020F0502020204030204" pitchFamily="34" charset="0"/>
              <a:cs typeface="Times New Roman" panose="02020603050405020304" pitchFamily="18" charset="0"/>
            </a:endParaRPr>
          </a:p>
          <a:p>
            <a:r>
              <a:rPr lang="es-MX"/>
              <a:t>La pompa y la ostentación sirven de muy poco para la conversión de los pueblos.</a:t>
            </a:r>
          </a:p>
          <a:p>
            <a:r>
              <a:rPr lang="es-MX"/>
              <a:t>El que no es fiel y sincero con sus amigos, jamás gozará de la confianza de sus superiores.</a:t>
            </a:r>
          </a:p>
          <a:p>
            <a:pPr>
              <a:spcAft>
                <a:spcPts val="800"/>
              </a:spcAft>
            </a:pPr>
            <a:endParaRPr lang="es-CL">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1950725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23FB29C5-9E32-4F49-A689-B10EE31E5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solidFill>
            <a:schemeClr val="bg2"/>
          </a:solidFill>
          <a:ln w="9525" cap="sq" cmpd="sng" algn="ctr">
            <a:noFill/>
            <a:prstDash val="solid"/>
            <a:miter lim="800000"/>
          </a:ln>
          <a:effectLst/>
        </p:spPr>
      </p:sp>
      <p:sp>
        <p:nvSpPr>
          <p:cNvPr id="2" name="Título 1">
            <a:extLst>
              <a:ext uri="{FF2B5EF4-FFF2-40B4-BE49-F238E27FC236}">
                <a16:creationId xmlns:a16="http://schemas.microsoft.com/office/drawing/2014/main" id="{4B158DB6-A2A8-4008-8811-C2201B7886B1}"/>
              </a:ext>
            </a:extLst>
          </p:cNvPr>
          <p:cNvSpPr>
            <a:spLocks noGrp="1"/>
          </p:cNvSpPr>
          <p:nvPr>
            <p:ph type="title"/>
          </p:nvPr>
        </p:nvSpPr>
        <p:spPr>
          <a:xfrm>
            <a:off x="3844616" y="881210"/>
            <a:ext cx="7417925" cy="1517035"/>
          </a:xfrm>
        </p:spPr>
        <p:txBody>
          <a:bodyPr>
            <a:noAutofit/>
          </a:bodyPr>
          <a:lstStyle/>
          <a:p>
            <a:pPr algn="ctr"/>
            <a:r>
              <a:rPr lang="es-CL" sz="3600" dirty="0"/>
              <a:t>Analectas de Confucio </a:t>
            </a:r>
            <a:br>
              <a:rPr lang="es-CL" sz="3600" b="1" dirty="0"/>
            </a:br>
            <a:r>
              <a:rPr lang="es-CL" sz="3600" dirty="0"/>
              <a:t>– </a:t>
            </a:r>
            <a:r>
              <a:rPr lang="es-CL" sz="3600" i="1" dirty="0" err="1"/>
              <a:t>Lunyu</a:t>
            </a:r>
            <a:r>
              <a:rPr lang="es-CL" sz="3600" dirty="0"/>
              <a:t> (</a:t>
            </a:r>
            <a:r>
              <a:rPr lang="ja-JP" altLang="es-CL" sz="3600" dirty="0"/>
              <a:t>論語</a:t>
            </a:r>
            <a:r>
              <a:rPr lang="es-CL" altLang="ja-JP" sz="3600" dirty="0"/>
              <a:t>)</a:t>
            </a:r>
            <a:br>
              <a:rPr lang="es-CL" altLang="ja-JP" sz="3600" dirty="0"/>
            </a:br>
            <a:endParaRPr lang="es-CL" sz="3600" dirty="0">
              <a:solidFill>
                <a:schemeClr val="tx1">
                  <a:lumMod val="75000"/>
                  <a:lumOff val="25000"/>
                </a:schemeClr>
              </a:solidFill>
            </a:endParaRPr>
          </a:p>
        </p:txBody>
      </p:sp>
      <p:sp>
        <p:nvSpPr>
          <p:cNvPr id="3" name="Marcador de contenido 2">
            <a:extLst>
              <a:ext uri="{FF2B5EF4-FFF2-40B4-BE49-F238E27FC236}">
                <a16:creationId xmlns:a16="http://schemas.microsoft.com/office/drawing/2014/main" id="{2CB7C229-608F-4356-805A-CC9139A6D93D}"/>
              </a:ext>
            </a:extLst>
          </p:cNvPr>
          <p:cNvSpPr>
            <a:spLocks noGrp="1"/>
          </p:cNvSpPr>
          <p:nvPr>
            <p:ph idx="1"/>
          </p:nvPr>
        </p:nvSpPr>
        <p:spPr>
          <a:xfrm>
            <a:off x="3844617" y="2180492"/>
            <a:ext cx="3459002" cy="3796298"/>
          </a:xfrm>
        </p:spPr>
        <p:txBody>
          <a:bodyPr>
            <a:normAutofit/>
          </a:bodyPr>
          <a:lstStyle/>
          <a:p>
            <a:pPr marL="0" indent="0">
              <a:buNone/>
            </a:pPr>
            <a:r>
              <a:rPr lang="es-MX" dirty="0"/>
              <a:t>La traducción</a:t>
            </a:r>
            <a:r>
              <a:rPr lang="es-MX" i="1" dirty="0"/>
              <a:t>: </a:t>
            </a:r>
            <a:r>
              <a:rPr lang="es-MX" i="1" dirty="0" err="1"/>
              <a:t>Lún</a:t>
            </a:r>
            <a:r>
              <a:rPr lang="es-MX" i="1" dirty="0"/>
              <a:t> </a:t>
            </a:r>
            <a:r>
              <a:rPr lang="es-MX" i="1" dirty="0" err="1"/>
              <a:t>Yǔ</a:t>
            </a:r>
            <a:r>
              <a:rPr lang="es-MX" dirty="0"/>
              <a:t>, significa “discusiones sobre las palabras" (de Confucio).</a:t>
            </a:r>
            <a:endParaRPr lang="es-CL" dirty="0">
              <a:solidFill>
                <a:schemeClr val="tx1">
                  <a:lumMod val="75000"/>
                  <a:lumOff val="25000"/>
                </a:schemeClr>
              </a:solidFill>
            </a:endParaRPr>
          </a:p>
        </p:txBody>
      </p:sp>
      <p:pic>
        <p:nvPicPr>
          <p:cNvPr id="7" name="Imagen 6" descr="Calendario&#10;&#10;Descripción generada automáticamente con confianza media">
            <a:extLst>
              <a:ext uri="{FF2B5EF4-FFF2-40B4-BE49-F238E27FC236}">
                <a16:creationId xmlns:a16="http://schemas.microsoft.com/office/drawing/2014/main" id="{04215B28-A9CB-4A95-BCE8-D8EAEA99E6A0}"/>
              </a:ext>
            </a:extLst>
          </p:cNvPr>
          <p:cNvPicPr>
            <a:picLocks noChangeAspect="1"/>
          </p:cNvPicPr>
          <p:nvPr/>
        </p:nvPicPr>
        <p:blipFill>
          <a:blip r:embed="rId3"/>
          <a:stretch>
            <a:fillRect/>
          </a:stretch>
        </p:blipFill>
        <p:spPr>
          <a:xfrm>
            <a:off x="7061982" y="2727616"/>
            <a:ext cx="4354912" cy="3249173"/>
          </a:xfrm>
          <a:prstGeom prst="rect">
            <a:avLst/>
          </a:prstGeom>
        </p:spPr>
      </p:pic>
    </p:spTree>
    <p:extLst>
      <p:ext uri="{BB962C8B-B14F-4D97-AF65-F5344CB8AC3E}">
        <p14:creationId xmlns:p14="http://schemas.microsoft.com/office/powerpoint/2010/main" val="99578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D42F0-3387-43F0-AD7F-BE21775EEC73}"/>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55146F21-9949-4D69-BF2D-C461AA4DE41E}"/>
              </a:ext>
            </a:extLst>
          </p:cNvPr>
          <p:cNvSpPr>
            <a:spLocks noGrp="1"/>
          </p:cNvSpPr>
          <p:nvPr>
            <p:ph idx="1"/>
          </p:nvPr>
        </p:nvSpPr>
        <p:spPr/>
        <p:txBody>
          <a:bodyPr/>
          <a:lstStyle/>
          <a:p>
            <a:r>
              <a:rPr lang="es-MX" sz="2400" dirty="0"/>
              <a:t>Las Analectas recogen una serie de charlas que Confucio dio a sus discípulos así como las discusiones que mantuvieron entre ellos. </a:t>
            </a:r>
          </a:p>
          <a:p>
            <a:r>
              <a:rPr lang="es-MX" sz="2400" dirty="0"/>
              <a:t>Las Analectas son el mayor trabajo del confucianismo.</a:t>
            </a:r>
          </a:p>
          <a:p>
            <a:r>
              <a:rPr lang="es-MX" sz="2400" dirty="0"/>
              <a:t>En las Analectas, los capítulos están agrupados por temas individuales. Sin embargo, no siguen ningún orden especial.</a:t>
            </a:r>
          </a:p>
          <a:p>
            <a:r>
              <a:rPr lang="es-MX" sz="2400" dirty="0"/>
              <a:t>Las Analectas han influido notablemente en la filosofía y la ética de los chinos. Incluyen los principios básicos de Confucio: decencia, rectitud, lealtad y piedad filial</a:t>
            </a:r>
            <a:r>
              <a:rPr lang="es-MX" dirty="0"/>
              <a:t>.</a:t>
            </a:r>
            <a:endParaRPr lang="es-CL" dirty="0"/>
          </a:p>
        </p:txBody>
      </p:sp>
    </p:spTree>
    <p:extLst>
      <p:ext uri="{BB962C8B-B14F-4D97-AF65-F5344CB8AC3E}">
        <p14:creationId xmlns:p14="http://schemas.microsoft.com/office/powerpoint/2010/main" val="285910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C0FBF1-67EA-4525-AE33-FF820D1A21A5}"/>
              </a:ext>
            </a:extLst>
          </p:cNvPr>
          <p:cNvSpPr>
            <a:spLocks noGrp="1"/>
          </p:cNvSpPr>
          <p:nvPr>
            <p:ph type="title"/>
          </p:nvPr>
        </p:nvSpPr>
        <p:spPr/>
        <p:txBody>
          <a:bodyPr/>
          <a:lstStyle/>
          <a:p>
            <a:r>
              <a:rPr lang="es-CL" dirty="0"/>
              <a:t>Confucio (</a:t>
            </a:r>
            <a:r>
              <a:rPr lang="ja-JP" altLang="es-CL" dirty="0"/>
              <a:t>孔夫子</a:t>
            </a:r>
            <a:r>
              <a:rPr lang="es-CL" altLang="ja-JP" dirty="0"/>
              <a:t>)</a:t>
            </a:r>
            <a:r>
              <a:rPr lang="es-CL" dirty="0"/>
              <a:t> y su vida</a:t>
            </a:r>
          </a:p>
        </p:txBody>
      </p:sp>
      <p:sp>
        <p:nvSpPr>
          <p:cNvPr id="3" name="Marcador de contenido 2">
            <a:extLst>
              <a:ext uri="{FF2B5EF4-FFF2-40B4-BE49-F238E27FC236}">
                <a16:creationId xmlns:a16="http://schemas.microsoft.com/office/drawing/2014/main" id="{CB370F6E-0A74-4DC5-B7F3-76FDC66286F7}"/>
              </a:ext>
            </a:extLst>
          </p:cNvPr>
          <p:cNvSpPr>
            <a:spLocks noGrp="1"/>
          </p:cNvSpPr>
          <p:nvPr>
            <p:ph idx="1"/>
          </p:nvPr>
        </p:nvSpPr>
        <p:spPr/>
        <p:txBody>
          <a:bodyPr/>
          <a:lstStyle/>
          <a:p>
            <a:r>
              <a:rPr lang="es-CL" dirty="0"/>
              <a:t>Confucio (551-479 a.C.) se llamaba </a:t>
            </a:r>
            <a:r>
              <a:rPr lang="es-CL" i="1" dirty="0"/>
              <a:t>Kong Qiu </a:t>
            </a:r>
            <a:r>
              <a:rPr lang="es-CL" dirty="0"/>
              <a:t>y también era conocido como </a:t>
            </a:r>
            <a:r>
              <a:rPr lang="es-CL" i="1" dirty="0"/>
              <a:t>Kong </a:t>
            </a:r>
            <a:r>
              <a:rPr lang="es-CL" i="1" dirty="0" err="1"/>
              <a:t>Zhongni</a:t>
            </a:r>
            <a:r>
              <a:rPr lang="es-CL" dirty="0"/>
              <a:t>. </a:t>
            </a:r>
          </a:p>
          <a:p>
            <a:r>
              <a:rPr lang="es-CL" dirty="0"/>
              <a:t>Nació en </a:t>
            </a:r>
            <a:r>
              <a:rPr lang="es-CL" i="1" dirty="0" err="1"/>
              <a:t>Zouyi</a:t>
            </a:r>
            <a:r>
              <a:rPr lang="es-CL" dirty="0"/>
              <a:t> (hoy </a:t>
            </a:r>
            <a:r>
              <a:rPr lang="es-CL" i="1" dirty="0" err="1"/>
              <a:t>Qufu</a:t>
            </a:r>
            <a:r>
              <a:rPr lang="es-CL" i="1" dirty="0"/>
              <a:t>, Shandong</a:t>
            </a:r>
            <a:r>
              <a:rPr lang="es-CL" dirty="0"/>
              <a:t>) del reino </a:t>
            </a:r>
            <a:r>
              <a:rPr lang="es-CL" i="1" dirty="0"/>
              <a:t>Lu</a:t>
            </a:r>
            <a:r>
              <a:rPr lang="es-CL" dirty="0"/>
              <a:t>, en los últimos años del Período de Primavera y Otoño. </a:t>
            </a:r>
          </a:p>
          <a:p>
            <a:r>
              <a:rPr lang="es-CL" dirty="0"/>
              <a:t>Fue pensador, educador y fundador de la escuela confuciana. </a:t>
            </a:r>
          </a:p>
          <a:p>
            <a:r>
              <a:rPr lang="es-CL" dirty="0"/>
              <a:t>Confucio contribuyó al desarrollo de la educación y a la recopilación y difusión de la cultura antigua. </a:t>
            </a:r>
          </a:p>
          <a:p>
            <a:endParaRPr lang="es-CL" dirty="0"/>
          </a:p>
        </p:txBody>
      </p:sp>
      <p:pic>
        <p:nvPicPr>
          <p:cNvPr id="4" name="Marcador de contenido 4" descr="Un dibujo de un hombre con barba y bigote&#10;&#10;Descripción generada automáticamente con confianza baja">
            <a:extLst>
              <a:ext uri="{FF2B5EF4-FFF2-40B4-BE49-F238E27FC236}">
                <a16:creationId xmlns:a16="http://schemas.microsoft.com/office/drawing/2014/main" id="{F6507FE0-B2E2-4E19-8E1B-1926E4A0069E}"/>
              </a:ext>
            </a:extLst>
          </p:cNvPr>
          <p:cNvPicPr>
            <a:picLocks noChangeAspect="1"/>
          </p:cNvPicPr>
          <p:nvPr/>
        </p:nvPicPr>
        <p:blipFill>
          <a:blip r:embed="rId2"/>
          <a:stretch>
            <a:fillRect/>
          </a:stretch>
        </p:blipFill>
        <p:spPr>
          <a:xfrm>
            <a:off x="4078336" y="4158157"/>
            <a:ext cx="2746534" cy="2057249"/>
          </a:xfrm>
          <a:prstGeom prst="rect">
            <a:avLst/>
          </a:prstGeom>
        </p:spPr>
      </p:pic>
    </p:spTree>
    <p:extLst>
      <p:ext uri="{BB962C8B-B14F-4D97-AF65-F5344CB8AC3E}">
        <p14:creationId xmlns:p14="http://schemas.microsoft.com/office/powerpoint/2010/main" val="2228578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A2E4A6-C93B-4D42-8EFD-A3499C8872D9}"/>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5C6C4B39-4D5B-44AB-A07F-F228A352F3DF}"/>
              </a:ext>
            </a:extLst>
          </p:cNvPr>
          <p:cNvSpPr>
            <a:spLocks noGrp="1"/>
          </p:cNvSpPr>
          <p:nvPr>
            <p:ph idx="1"/>
          </p:nvPr>
        </p:nvSpPr>
        <p:spPr/>
        <p:txBody>
          <a:bodyPr/>
          <a:lstStyle/>
          <a:p>
            <a:r>
              <a:rPr lang="es-MX" dirty="0"/>
              <a:t>Aunque las Analectas de Confucio se destacó por el estilo de discursos, creó también figuras vívidas, tales como el alumno más preferido por Confucio, </a:t>
            </a:r>
            <a:r>
              <a:rPr lang="es-MX" i="1" dirty="0"/>
              <a:t>Yan Yuan </a:t>
            </a:r>
            <a:r>
              <a:rPr lang="es-MX" dirty="0"/>
              <a:t>(llamado </a:t>
            </a:r>
            <a:r>
              <a:rPr lang="es-MX" i="1" dirty="0"/>
              <a:t>Hui</a:t>
            </a:r>
            <a:r>
              <a:rPr lang="es-MX" dirty="0"/>
              <a:t>)</a:t>
            </a:r>
          </a:p>
          <a:p>
            <a:r>
              <a:rPr lang="es-MX" i="1" dirty="0"/>
              <a:t>Yan Yuan </a:t>
            </a:r>
            <a:r>
              <a:rPr lang="es-MX" dirty="0"/>
              <a:t>fue también uno de los alumnos de Confucio más estudioso y con un espíritu elevado.</a:t>
            </a:r>
          </a:p>
          <a:p>
            <a:r>
              <a:rPr lang="es-MX" dirty="0"/>
              <a:t>Con Analectas de Confucio se inició la forma literaria de citas, con una influencia histórica trascendencial sobre los descendientes.</a:t>
            </a:r>
            <a:endParaRPr lang="es-CL" dirty="0"/>
          </a:p>
        </p:txBody>
      </p:sp>
      <p:pic>
        <p:nvPicPr>
          <p:cNvPr id="5" name="Imagen 4" descr="Imagen que contiene Flecha&#10;&#10;Descripción generada automáticamente">
            <a:extLst>
              <a:ext uri="{FF2B5EF4-FFF2-40B4-BE49-F238E27FC236}">
                <a16:creationId xmlns:a16="http://schemas.microsoft.com/office/drawing/2014/main" id="{98473EB5-807C-44E5-B600-B663C37AAB58}"/>
              </a:ext>
            </a:extLst>
          </p:cNvPr>
          <p:cNvPicPr>
            <a:picLocks noChangeAspect="1"/>
          </p:cNvPicPr>
          <p:nvPr/>
        </p:nvPicPr>
        <p:blipFill>
          <a:blip r:embed="rId2"/>
          <a:stretch>
            <a:fillRect/>
          </a:stretch>
        </p:blipFill>
        <p:spPr>
          <a:xfrm>
            <a:off x="3502715" y="4316067"/>
            <a:ext cx="4762500" cy="2095500"/>
          </a:xfrm>
          <a:prstGeom prst="rect">
            <a:avLst/>
          </a:prstGeom>
        </p:spPr>
      </p:pic>
    </p:spTree>
    <p:extLst>
      <p:ext uri="{BB962C8B-B14F-4D97-AF65-F5344CB8AC3E}">
        <p14:creationId xmlns:p14="http://schemas.microsoft.com/office/powerpoint/2010/main" val="153720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775A92-EADC-4DA0-AF48-254C187326CD}"/>
              </a:ext>
            </a:extLst>
          </p:cNvPr>
          <p:cNvSpPr>
            <a:spLocks noGrp="1"/>
          </p:cNvSpPr>
          <p:nvPr>
            <p:ph type="title"/>
          </p:nvPr>
        </p:nvSpPr>
        <p:spPr>
          <a:xfrm>
            <a:off x="1066800" y="642594"/>
            <a:ext cx="10058400" cy="1371600"/>
          </a:xfrm>
        </p:spPr>
        <p:txBody>
          <a:bodyPr>
            <a:normAutofit/>
          </a:bodyPr>
          <a:lstStyle/>
          <a:p>
            <a:endParaRPr lang="es-CL"/>
          </a:p>
        </p:txBody>
      </p:sp>
      <p:sp>
        <p:nvSpPr>
          <p:cNvPr id="8" name="Content Placeholder 7">
            <a:extLst>
              <a:ext uri="{FF2B5EF4-FFF2-40B4-BE49-F238E27FC236}">
                <a16:creationId xmlns:a16="http://schemas.microsoft.com/office/drawing/2014/main" id="{3E7D7F06-DC6B-44B4-B3B7-C0A998A72460}"/>
              </a:ext>
            </a:extLst>
          </p:cNvPr>
          <p:cNvSpPr>
            <a:spLocks noGrp="1"/>
          </p:cNvSpPr>
          <p:nvPr>
            <p:ph idx="1"/>
          </p:nvPr>
        </p:nvSpPr>
        <p:spPr>
          <a:xfrm>
            <a:off x="1066800" y="2103120"/>
            <a:ext cx="6485467" cy="3931920"/>
          </a:xfrm>
        </p:spPr>
        <p:txBody>
          <a:bodyPr>
            <a:normAutofit/>
          </a:bodyPr>
          <a:lstStyle/>
          <a:p>
            <a:r>
              <a:rPr lang="en-US" sz="2400" dirty="0"/>
              <a:t>Los </a:t>
            </a:r>
            <a:r>
              <a:rPr lang="en-US" sz="2400" dirty="0" err="1"/>
              <a:t>cuatro</a:t>
            </a:r>
            <a:r>
              <a:rPr lang="en-US" sz="2400" dirty="0"/>
              <a:t> </a:t>
            </a:r>
            <a:r>
              <a:rPr lang="en-US" sz="2400" dirty="0" err="1"/>
              <a:t>libros</a:t>
            </a:r>
            <a:r>
              <a:rPr lang="en-US" sz="2400" dirty="0"/>
              <a:t> del </a:t>
            </a:r>
            <a:r>
              <a:rPr lang="en-US" sz="2400" dirty="0" err="1"/>
              <a:t>confucianismo</a:t>
            </a:r>
            <a:r>
              <a:rPr lang="en-US" sz="2400" dirty="0"/>
              <a:t> son los </a:t>
            </a:r>
            <a:r>
              <a:rPr lang="en-US" sz="2400" dirty="0" err="1"/>
              <a:t>textos</a:t>
            </a:r>
            <a:r>
              <a:rPr lang="en-US" sz="2400" dirty="0"/>
              <a:t> de la literature </a:t>
            </a:r>
            <a:r>
              <a:rPr lang="en-US" sz="2400" dirty="0" err="1"/>
              <a:t>clásica</a:t>
            </a:r>
            <a:r>
              <a:rPr lang="en-US" sz="2400" dirty="0"/>
              <a:t> china </a:t>
            </a:r>
            <a:r>
              <a:rPr lang="en-US" sz="2400" dirty="0" err="1"/>
              <a:t>seleccionados</a:t>
            </a:r>
            <a:r>
              <a:rPr lang="en-US" sz="2400" dirty="0"/>
              <a:t> por </a:t>
            </a:r>
            <a:r>
              <a:rPr lang="en-US" sz="2400" i="1" dirty="0"/>
              <a:t>Zhu Xi</a:t>
            </a:r>
            <a:r>
              <a:rPr lang="en-US" sz="2400" dirty="0"/>
              <a:t>, </a:t>
            </a:r>
            <a:r>
              <a:rPr lang="en-US" sz="2400" dirty="0" err="1"/>
              <a:t>en</a:t>
            </a:r>
            <a:r>
              <a:rPr lang="en-US" sz="2400" dirty="0"/>
              <a:t> la </a:t>
            </a:r>
            <a:r>
              <a:rPr lang="en-US" sz="2400" dirty="0" err="1"/>
              <a:t>dinastía</a:t>
            </a:r>
            <a:r>
              <a:rPr lang="en-US" sz="2400"/>
              <a:t> Song (960-1280), </a:t>
            </a:r>
            <a:r>
              <a:rPr lang="en-US" sz="2400" dirty="0" err="1"/>
              <a:t>como</a:t>
            </a:r>
            <a:r>
              <a:rPr lang="en-US" sz="2400" dirty="0"/>
              <a:t> </a:t>
            </a:r>
            <a:r>
              <a:rPr lang="en-US" sz="2400" dirty="0" err="1"/>
              <a:t>textos</a:t>
            </a:r>
            <a:r>
              <a:rPr lang="en-US" sz="2400" dirty="0"/>
              <a:t> de </a:t>
            </a:r>
            <a:r>
              <a:rPr lang="en-US" sz="2400" dirty="0" err="1"/>
              <a:t>introducción</a:t>
            </a:r>
            <a:r>
              <a:rPr lang="en-US" sz="2400" dirty="0"/>
              <a:t> al </a:t>
            </a:r>
            <a:r>
              <a:rPr lang="en-US" sz="2400" dirty="0" err="1"/>
              <a:t>confucianismo</a:t>
            </a:r>
            <a:r>
              <a:rPr lang="en-US" sz="2400" dirty="0"/>
              <a:t>.</a:t>
            </a:r>
          </a:p>
          <a:p>
            <a:r>
              <a:rPr lang="es-MX" sz="2400" dirty="0"/>
              <a:t>Los Cuatro Libros fueron los textos básicos de los exámenes imperiales bajo la dinastía Ming y la dinastía Qing. </a:t>
            </a:r>
            <a:endParaRPr lang="en-US" sz="2400" dirty="0"/>
          </a:p>
        </p:txBody>
      </p:sp>
      <p:pic>
        <p:nvPicPr>
          <p:cNvPr id="4" name="Marcador de contenido 4" descr="Imagen que contiene texto, libro&#10;&#10;Descripción generada automáticamente">
            <a:extLst>
              <a:ext uri="{FF2B5EF4-FFF2-40B4-BE49-F238E27FC236}">
                <a16:creationId xmlns:a16="http://schemas.microsoft.com/office/drawing/2014/main" id="{F17F1B14-AE05-4528-A685-DC1DD9B7E49F}"/>
              </a:ext>
            </a:extLst>
          </p:cNvPr>
          <p:cNvPicPr>
            <a:picLocks noChangeAspect="1"/>
          </p:cNvPicPr>
          <p:nvPr/>
        </p:nvPicPr>
        <p:blipFill>
          <a:blip r:embed="rId2"/>
          <a:stretch>
            <a:fillRect/>
          </a:stretch>
        </p:blipFill>
        <p:spPr>
          <a:xfrm>
            <a:off x="8636205" y="2161488"/>
            <a:ext cx="1788378" cy="3632643"/>
          </a:xfrm>
          <a:prstGeom prst="rect">
            <a:avLst/>
          </a:prstGeom>
        </p:spPr>
      </p:pic>
    </p:spTree>
    <p:extLst>
      <p:ext uri="{BB962C8B-B14F-4D97-AF65-F5344CB8AC3E}">
        <p14:creationId xmlns:p14="http://schemas.microsoft.com/office/powerpoint/2010/main" val="277149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23DE1-F48A-4742-8E7C-68503DA83D21}"/>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220E744A-529E-4761-8D0E-6B9FB5C2F400}"/>
              </a:ext>
            </a:extLst>
          </p:cNvPr>
          <p:cNvSpPr>
            <a:spLocks noGrp="1"/>
          </p:cNvSpPr>
          <p:nvPr>
            <p:ph idx="1"/>
          </p:nvPr>
        </p:nvSpPr>
        <p:spPr/>
        <p:txBody>
          <a:bodyPr/>
          <a:lstStyle/>
          <a:p>
            <a:pPr algn="ctr"/>
            <a:r>
              <a:rPr lang="zh-TW" altLang="es-CL" sz="3600" dirty="0"/>
              <a:t>子曰：巧言令色，鮮矣仁！</a:t>
            </a:r>
            <a:endParaRPr lang="es-CL" altLang="zh-TW" sz="3600" dirty="0"/>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sz="1800" dirty="0">
              <a:effectLst/>
              <a:latin typeface="+mj-lt"/>
              <a:ea typeface="Times New Roman" panose="02020603050405020304" pitchFamily="18"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dirty="0">
              <a:latin typeface="+mj-lt"/>
              <a:ea typeface="Times New Roman" panose="02020603050405020304" pitchFamily="18"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2000" dirty="0">
                <a:effectLst/>
                <a:latin typeface="+mj-lt"/>
                <a:ea typeface="Times New Roman" panose="02020603050405020304" pitchFamily="18" charset="0"/>
                <a:cs typeface="Times New Roman" panose="02020603050405020304" pitchFamily="18" charset="0"/>
              </a:rPr>
              <a:t>El Maestro dijo: "Las bellas palabras y una apariencia insinuante rara vez se asocian con la verdadera virtud".</a:t>
            </a:r>
            <a:endParaRPr lang="es-CL" sz="20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s-CL" sz="1800" dirty="0">
              <a:effectLst/>
              <a:latin typeface="+mj-lt"/>
              <a:ea typeface="Calibri" panose="020F0502020204030204" pitchFamily="34" charset="0"/>
              <a:cs typeface="Times New Roman" panose="02020603050405020304" pitchFamily="18" charset="0"/>
            </a:endParaRPr>
          </a:p>
          <a:p>
            <a:endParaRPr lang="en-US" dirty="0"/>
          </a:p>
          <a:p>
            <a:endParaRPr lang="es-CL" dirty="0"/>
          </a:p>
        </p:txBody>
      </p:sp>
    </p:spTree>
    <p:extLst>
      <p:ext uri="{BB962C8B-B14F-4D97-AF65-F5344CB8AC3E}">
        <p14:creationId xmlns:p14="http://schemas.microsoft.com/office/powerpoint/2010/main" val="4070058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3F305-D3E9-41CA-9CCE-2C986E258043}"/>
              </a:ext>
            </a:extLst>
          </p:cNvPr>
          <p:cNvSpPr>
            <a:spLocks noGrp="1"/>
          </p:cNvSpPr>
          <p:nvPr>
            <p:ph type="title"/>
          </p:nvPr>
        </p:nvSpPr>
        <p:spPr/>
        <p:txBody>
          <a:bodyPr>
            <a:normAutofit/>
          </a:bodyPr>
          <a:lstStyle/>
          <a:p>
            <a:pPr algn="ctr"/>
            <a:r>
              <a:rPr lang="es-CL" sz="3200" dirty="0"/>
              <a:t>Cinco </a:t>
            </a:r>
            <a:r>
              <a:rPr lang="es-CL" sz="3200" dirty="0" err="1"/>
              <a:t>relaciónes</a:t>
            </a:r>
            <a:r>
              <a:rPr lang="es-CL" sz="3200" dirty="0"/>
              <a:t> humanas elementales – </a:t>
            </a:r>
            <a:br>
              <a:rPr lang="es-CL" sz="3200" dirty="0"/>
            </a:br>
            <a:r>
              <a:rPr kumimoji="0" lang="es-CL" altLang="es-CL" sz="3200" i="0" u="none" strike="noStrike" cap="none" normalizeH="0" baseline="0" dirty="0" err="1">
                <a:ln>
                  <a:noFill/>
                </a:ln>
                <a:solidFill>
                  <a:schemeClr val="tx1"/>
                </a:solidFill>
                <a:effectLst/>
                <a:latin typeface="Arial" panose="020B0604020202020204" pitchFamily="34" charset="0"/>
              </a:rPr>
              <a:t>五倫</a:t>
            </a:r>
            <a:r>
              <a:rPr kumimoji="0" lang="es-CL" altLang="es-CL" sz="3200" i="0" u="none" strike="noStrike" cap="none" normalizeH="0" baseline="0" dirty="0">
                <a:ln>
                  <a:noFill/>
                </a:ln>
                <a:solidFill>
                  <a:schemeClr val="tx1"/>
                </a:solidFill>
                <a:effectLst/>
                <a:latin typeface="Arial" panose="020B0604020202020204" pitchFamily="34" charset="0"/>
              </a:rPr>
              <a:t> / </a:t>
            </a:r>
            <a:r>
              <a:rPr kumimoji="0" lang="es-CL" altLang="es-CL" sz="3200" i="0" u="none" strike="noStrike" cap="none" normalizeH="0" baseline="0" dirty="0" err="1">
                <a:ln>
                  <a:noFill/>
                </a:ln>
                <a:solidFill>
                  <a:schemeClr val="tx1"/>
                </a:solidFill>
                <a:effectLst/>
                <a:latin typeface="Arial" panose="020B0604020202020204" pitchFamily="34" charset="0"/>
              </a:rPr>
              <a:t>五</a:t>
            </a:r>
            <a:r>
              <a:rPr kumimoji="0" lang="es-CL" altLang="es-CL" sz="3200" b="1" i="0" u="none" strike="noStrike" cap="none" normalizeH="0" baseline="0" dirty="0" err="1">
                <a:ln>
                  <a:noFill/>
                </a:ln>
                <a:solidFill>
                  <a:schemeClr val="tx1"/>
                </a:solidFill>
                <a:effectLst/>
                <a:latin typeface="Arial" panose="020B0604020202020204" pitchFamily="34" charset="0"/>
              </a:rPr>
              <a:t>伦</a:t>
            </a:r>
            <a:r>
              <a:rPr kumimoji="0" lang="es-CL" altLang="es-CL" sz="3200" i="0" u="none" strike="noStrike" cap="none" normalizeH="0" baseline="0" dirty="0">
                <a:ln>
                  <a:noFill/>
                </a:ln>
                <a:solidFill>
                  <a:schemeClr val="tx1"/>
                </a:solidFill>
                <a:effectLst/>
                <a:latin typeface="Arial" panose="020B0604020202020204" pitchFamily="34" charset="0"/>
              </a:rPr>
              <a:t>, </a:t>
            </a:r>
            <a:r>
              <a:rPr kumimoji="0" lang="es-CL" altLang="es-CL" sz="3200" i="1" u="none" strike="noStrike" cap="none" normalizeH="0" baseline="0" dirty="0" err="1">
                <a:ln>
                  <a:noFill/>
                </a:ln>
                <a:solidFill>
                  <a:schemeClr val="tx1"/>
                </a:solidFill>
                <a:effectLst/>
                <a:latin typeface="Arial" panose="020B0604020202020204" pitchFamily="34" charset="0"/>
              </a:rPr>
              <a:t>Wǔ</a:t>
            </a:r>
            <a:r>
              <a:rPr kumimoji="0" lang="es-CL" altLang="es-CL" sz="3200" i="1" u="none" strike="noStrike" cap="none" normalizeH="0" baseline="0" dirty="0">
                <a:ln>
                  <a:noFill/>
                </a:ln>
                <a:solidFill>
                  <a:schemeClr val="tx1"/>
                </a:solidFill>
                <a:effectLst/>
                <a:latin typeface="Arial" panose="020B0604020202020204" pitchFamily="34" charset="0"/>
              </a:rPr>
              <a:t> </a:t>
            </a:r>
            <a:r>
              <a:rPr kumimoji="0" lang="es-CL" altLang="es-CL" sz="3200" i="1" u="none" strike="noStrike" cap="none" normalizeH="0" baseline="0" dirty="0" err="1">
                <a:ln>
                  <a:noFill/>
                </a:ln>
                <a:solidFill>
                  <a:schemeClr val="tx1"/>
                </a:solidFill>
                <a:effectLst/>
                <a:latin typeface="Arial" panose="020B0604020202020204" pitchFamily="34" charset="0"/>
              </a:rPr>
              <a:t>lún</a:t>
            </a:r>
            <a:endParaRPr lang="es-CL" sz="3200" dirty="0"/>
          </a:p>
        </p:txBody>
      </p:sp>
      <p:sp>
        <p:nvSpPr>
          <p:cNvPr id="3" name="Marcador de contenido 2">
            <a:extLst>
              <a:ext uri="{FF2B5EF4-FFF2-40B4-BE49-F238E27FC236}">
                <a16:creationId xmlns:a16="http://schemas.microsoft.com/office/drawing/2014/main" id="{B6DEA0F5-90D8-4D92-9A9A-179AC8AB3F0A}"/>
              </a:ext>
            </a:extLst>
          </p:cNvPr>
          <p:cNvSpPr>
            <a:spLocks noGrp="1"/>
          </p:cNvSpPr>
          <p:nvPr>
            <p:ph idx="1"/>
          </p:nvPr>
        </p:nvSpPr>
        <p:spPr/>
        <p:txBody>
          <a:bodyPr/>
          <a:lstStyle/>
          <a:p>
            <a:r>
              <a:rPr lang="es-CL" dirty="0"/>
              <a:t>Cinco relaciones humanas elementales determinan la filosofía de Confucio:</a:t>
            </a:r>
          </a:p>
          <a:p>
            <a:r>
              <a:rPr lang="ja-JP" altLang="es-CL" dirty="0"/>
              <a:t>父子有亲 </a:t>
            </a:r>
            <a:r>
              <a:rPr lang="es-CL" altLang="ja-JP" dirty="0"/>
              <a:t>– padre - hijo</a:t>
            </a:r>
          </a:p>
          <a:p>
            <a:r>
              <a:rPr lang="ja-JP" altLang="es-CL" dirty="0"/>
              <a:t> 君臣有义 </a:t>
            </a:r>
            <a:r>
              <a:rPr lang="es-CL" altLang="ja-JP" dirty="0"/>
              <a:t>– gobernante - subordinado</a:t>
            </a:r>
          </a:p>
          <a:p>
            <a:r>
              <a:rPr lang="ja-JP" altLang="es-CL" dirty="0"/>
              <a:t> 夫妇有别 </a:t>
            </a:r>
            <a:r>
              <a:rPr lang="es-CL" altLang="ja-JP" dirty="0"/>
              <a:t>– esposo - esposa</a:t>
            </a:r>
          </a:p>
          <a:p>
            <a:r>
              <a:rPr lang="ja-JP" altLang="es-CL" dirty="0"/>
              <a:t>长幼有序 </a:t>
            </a:r>
            <a:r>
              <a:rPr lang="es-CL" altLang="ja-JP" dirty="0"/>
              <a:t>– hermano mayor – hermano menor</a:t>
            </a:r>
          </a:p>
          <a:p>
            <a:r>
              <a:rPr lang="es-CL" dirty="0" err="1"/>
              <a:t>朋友有信</a:t>
            </a:r>
            <a:r>
              <a:rPr lang="es-CL" dirty="0"/>
              <a:t> – amigo – amigo</a:t>
            </a:r>
          </a:p>
          <a:p>
            <a:r>
              <a:rPr lang="es-CL" dirty="0"/>
              <a:t>Desde una perspectiva confuciana, estas son esencialmente relaciones jerárquica superiores y subordinadas. Solo la relación amigo-amigo puede verse como una relación de igual a igual. </a:t>
            </a:r>
          </a:p>
          <a:p>
            <a:endParaRPr lang="es-CL" dirty="0"/>
          </a:p>
        </p:txBody>
      </p:sp>
    </p:spTree>
    <p:extLst>
      <p:ext uri="{BB962C8B-B14F-4D97-AF65-F5344CB8AC3E}">
        <p14:creationId xmlns:p14="http://schemas.microsoft.com/office/powerpoint/2010/main" val="202136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ítulo 1">
            <a:extLst>
              <a:ext uri="{FF2B5EF4-FFF2-40B4-BE49-F238E27FC236}">
                <a16:creationId xmlns:a16="http://schemas.microsoft.com/office/drawing/2014/main" id="{8BF09DE5-B187-49D4-8AB8-BDBE2278A2C0}"/>
              </a:ext>
            </a:extLst>
          </p:cNvPr>
          <p:cNvSpPr>
            <a:spLocks noGrp="1"/>
          </p:cNvSpPr>
          <p:nvPr>
            <p:ph type="title"/>
          </p:nvPr>
        </p:nvSpPr>
        <p:spPr>
          <a:xfrm>
            <a:off x="7532835" y="1420706"/>
            <a:ext cx="3466540" cy="4016587"/>
          </a:xfrm>
        </p:spPr>
        <p:txBody>
          <a:bodyPr>
            <a:normAutofit/>
          </a:bodyPr>
          <a:lstStyle/>
          <a:p>
            <a:r>
              <a:rPr lang="es-CL" sz="3600" dirty="0" err="1"/>
              <a:t>Mencio</a:t>
            </a:r>
            <a:r>
              <a:rPr lang="es-CL" sz="3600" dirty="0"/>
              <a:t> – </a:t>
            </a:r>
            <a:r>
              <a:rPr lang="es-CL" sz="3600" i="1" dirty="0" err="1"/>
              <a:t>Mengzi</a:t>
            </a:r>
            <a:r>
              <a:rPr lang="es-CL" sz="3600" dirty="0"/>
              <a:t> (</a:t>
            </a:r>
            <a:r>
              <a:rPr lang="ja-JP" altLang="es-CL" sz="3600" dirty="0"/>
              <a:t>孟子</a:t>
            </a:r>
            <a:r>
              <a:rPr lang="es-CL" altLang="ja-JP" sz="3600" dirty="0"/>
              <a:t>)</a:t>
            </a:r>
            <a:br>
              <a:rPr lang="es-CL" altLang="ja-JP" sz="3600" dirty="0"/>
            </a:br>
            <a:r>
              <a:rPr lang="es-CL" altLang="ja-JP" sz="2800" dirty="0"/>
              <a:t>(327 a.C.-289 a.C.)</a:t>
            </a:r>
            <a:endParaRPr lang="es-CL" sz="2800" dirty="0"/>
          </a:p>
        </p:txBody>
      </p:sp>
      <p:pic>
        <p:nvPicPr>
          <p:cNvPr id="5" name="Marcador de contenido 4">
            <a:extLst>
              <a:ext uri="{FF2B5EF4-FFF2-40B4-BE49-F238E27FC236}">
                <a16:creationId xmlns:a16="http://schemas.microsoft.com/office/drawing/2014/main" id="{45347E4F-FD27-4AD7-93DC-B661E175E014}"/>
              </a:ext>
            </a:extLst>
          </p:cNvPr>
          <p:cNvPicPr>
            <a:picLocks noGrp="1" noChangeAspect="1"/>
          </p:cNvPicPr>
          <p:nvPr>
            <p:ph idx="1"/>
          </p:nvPr>
        </p:nvPicPr>
        <p:blipFill>
          <a:blip r:embed="rId3"/>
          <a:stretch>
            <a:fillRect/>
          </a:stretch>
        </p:blipFill>
        <p:spPr>
          <a:xfrm>
            <a:off x="2355680" y="2301826"/>
            <a:ext cx="4007730" cy="2254348"/>
          </a:xfrm>
        </p:spPr>
      </p:pic>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35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BDEC4-BBD7-420D-8E81-44B48F97E884}"/>
              </a:ext>
            </a:extLst>
          </p:cNvPr>
          <p:cNvSpPr>
            <a:spLocks noGrp="1"/>
          </p:cNvSpPr>
          <p:nvPr>
            <p:ph type="title"/>
          </p:nvPr>
        </p:nvSpPr>
        <p:spPr>
          <a:xfrm>
            <a:off x="6314384" y="642594"/>
            <a:ext cx="4810815" cy="1371600"/>
          </a:xfrm>
        </p:spPr>
        <p:txBody>
          <a:bodyPr>
            <a:normAutofit/>
          </a:bodyPr>
          <a:lstStyle/>
          <a:p>
            <a:r>
              <a:rPr lang="es-CL" sz="4400"/>
              <a:t>La vida de </a:t>
            </a:r>
            <a:r>
              <a:rPr lang="es-CL" sz="4400" err="1"/>
              <a:t>Mencio</a:t>
            </a:r>
            <a:endParaRPr lang="es-CL" sz="4400"/>
          </a:p>
        </p:txBody>
      </p:sp>
      <p:sp>
        <p:nvSpPr>
          <p:cNvPr id="12" name="Rectangle 11">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4" name="Rectangle 13">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7" name="Imagen 6" descr="Texto&#10;&#10;Descripción generada automáticamente">
            <a:extLst>
              <a:ext uri="{FF2B5EF4-FFF2-40B4-BE49-F238E27FC236}">
                <a16:creationId xmlns:a16="http://schemas.microsoft.com/office/drawing/2014/main" id="{49F1EB42-8761-4027-B2F8-6D29D336BF56}"/>
              </a:ext>
            </a:extLst>
          </p:cNvPr>
          <p:cNvPicPr>
            <a:picLocks noChangeAspect="1"/>
          </p:cNvPicPr>
          <p:nvPr/>
        </p:nvPicPr>
        <p:blipFill rotWithShape="1">
          <a:blip r:embed="rId2"/>
          <a:srcRect t="25361" r="2" b="2"/>
          <a:stretch/>
        </p:blipFill>
        <p:spPr>
          <a:xfrm>
            <a:off x="1304515" y="1328394"/>
            <a:ext cx="4188221" cy="4227415"/>
          </a:xfrm>
          <a:prstGeom prst="rect">
            <a:avLst/>
          </a:prstGeom>
        </p:spPr>
      </p:pic>
      <p:sp>
        <p:nvSpPr>
          <p:cNvPr id="3" name="Marcador de contenido 2">
            <a:extLst>
              <a:ext uri="{FF2B5EF4-FFF2-40B4-BE49-F238E27FC236}">
                <a16:creationId xmlns:a16="http://schemas.microsoft.com/office/drawing/2014/main" id="{8416DACD-A540-4F1E-9E42-12ACC9B10863}"/>
              </a:ext>
            </a:extLst>
          </p:cNvPr>
          <p:cNvSpPr>
            <a:spLocks noGrp="1"/>
          </p:cNvSpPr>
          <p:nvPr>
            <p:ph idx="1"/>
          </p:nvPr>
        </p:nvSpPr>
        <p:spPr>
          <a:xfrm>
            <a:off x="6314384" y="2103120"/>
            <a:ext cx="4810816" cy="3931920"/>
          </a:xfrm>
        </p:spPr>
        <p:txBody>
          <a:bodyPr>
            <a:normAutofit/>
          </a:bodyPr>
          <a:lstStyle/>
          <a:p>
            <a:pPr>
              <a:lnSpc>
                <a:spcPct val="90000"/>
              </a:lnSpc>
            </a:pPr>
            <a:r>
              <a:rPr lang="es-CL" sz="1700" dirty="0"/>
              <a:t>Vivió en el siglo IV a. C. </a:t>
            </a:r>
          </a:p>
          <a:p>
            <a:pPr>
              <a:lnSpc>
                <a:spcPct val="90000"/>
              </a:lnSpc>
            </a:pPr>
            <a:r>
              <a:rPr lang="es-CL" sz="1700" dirty="0"/>
              <a:t>Nació en el estado de </a:t>
            </a:r>
            <a:r>
              <a:rPr lang="es-CL" sz="1700" i="1" dirty="0" err="1"/>
              <a:t>Zou</a:t>
            </a:r>
            <a:r>
              <a:rPr lang="es-CL" sz="1700" dirty="0"/>
              <a:t> en el actual Shandong</a:t>
            </a:r>
          </a:p>
          <a:p>
            <a:pPr>
              <a:lnSpc>
                <a:spcPct val="90000"/>
              </a:lnSpc>
            </a:pPr>
            <a:r>
              <a:rPr lang="es-CL" sz="1700" dirty="0" err="1"/>
              <a:t>Mencio</a:t>
            </a:r>
            <a:r>
              <a:rPr lang="es-CL" sz="1700" dirty="0"/>
              <a:t> vivió en la época de “los Reinos Combatientes”</a:t>
            </a:r>
          </a:p>
          <a:p>
            <a:pPr>
              <a:lnSpc>
                <a:spcPct val="90000"/>
              </a:lnSpc>
            </a:pPr>
            <a:r>
              <a:rPr lang="es-CL" sz="1700" dirty="0"/>
              <a:t>Parece haber estudiado con un discípulo del nieto de Confucio </a:t>
            </a:r>
            <a:r>
              <a:rPr lang="es-CL" sz="1700" i="1" dirty="0" err="1"/>
              <a:t>Zisi</a:t>
            </a:r>
            <a:r>
              <a:rPr lang="es-CL" sz="1700" dirty="0"/>
              <a:t>.</a:t>
            </a:r>
          </a:p>
          <a:p>
            <a:pPr>
              <a:lnSpc>
                <a:spcPct val="90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700" dirty="0">
                <a:effectLst/>
                <a:ea typeface="Times New Roman" panose="02020603050405020304" pitchFamily="18" charset="0"/>
                <a:cs typeface="Times New Roman" panose="02020603050405020304" pitchFamily="18" charset="0"/>
              </a:rPr>
              <a:t>Como Confucio, </a:t>
            </a:r>
            <a:r>
              <a:rPr lang="es-ES" sz="1700" dirty="0" err="1">
                <a:effectLst/>
                <a:ea typeface="Times New Roman" panose="02020603050405020304" pitchFamily="18" charset="0"/>
                <a:cs typeface="Times New Roman" panose="02020603050405020304" pitchFamily="18" charset="0"/>
              </a:rPr>
              <a:t>Mencio</a:t>
            </a:r>
            <a:r>
              <a:rPr lang="es-ES" sz="1700" dirty="0">
                <a:effectLst/>
                <a:ea typeface="Times New Roman" panose="02020603050405020304" pitchFamily="18" charset="0"/>
                <a:cs typeface="Times New Roman" panose="02020603050405020304" pitchFamily="18" charset="0"/>
              </a:rPr>
              <a:t> viajó por China durante cuarenta años y ofreció sus consejos a los gobernantes.</a:t>
            </a:r>
          </a:p>
          <a:p>
            <a:pPr>
              <a:lnSpc>
                <a:spcPct val="90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700" dirty="0">
                <a:effectLst/>
                <a:ea typeface="Times New Roman" panose="02020603050405020304" pitchFamily="18" charset="0"/>
                <a:cs typeface="Times New Roman" panose="02020603050405020304" pitchFamily="18" charset="0"/>
              </a:rPr>
              <a:t>Decepcionado de que sus esfuerzos de reforma tuvieran tan poco impacto, se retiró de la vida pública.</a:t>
            </a:r>
          </a:p>
          <a:p>
            <a:pPr marL="0" indent="0">
              <a:lnSpc>
                <a:spcPct val="90000"/>
              </a:lnSpc>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L" sz="1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s-CL" sz="1700" dirty="0"/>
          </a:p>
        </p:txBody>
      </p:sp>
      <p:sp>
        <p:nvSpPr>
          <p:cNvPr id="5" name="Rectangle 2">
            <a:extLst>
              <a:ext uri="{FF2B5EF4-FFF2-40B4-BE49-F238E27FC236}">
                <a16:creationId xmlns:a16="http://schemas.microsoft.com/office/drawing/2014/main" id="{AE04C28D-0DA2-4BB8-BC98-873DD309BF1D}"/>
              </a:ext>
            </a:extLst>
          </p:cNvPr>
          <p:cNvSpPr>
            <a:spLocks noChangeArrowheads="1"/>
          </p:cNvSpPr>
          <p:nvPr/>
        </p:nvSpPr>
        <p:spPr bwMode="auto">
          <a:xfrm>
            <a:off x="0" y="-56093"/>
            <a:ext cx="6016391"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s-ES" altLang="es-CL" sz="1000" b="0" i="0" u="none" strike="noStrike" cap="none" normalizeH="0" baseline="0">
                <a:ln>
                  <a:noFill/>
                </a:ln>
                <a:solidFill>
                  <a:schemeClr val="tx1"/>
                </a:solidFill>
                <a:effectLst/>
                <a:latin typeface="Arial Unicode MS"/>
                <a:ea typeface="Times New Roman" panose="02020603050405020304" pitchFamily="18" charset="0"/>
                <a:cs typeface="Courier New" panose="02070309020205020404" pitchFamily="49" charset="0"/>
              </a:rPr>
              <a:t>Decepcionado de que sus esfuerzos de reforma tuvieran tan poco impacto, se retiró de la vida pública.</a:t>
            </a:r>
            <a:r>
              <a:rPr kumimoji="0" lang="es-CL" altLang="es-CL" sz="1100" b="0" i="0" u="none" strike="noStrike" cap="none" normalizeH="0" baseline="0">
                <a:ln>
                  <a:noFill/>
                </a:ln>
                <a:solidFill>
                  <a:schemeClr val="tx1"/>
                </a:solidFill>
                <a:effectLst/>
              </a:rPr>
              <a:t> </a:t>
            </a:r>
            <a:endParaRPr kumimoji="0" lang="es-CL" altLang="es-C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s-CL" altLang="es-CL" sz="1800"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F8AD80C5-C441-4215-9EAE-59E3801DE5D2}"/>
              </a:ext>
            </a:extLst>
          </p:cNvPr>
          <p:cNvSpPr>
            <a:spLocks noChangeArrowheads="1"/>
          </p:cNvSpPr>
          <p:nvPr/>
        </p:nvSpPr>
        <p:spPr bwMode="auto">
          <a:xfrm>
            <a:off x="152400" y="96307"/>
            <a:ext cx="6016391"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s-ES" altLang="es-CL" sz="1000" b="0" i="0" u="none" strike="noStrike" cap="none" normalizeH="0" baseline="0" dirty="0">
                <a:ln>
                  <a:noFill/>
                </a:ln>
                <a:solidFill>
                  <a:schemeClr val="tx1"/>
                </a:solidFill>
                <a:effectLst/>
                <a:latin typeface="Arial Unicode MS"/>
                <a:ea typeface="Times New Roman" panose="02020603050405020304" pitchFamily="18" charset="0"/>
                <a:cs typeface="Courier New" panose="02070309020205020404" pitchFamily="49" charset="0"/>
              </a:rPr>
              <a:t>Decepcionado de que sus esfuerzos de reforma tuvieran tan poco impacto, se retiró de la vida pública.</a:t>
            </a:r>
            <a:r>
              <a:rPr kumimoji="0" lang="es-CL" altLang="es-CL" sz="1100" b="0" i="0" u="none" strike="noStrike" cap="none" normalizeH="0" baseline="0" dirty="0">
                <a:ln>
                  <a:noFill/>
                </a:ln>
                <a:solidFill>
                  <a:schemeClr val="tx1"/>
                </a:solidFill>
                <a:effectLst/>
              </a:rPr>
              <a:t> </a:t>
            </a:r>
            <a:endParaRPr kumimoji="0" lang="es-CL" altLang="es-C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s-CL" altLang="es-C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9450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57BF53-C27B-4EA5-A6BB-5966847157EB}"/>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DFB515D5-3981-49EF-8E47-716D2FF03670}"/>
              </a:ext>
            </a:extLst>
          </p:cNvPr>
          <p:cNvSpPr>
            <a:spLocks noGrp="1"/>
          </p:cNvSpPr>
          <p:nvPr>
            <p:ph idx="1"/>
          </p:nvPr>
        </p:nvSpPr>
        <p:spPr/>
        <p:txBody>
          <a:bodyPr/>
          <a:lstStyle/>
          <a:p>
            <a:r>
              <a:rPr lang="es-MX" dirty="0"/>
              <a:t>Fue un filósofo chino, el más eminente seguidor del confucianismo.</a:t>
            </a:r>
          </a:p>
          <a:p>
            <a:r>
              <a:rPr lang="es-MX" dirty="0"/>
              <a:t>El defiende que el hombre es bueno por naturaleza y debe poder desarrollar una conducta razonable y recta.</a:t>
            </a:r>
          </a:p>
          <a:p>
            <a:r>
              <a:rPr lang="es-MX" dirty="0"/>
              <a:t>Hay cuatro sentimientos naturales o tendencias que le orientan hacia el buen camino:</a:t>
            </a:r>
          </a:p>
          <a:p>
            <a:pPr marL="342900" indent="-342900">
              <a:buFont typeface="+mj-lt"/>
              <a:buAutoNum type="arabicPeriod"/>
            </a:pPr>
            <a:r>
              <a:rPr lang="es-CL" dirty="0"/>
              <a:t>el sentimiento de compasión (</a:t>
            </a:r>
            <a:r>
              <a:rPr lang="es-CL" altLang="ja-JP" dirty="0"/>
              <a:t>(</a:t>
            </a:r>
            <a:r>
              <a:rPr lang="ja-JP" altLang="es-CL" dirty="0"/>
              <a:t>惻隱之心</a:t>
            </a:r>
            <a:r>
              <a:rPr lang="es-CL" altLang="ja-JP" dirty="0"/>
              <a:t>, </a:t>
            </a:r>
            <a:r>
              <a:rPr lang="es-CL" i="1" dirty="0" err="1">
                <a:effectLst/>
              </a:rPr>
              <a:t>cèyǐn</a:t>
            </a:r>
            <a:r>
              <a:rPr lang="es-CL" i="1" dirty="0">
                <a:effectLst/>
              </a:rPr>
              <a:t> </a:t>
            </a:r>
            <a:r>
              <a:rPr lang="es-CL" i="1" dirty="0" err="1">
                <a:effectLst/>
              </a:rPr>
              <a:t>zhī</a:t>
            </a:r>
            <a:r>
              <a:rPr lang="es-CL" i="1" dirty="0">
                <a:effectLst/>
              </a:rPr>
              <a:t> </a:t>
            </a:r>
            <a:r>
              <a:rPr lang="es-CL" i="1" dirty="0" err="1">
                <a:effectLst/>
              </a:rPr>
              <a:t>xīn</a:t>
            </a:r>
            <a:r>
              <a:rPr lang="es-CL" dirty="0"/>
              <a:t>)</a:t>
            </a:r>
            <a:endParaRPr lang="es-MX" dirty="0"/>
          </a:p>
          <a:p>
            <a:pPr marL="342900" indent="-342900">
              <a:buFont typeface="+mj-lt"/>
              <a:buAutoNum type="arabicPeriod"/>
            </a:pPr>
            <a:r>
              <a:rPr lang="es-CL" dirty="0"/>
              <a:t>el sentimiento de vergüenza </a:t>
            </a:r>
            <a:r>
              <a:rPr lang="es-CL" altLang="ja-JP" dirty="0"/>
              <a:t>(</a:t>
            </a:r>
            <a:r>
              <a:rPr lang="ja-JP" altLang="es-CL" dirty="0"/>
              <a:t>羞惡之心</a:t>
            </a:r>
            <a:r>
              <a:rPr lang="es-CL" altLang="ja-JP" dirty="0"/>
              <a:t>, </a:t>
            </a:r>
            <a:r>
              <a:rPr lang="es-CL" i="1" dirty="0" err="1">
                <a:effectLst/>
              </a:rPr>
              <a:t>xiūwù</a:t>
            </a:r>
            <a:r>
              <a:rPr lang="es-CL" i="1" dirty="0">
                <a:effectLst/>
              </a:rPr>
              <a:t> </a:t>
            </a:r>
            <a:r>
              <a:rPr lang="es-CL" i="1" dirty="0" err="1">
                <a:effectLst/>
              </a:rPr>
              <a:t>zhī</a:t>
            </a:r>
            <a:r>
              <a:rPr lang="es-CL" i="1" dirty="0">
                <a:effectLst/>
              </a:rPr>
              <a:t> </a:t>
            </a:r>
            <a:r>
              <a:rPr lang="es-CL" i="1" dirty="0" err="1">
                <a:effectLst/>
              </a:rPr>
              <a:t>xīn</a:t>
            </a:r>
            <a:r>
              <a:rPr lang="es-CL" dirty="0"/>
              <a:t>)</a:t>
            </a:r>
            <a:endParaRPr lang="es-MX" dirty="0"/>
          </a:p>
          <a:p>
            <a:pPr marL="342900" indent="-342900">
              <a:buFont typeface="+mj-lt"/>
              <a:buAutoNum type="arabicPeriod"/>
            </a:pPr>
            <a:r>
              <a:rPr lang="es-MX" dirty="0"/>
              <a:t>el sentimiento de respeto y modestia </a:t>
            </a:r>
            <a:r>
              <a:rPr lang="es-CL" altLang="ja-JP" dirty="0"/>
              <a:t>(</a:t>
            </a:r>
            <a:r>
              <a:rPr lang="ja-JP" altLang="es-CL" dirty="0"/>
              <a:t>辭讓之心</a:t>
            </a:r>
            <a:r>
              <a:rPr lang="es-CL" altLang="ja-JP" dirty="0"/>
              <a:t>, </a:t>
            </a:r>
            <a:r>
              <a:rPr lang="es-CL" i="1" dirty="0" err="1">
                <a:effectLst/>
              </a:rPr>
              <a:t>círàng</a:t>
            </a:r>
            <a:r>
              <a:rPr lang="es-CL" i="1" dirty="0">
                <a:effectLst/>
              </a:rPr>
              <a:t> </a:t>
            </a:r>
            <a:r>
              <a:rPr lang="es-CL" i="1" dirty="0" err="1">
                <a:effectLst/>
              </a:rPr>
              <a:t>zhī</a:t>
            </a:r>
            <a:r>
              <a:rPr lang="es-CL" i="1" dirty="0">
                <a:effectLst/>
              </a:rPr>
              <a:t> </a:t>
            </a:r>
            <a:r>
              <a:rPr lang="es-CL" i="1" dirty="0" err="1">
                <a:effectLst/>
              </a:rPr>
              <a:t>xīn</a:t>
            </a:r>
            <a:r>
              <a:rPr lang="es-CL" dirty="0"/>
              <a:t>)</a:t>
            </a:r>
            <a:endParaRPr lang="es-MX" dirty="0"/>
          </a:p>
          <a:p>
            <a:pPr marL="342900" indent="-342900">
              <a:buFont typeface="+mj-lt"/>
              <a:buAutoNum type="arabicPeriod"/>
            </a:pPr>
            <a:r>
              <a:rPr lang="es-MX" dirty="0"/>
              <a:t>el sentimiento de discernimiento (lo que está bien y lo que está mal) </a:t>
            </a:r>
            <a:r>
              <a:rPr lang="es-CL" altLang="ja-JP" dirty="0"/>
              <a:t>(</a:t>
            </a:r>
            <a:r>
              <a:rPr lang="ja-JP" altLang="es-CL" dirty="0"/>
              <a:t>是非之心</a:t>
            </a:r>
            <a:r>
              <a:rPr lang="es-CL" altLang="ja-JP" dirty="0"/>
              <a:t>, </a:t>
            </a:r>
            <a:r>
              <a:rPr lang="es-CL" i="1" dirty="0" err="1">
                <a:effectLst/>
              </a:rPr>
              <a:t>shìfēi</a:t>
            </a:r>
            <a:r>
              <a:rPr lang="es-CL" i="1" dirty="0">
                <a:effectLst/>
              </a:rPr>
              <a:t> </a:t>
            </a:r>
            <a:r>
              <a:rPr lang="es-CL" i="1" dirty="0" err="1">
                <a:effectLst/>
              </a:rPr>
              <a:t>zhī</a:t>
            </a:r>
            <a:r>
              <a:rPr lang="es-CL" i="1" dirty="0">
                <a:effectLst/>
              </a:rPr>
              <a:t> </a:t>
            </a:r>
            <a:r>
              <a:rPr lang="es-CL" i="1" dirty="0" err="1">
                <a:effectLst/>
              </a:rPr>
              <a:t>xīn</a:t>
            </a:r>
            <a:r>
              <a:rPr lang="es-CL" dirty="0"/>
              <a:t>).</a:t>
            </a:r>
          </a:p>
        </p:txBody>
      </p:sp>
    </p:spTree>
    <p:extLst>
      <p:ext uri="{BB962C8B-B14F-4D97-AF65-F5344CB8AC3E}">
        <p14:creationId xmlns:p14="http://schemas.microsoft.com/office/powerpoint/2010/main" val="399319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DD610-5733-4467-8A19-3A2492B8D87E}"/>
              </a:ext>
            </a:extLst>
          </p:cNvPr>
          <p:cNvSpPr>
            <a:spLocks noGrp="1"/>
          </p:cNvSpPr>
          <p:nvPr>
            <p:ph type="title"/>
          </p:nvPr>
        </p:nvSpPr>
        <p:spPr>
          <a:xfrm>
            <a:off x="6314384" y="642594"/>
            <a:ext cx="4810815" cy="1371600"/>
          </a:xfrm>
        </p:spPr>
        <p:txBody>
          <a:bodyPr>
            <a:normAutofit/>
          </a:bodyPr>
          <a:lstStyle/>
          <a:p>
            <a:endParaRPr lang="es-CL"/>
          </a:p>
        </p:txBody>
      </p:sp>
      <p:sp>
        <p:nvSpPr>
          <p:cNvPr id="22" name="Rectangle 21">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27" name="Rectangle 23">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6" name="Imagen 5" descr="Texto&#10;&#10;Descripción generada automáticamente">
            <a:extLst>
              <a:ext uri="{FF2B5EF4-FFF2-40B4-BE49-F238E27FC236}">
                <a16:creationId xmlns:a16="http://schemas.microsoft.com/office/drawing/2014/main" id="{2548F3E3-792A-44FD-A76A-7CF1A0F520EA}"/>
              </a:ext>
            </a:extLst>
          </p:cNvPr>
          <p:cNvPicPr>
            <a:picLocks noChangeAspect="1"/>
          </p:cNvPicPr>
          <p:nvPr/>
        </p:nvPicPr>
        <p:blipFill rotWithShape="1">
          <a:blip r:embed="rId2"/>
          <a:srcRect t="10609" r="29657" b="10752"/>
          <a:stretch/>
        </p:blipFill>
        <p:spPr>
          <a:xfrm>
            <a:off x="1304516" y="1772529"/>
            <a:ext cx="4147330" cy="3291840"/>
          </a:xfrm>
          <a:prstGeom prst="rect">
            <a:avLst/>
          </a:prstGeom>
        </p:spPr>
      </p:pic>
      <p:graphicFrame>
        <p:nvGraphicFramePr>
          <p:cNvPr id="5" name="Marcador de contenido 2">
            <a:extLst>
              <a:ext uri="{FF2B5EF4-FFF2-40B4-BE49-F238E27FC236}">
                <a16:creationId xmlns:a16="http://schemas.microsoft.com/office/drawing/2014/main" id="{9EB20084-4D9F-4DE8-A9B9-14D67F012109}"/>
              </a:ext>
            </a:extLst>
          </p:cNvPr>
          <p:cNvGraphicFramePr>
            <a:graphicFrameLocks noGrp="1"/>
          </p:cNvGraphicFramePr>
          <p:nvPr>
            <p:ph idx="1"/>
            <p:extLst>
              <p:ext uri="{D42A27DB-BD31-4B8C-83A1-F6EECF244321}">
                <p14:modId xmlns:p14="http://schemas.microsoft.com/office/powerpoint/2010/main" val="4155672693"/>
              </p:ext>
            </p:extLst>
          </p:nvPr>
        </p:nvGraphicFramePr>
        <p:xfrm>
          <a:off x="6314384" y="2103120"/>
          <a:ext cx="4810816"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2435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FF7051-E546-4F93-9582-BE056519A4EE}"/>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49EDEBB7-67A8-4C84-BE24-E71B47672B0D}"/>
              </a:ext>
            </a:extLst>
          </p:cNvPr>
          <p:cNvSpPr>
            <a:spLocks noGrp="1"/>
          </p:cNvSpPr>
          <p:nvPr>
            <p:ph idx="1"/>
          </p:nvPr>
        </p:nvSpPr>
        <p:spPr/>
        <p:txBody>
          <a:bodyPr/>
          <a:lstStyle/>
          <a:p>
            <a:r>
              <a:rPr lang="ja-JP" altLang="es-CL" sz="3600" dirty="0">
                <a:effectLst/>
              </a:rPr>
              <a:t>欲貴者，人之同心也。人人有貴于己者，弗思耳</a:t>
            </a:r>
            <a:br>
              <a:rPr lang="ja-JP" altLang="es-CL" sz="3600" dirty="0">
                <a:effectLst/>
              </a:rPr>
            </a:br>
            <a:br>
              <a:rPr lang="ja-JP" altLang="es-CL" dirty="0">
                <a:effectLst/>
              </a:rPr>
            </a:br>
            <a:r>
              <a:rPr lang="de-DE" sz="2000" dirty="0">
                <a:effectLst/>
              </a:rPr>
              <a:t>El deseo de respeto es el sentido común de las personas. Todas las personas tienen algo digno de respeto en si mismas, simplemente no piensan en ello. </a:t>
            </a:r>
          </a:p>
          <a:p>
            <a:endParaRPr lang="de-DE" dirty="0"/>
          </a:p>
          <a:p>
            <a:pPr marL="0" indent="0">
              <a:buNone/>
            </a:pPr>
            <a:br>
              <a:rPr lang="de-DE" dirty="0">
                <a:effectLst/>
              </a:rPr>
            </a:br>
            <a:br>
              <a:rPr lang="de-DE" dirty="0">
                <a:effectLst/>
              </a:rPr>
            </a:br>
            <a:endParaRPr lang="es-CL" dirty="0"/>
          </a:p>
        </p:txBody>
      </p:sp>
      <p:pic>
        <p:nvPicPr>
          <p:cNvPr id="5" name="Imagen 4" descr="Una multitud de gente en la calle&#10;&#10;Descripción generada automáticamente">
            <a:extLst>
              <a:ext uri="{FF2B5EF4-FFF2-40B4-BE49-F238E27FC236}">
                <a16:creationId xmlns:a16="http://schemas.microsoft.com/office/drawing/2014/main" id="{17EFFAC2-DC29-432C-B60C-D25AED5C9666}"/>
              </a:ext>
            </a:extLst>
          </p:cNvPr>
          <p:cNvPicPr>
            <a:picLocks noChangeAspect="1"/>
          </p:cNvPicPr>
          <p:nvPr/>
        </p:nvPicPr>
        <p:blipFill>
          <a:blip r:embed="rId2"/>
          <a:stretch>
            <a:fillRect/>
          </a:stretch>
        </p:blipFill>
        <p:spPr>
          <a:xfrm>
            <a:off x="4249645" y="4073463"/>
            <a:ext cx="3037419" cy="2150083"/>
          </a:xfrm>
          <a:prstGeom prst="rect">
            <a:avLst/>
          </a:prstGeom>
        </p:spPr>
      </p:pic>
    </p:spTree>
    <p:extLst>
      <p:ext uri="{BB962C8B-B14F-4D97-AF65-F5344CB8AC3E}">
        <p14:creationId xmlns:p14="http://schemas.microsoft.com/office/powerpoint/2010/main" val="2356731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FB640-AAB5-480E-8BAB-DB43732445D1}"/>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57DC3ED1-D58C-4350-9025-712584759BF6}"/>
              </a:ext>
            </a:extLst>
          </p:cNvPr>
          <p:cNvSpPr>
            <a:spLocks noGrp="1"/>
          </p:cNvSpPr>
          <p:nvPr>
            <p:ph idx="1"/>
          </p:nvPr>
        </p:nvSpPr>
        <p:spPr/>
        <p:txBody>
          <a:bodyPr>
            <a:normAutofit fontScale="92500" lnSpcReduction="20000"/>
          </a:bodyPr>
          <a:lstStyle/>
          <a:p>
            <a:r>
              <a:rPr lang="es-CL" dirty="0"/>
              <a:t>Literatura:</a:t>
            </a:r>
          </a:p>
          <a:p>
            <a:r>
              <a:rPr lang="es-CL" dirty="0"/>
              <a:t>Botton Beja, Flora. Historia Mínima de China. </a:t>
            </a:r>
            <a:r>
              <a:rPr lang="es-CL" dirty="0" err="1"/>
              <a:t>Mexico</a:t>
            </a:r>
            <a:r>
              <a:rPr lang="es-CL" dirty="0"/>
              <a:t>, 2019. </a:t>
            </a:r>
          </a:p>
          <a:p>
            <a:r>
              <a:rPr lang="es-CL" dirty="0"/>
              <a:t>Botton Beja, Flora. </a:t>
            </a:r>
            <a:r>
              <a:rPr lang="es-CL" dirty="0" err="1"/>
              <a:t>Mencio</a:t>
            </a:r>
            <a:r>
              <a:rPr lang="es-CL" dirty="0"/>
              <a:t>: Sobre la naturaleza humana. </a:t>
            </a:r>
            <a:r>
              <a:rPr lang="es-CL" dirty="0" err="1"/>
              <a:t>Mexico</a:t>
            </a:r>
            <a:r>
              <a:rPr lang="es-CL" dirty="0"/>
              <a:t>, 1969.</a:t>
            </a:r>
          </a:p>
          <a:p>
            <a:r>
              <a:rPr lang="es-CL" dirty="0"/>
              <a:t>Dorantes Tamayo, Luis. El Pensamiento Jurídico-Político de </a:t>
            </a:r>
            <a:r>
              <a:rPr lang="es-CL" dirty="0" err="1"/>
              <a:t>Mencio</a:t>
            </a:r>
            <a:r>
              <a:rPr lang="es-CL" dirty="0"/>
              <a:t>. Instituto de Investigaciones Jurídicas. </a:t>
            </a:r>
            <a:r>
              <a:rPr lang="es-CL" dirty="0" err="1"/>
              <a:t>Mexico</a:t>
            </a:r>
            <a:r>
              <a:rPr lang="es-CL" dirty="0"/>
              <a:t>, 1997. </a:t>
            </a:r>
          </a:p>
          <a:p>
            <a:r>
              <a:rPr lang="es-CL" dirty="0" err="1"/>
              <a:t>Fairbank</a:t>
            </a:r>
            <a:r>
              <a:rPr lang="es-CL" dirty="0"/>
              <a:t>, John King. China: Una Nueva </a:t>
            </a:r>
            <a:r>
              <a:rPr lang="es-CL" dirty="0" err="1"/>
              <a:t>Historía</a:t>
            </a:r>
            <a:r>
              <a:rPr lang="es-CL" dirty="0"/>
              <a:t>. Madrid, 1997.</a:t>
            </a:r>
          </a:p>
          <a:p>
            <a:r>
              <a:rPr lang="es-CL" dirty="0"/>
              <a:t>Fitzgerald. Die </a:t>
            </a:r>
            <a:r>
              <a:rPr lang="es-CL" dirty="0" err="1"/>
              <a:t>Chinesen</a:t>
            </a:r>
            <a:r>
              <a:rPr lang="es-CL" dirty="0"/>
              <a:t>. </a:t>
            </a:r>
            <a:r>
              <a:rPr lang="es-CL" dirty="0" err="1"/>
              <a:t>München</a:t>
            </a:r>
            <a:r>
              <a:rPr lang="es-CL" dirty="0"/>
              <a:t>, 1977.</a:t>
            </a:r>
          </a:p>
          <a:p>
            <a:r>
              <a:rPr lang="es-CL" dirty="0" err="1"/>
              <a:t>Franke</a:t>
            </a:r>
            <a:r>
              <a:rPr lang="es-CL" dirty="0"/>
              <a:t>, Herbert, </a:t>
            </a:r>
            <a:r>
              <a:rPr lang="es-CL" dirty="0" err="1"/>
              <a:t>Trauzettel</a:t>
            </a:r>
            <a:r>
              <a:rPr lang="es-CL" dirty="0"/>
              <a:t>, </a:t>
            </a:r>
            <a:r>
              <a:rPr lang="es-CL" dirty="0" err="1"/>
              <a:t>Rolf</a:t>
            </a:r>
            <a:r>
              <a:rPr lang="es-CL" dirty="0"/>
              <a:t>. Das </a:t>
            </a:r>
            <a:r>
              <a:rPr lang="es-CL" dirty="0" err="1"/>
              <a:t>Chinesische</a:t>
            </a:r>
            <a:r>
              <a:rPr lang="es-CL" dirty="0"/>
              <a:t> </a:t>
            </a:r>
            <a:r>
              <a:rPr lang="es-CL" dirty="0" err="1"/>
              <a:t>Kaiserreich</a:t>
            </a:r>
            <a:r>
              <a:rPr lang="es-CL" dirty="0"/>
              <a:t>. Frankfurt a. M, 1968.</a:t>
            </a:r>
          </a:p>
          <a:p>
            <a:r>
              <a:rPr lang="es-CL" dirty="0"/>
              <a:t>Fung, </a:t>
            </a:r>
            <a:r>
              <a:rPr lang="es-CL" dirty="0" err="1"/>
              <a:t>Yu-Lan</a:t>
            </a:r>
            <a:r>
              <a:rPr lang="es-CL" dirty="0"/>
              <a:t>. </a:t>
            </a:r>
            <a:r>
              <a:rPr lang="es-CL" dirty="0" err="1"/>
              <a:t>Selected</a:t>
            </a:r>
            <a:r>
              <a:rPr lang="es-CL" dirty="0"/>
              <a:t> </a:t>
            </a:r>
            <a:r>
              <a:rPr lang="es-CL" dirty="0" err="1"/>
              <a:t>Philosophical</a:t>
            </a:r>
            <a:r>
              <a:rPr lang="es-CL" dirty="0"/>
              <a:t> </a:t>
            </a:r>
            <a:r>
              <a:rPr lang="es-CL" dirty="0" err="1"/>
              <a:t>Writings</a:t>
            </a:r>
            <a:r>
              <a:rPr lang="es-CL" dirty="0"/>
              <a:t>. Beijing, 1991. </a:t>
            </a:r>
          </a:p>
          <a:p>
            <a:r>
              <a:rPr lang="es-CL" dirty="0" err="1"/>
              <a:t>Gernet</a:t>
            </a:r>
            <a:r>
              <a:rPr lang="es-CL" dirty="0"/>
              <a:t>, Jacques. Le mundo chino. Paris, 2003.</a:t>
            </a:r>
          </a:p>
          <a:p>
            <a:r>
              <a:rPr lang="es-CL" dirty="0"/>
              <a:t>Needham, Joseph: </a:t>
            </a:r>
            <a:r>
              <a:rPr lang="es-CL" dirty="0" err="1"/>
              <a:t>Wissenschaft</a:t>
            </a:r>
            <a:r>
              <a:rPr lang="es-CL" dirty="0"/>
              <a:t> </a:t>
            </a:r>
            <a:r>
              <a:rPr lang="es-CL" dirty="0" err="1"/>
              <a:t>und</a:t>
            </a:r>
            <a:r>
              <a:rPr lang="es-CL" dirty="0"/>
              <a:t> </a:t>
            </a:r>
            <a:r>
              <a:rPr lang="es-CL" dirty="0" err="1"/>
              <a:t>Zivilisation</a:t>
            </a:r>
            <a:r>
              <a:rPr lang="es-CL" dirty="0"/>
              <a:t> in China. Frankfurt, </a:t>
            </a:r>
            <a:r>
              <a:rPr lang="es-CL"/>
              <a:t>1988.</a:t>
            </a:r>
          </a:p>
          <a:p>
            <a:r>
              <a:rPr lang="es-CL"/>
              <a:t>Schmidt-</a:t>
            </a:r>
            <a:r>
              <a:rPr lang="es-CL" dirty="0" err="1"/>
              <a:t>Glintzer</a:t>
            </a:r>
            <a:r>
              <a:rPr lang="es-CL" dirty="0"/>
              <a:t>, </a:t>
            </a:r>
            <a:r>
              <a:rPr lang="es-CL" dirty="0" err="1"/>
              <a:t>Helwig</a:t>
            </a:r>
            <a:r>
              <a:rPr lang="es-CL" dirty="0"/>
              <a:t>. Das </a:t>
            </a:r>
            <a:r>
              <a:rPr lang="es-CL" dirty="0" err="1"/>
              <a:t>alte</a:t>
            </a:r>
            <a:r>
              <a:rPr lang="es-CL" dirty="0"/>
              <a:t> China. </a:t>
            </a:r>
            <a:r>
              <a:rPr lang="es-CL" dirty="0" err="1"/>
              <a:t>München</a:t>
            </a:r>
            <a:r>
              <a:rPr lang="es-CL" dirty="0"/>
              <a:t>, 1995.</a:t>
            </a:r>
          </a:p>
          <a:p>
            <a:endParaRPr lang="es-CL" dirty="0"/>
          </a:p>
        </p:txBody>
      </p:sp>
    </p:spTree>
    <p:extLst>
      <p:ext uri="{BB962C8B-B14F-4D97-AF65-F5344CB8AC3E}">
        <p14:creationId xmlns:p14="http://schemas.microsoft.com/office/powerpoint/2010/main" val="362580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7C8E24-4741-43BE-BBEB-66EBCFC37860}"/>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32615909-9B7A-4D02-A1CE-80C13C42C323}"/>
              </a:ext>
            </a:extLst>
          </p:cNvPr>
          <p:cNvSpPr>
            <a:spLocks noGrp="1"/>
          </p:cNvSpPr>
          <p:nvPr>
            <p:ph idx="1"/>
          </p:nvPr>
        </p:nvSpPr>
        <p:spPr/>
        <p:txBody>
          <a:bodyPr/>
          <a:lstStyle/>
          <a:p>
            <a:pPr marL="342900" indent="-342900">
              <a:lnSpc>
                <a:spcPct val="200000"/>
              </a:lnSpc>
              <a:buFont typeface="+mj-lt"/>
              <a:buAutoNum type="arabicPeriod"/>
            </a:pPr>
            <a:r>
              <a:rPr lang="es-CL" dirty="0"/>
              <a:t>El libro del Gran Saber – </a:t>
            </a:r>
            <a:r>
              <a:rPr lang="es-CL" i="1" dirty="0" err="1"/>
              <a:t>Daxue</a:t>
            </a:r>
            <a:r>
              <a:rPr lang="es-CL" dirty="0"/>
              <a:t> (</a:t>
            </a:r>
            <a:r>
              <a:rPr lang="ja-JP" altLang="es-CL" dirty="0"/>
              <a:t>大學</a:t>
            </a:r>
            <a:r>
              <a:rPr lang="es-CL" altLang="ja-JP" dirty="0"/>
              <a:t>)</a:t>
            </a:r>
          </a:p>
          <a:p>
            <a:pPr marL="342900" indent="-342900">
              <a:lnSpc>
                <a:spcPct val="200000"/>
              </a:lnSpc>
              <a:buFont typeface="+mj-lt"/>
              <a:buAutoNum type="arabicPeriod"/>
            </a:pPr>
            <a:r>
              <a:rPr lang="es-CL" dirty="0"/>
              <a:t>La Doctrina de la medianía – </a:t>
            </a:r>
            <a:r>
              <a:rPr lang="es-CL" i="1" dirty="0" err="1"/>
              <a:t>Zhongyong</a:t>
            </a:r>
            <a:r>
              <a:rPr lang="es-CL" dirty="0"/>
              <a:t> (</a:t>
            </a:r>
            <a:r>
              <a:rPr lang="ja-JP" altLang="es-CL" dirty="0"/>
              <a:t>中庸</a:t>
            </a:r>
            <a:r>
              <a:rPr lang="es-CL" altLang="ja-JP" dirty="0"/>
              <a:t>)</a:t>
            </a:r>
          </a:p>
          <a:p>
            <a:pPr marL="342900" indent="-342900">
              <a:lnSpc>
                <a:spcPct val="200000"/>
              </a:lnSpc>
              <a:buFont typeface="+mj-lt"/>
              <a:buAutoNum type="arabicPeriod"/>
            </a:pPr>
            <a:r>
              <a:rPr lang="es-CL" dirty="0"/>
              <a:t>Las Analectas de Confucio – </a:t>
            </a:r>
            <a:r>
              <a:rPr lang="es-CL" i="1" dirty="0" err="1"/>
              <a:t>Lunyu</a:t>
            </a:r>
            <a:r>
              <a:rPr lang="es-CL" dirty="0"/>
              <a:t> (</a:t>
            </a:r>
            <a:r>
              <a:rPr lang="ja-JP" altLang="es-CL" dirty="0"/>
              <a:t>論語</a:t>
            </a:r>
            <a:r>
              <a:rPr lang="es-CL" altLang="ja-JP" dirty="0"/>
              <a:t>)</a:t>
            </a:r>
          </a:p>
          <a:p>
            <a:pPr marL="342900" indent="-342900">
              <a:lnSpc>
                <a:spcPct val="200000"/>
              </a:lnSpc>
              <a:buFont typeface="+mj-lt"/>
              <a:buAutoNum type="arabicPeriod"/>
            </a:pPr>
            <a:r>
              <a:rPr lang="es-CL" dirty="0" err="1"/>
              <a:t>Mencio</a:t>
            </a:r>
            <a:r>
              <a:rPr lang="es-CL" dirty="0"/>
              <a:t> – </a:t>
            </a:r>
            <a:r>
              <a:rPr lang="es-CL" i="1" dirty="0" err="1"/>
              <a:t>Mengzi</a:t>
            </a:r>
            <a:r>
              <a:rPr lang="es-CL" dirty="0"/>
              <a:t> (</a:t>
            </a:r>
            <a:r>
              <a:rPr lang="ja-JP" altLang="es-CL" dirty="0"/>
              <a:t>論語</a:t>
            </a:r>
            <a:r>
              <a:rPr lang="es-CL" altLang="ja-JP" dirty="0"/>
              <a:t>)</a:t>
            </a:r>
            <a:endParaRPr lang="es-CL" dirty="0"/>
          </a:p>
        </p:txBody>
      </p:sp>
      <p:pic>
        <p:nvPicPr>
          <p:cNvPr id="5" name="Imagen 4" descr="Diagrama, Esquemático&#10;&#10;Descripción generada automáticamente">
            <a:extLst>
              <a:ext uri="{FF2B5EF4-FFF2-40B4-BE49-F238E27FC236}">
                <a16:creationId xmlns:a16="http://schemas.microsoft.com/office/drawing/2014/main" id="{9EB912CC-2DE3-4FAB-97F4-1CD8C6C70D97}"/>
              </a:ext>
            </a:extLst>
          </p:cNvPr>
          <p:cNvPicPr>
            <a:picLocks noChangeAspect="1"/>
          </p:cNvPicPr>
          <p:nvPr/>
        </p:nvPicPr>
        <p:blipFill>
          <a:blip r:embed="rId2"/>
          <a:stretch>
            <a:fillRect/>
          </a:stretch>
        </p:blipFill>
        <p:spPr>
          <a:xfrm>
            <a:off x="7052603" y="2890911"/>
            <a:ext cx="4595446" cy="3509250"/>
          </a:xfrm>
          <a:prstGeom prst="rect">
            <a:avLst/>
          </a:prstGeom>
        </p:spPr>
      </p:pic>
    </p:spTree>
    <p:extLst>
      <p:ext uri="{BB962C8B-B14F-4D97-AF65-F5344CB8AC3E}">
        <p14:creationId xmlns:p14="http://schemas.microsoft.com/office/powerpoint/2010/main" val="96954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3F878-FF1B-479A-8DC0-518B4250D7B9}"/>
              </a:ext>
            </a:extLst>
          </p:cNvPr>
          <p:cNvSpPr>
            <a:spLocks noGrp="1"/>
          </p:cNvSpPr>
          <p:nvPr>
            <p:ph type="title"/>
          </p:nvPr>
        </p:nvSpPr>
        <p:spPr/>
        <p:txBody>
          <a:bodyPr>
            <a:normAutofit/>
          </a:bodyPr>
          <a:lstStyle/>
          <a:p>
            <a:pPr algn="ctr"/>
            <a:r>
              <a:rPr lang="es-CL" sz="3600" dirty="0" err="1"/>
              <a:t>Neoconfucianismo</a:t>
            </a:r>
            <a:r>
              <a:rPr lang="es-CL" sz="3600" dirty="0"/>
              <a:t> (</a:t>
            </a:r>
            <a:r>
              <a:rPr lang="ja-JP" altLang="es-CL" sz="3600" dirty="0"/>
              <a:t>宋明理学</a:t>
            </a:r>
            <a:r>
              <a:rPr lang="es-CL" altLang="ja-JP" sz="3600" dirty="0"/>
              <a:t>)</a:t>
            </a:r>
            <a:endParaRPr lang="es-CL" sz="3600" dirty="0"/>
          </a:p>
        </p:txBody>
      </p:sp>
      <p:sp>
        <p:nvSpPr>
          <p:cNvPr id="3" name="Marcador de contenido 2">
            <a:extLst>
              <a:ext uri="{FF2B5EF4-FFF2-40B4-BE49-F238E27FC236}">
                <a16:creationId xmlns:a16="http://schemas.microsoft.com/office/drawing/2014/main" id="{CACC8B27-BCCB-4959-9C06-17E5F4E97557}"/>
              </a:ext>
            </a:extLst>
          </p:cNvPr>
          <p:cNvSpPr>
            <a:spLocks noGrp="1"/>
          </p:cNvSpPr>
          <p:nvPr>
            <p:ph idx="1"/>
          </p:nvPr>
        </p:nvSpPr>
        <p:spPr/>
        <p:txBody>
          <a:bodyPr/>
          <a:lstStyle/>
          <a:p>
            <a:r>
              <a:rPr lang="es-MX" sz="1800" dirty="0"/>
              <a:t>El </a:t>
            </a:r>
            <a:r>
              <a:rPr lang="es-MX" sz="1800" dirty="0" err="1"/>
              <a:t>neoconfucianismo</a:t>
            </a:r>
            <a:r>
              <a:rPr lang="es-MX" sz="1800" dirty="0"/>
              <a:t> es una filosofía china moral, ética y metafísica influida por el confucianismo y que incorpora ideas del taoísmo y el budismo. Fue originada por </a:t>
            </a:r>
            <a:r>
              <a:rPr lang="es-MX" sz="1800" i="1" dirty="0"/>
              <a:t>Han</a:t>
            </a:r>
            <a:r>
              <a:rPr lang="es-MX" sz="1800" dirty="0"/>
              <a:t> </a:t>
            </a:r>
            <a:r>
              <a:rPr lang="es-MX" sz="1800" i="1" dirty="0" err="1"/>
              <a:t>Yu</a:t>
            </a:r>
            <a:r>
              <a:rPr lang="es-MX" sz="1800" dirty="0"/>
              <a:t> y </a:t>
            </a:r>
            <a:r>
              <a:rPr lang="es-MX" sz="1800" i="1" dirty="0"/>
              <a:t>Li </a:t>
            </a:r>
            <a:r>
              <a:rPr lang="es-MX" sz="1800" i="1" dirty="0" err="1"/>
              <a:t>Ao</a:t>
            </a:r>
            <a:r>
              <a:rPr lang="es-MX" sz="1800" i="1" dirty="0"/>
              <a:t> </a:t>
            </a:r>
            <a:r>
              <a:rPr lang="es-MX" sz="1800" dirty="0"/>
              <a:t>en la dinastía Tang y tuvo un lugar prominente durante las dinastías </a:t>
            </a:r>
            <a:r>
              <a:rPr lang="es-MX" sz="1800" dirty="0" err="1"/>
              <a:t>Song</a:t>
            </a:r>
            <a:r>
              <a:rPr lang="es-MX" sz="1800" dirty="0"/>
              <a:t> y Ming.</a:t>
            </a:r>
          </a:p>
          <a:p>
            <a:r>
              <a:rPr lang="es-MX" sz="1800" dirty="0"/>
              <a:t>Los confucianistas de la Dinastía </a:t>
            </a:r>
            <a:r>
              <a:rPr lang="es-MX" sz="1800" dirty="0" err="1"/>
              <a:t>Song</a:t>
            </a:r>
            <a:r>
              <a:rPr lang="es-MX" sz="1800" dirty="0"/>
              <a:t> (960-1279) solían estudiar las obras clásicas de su credo, pero también estaban familiarizados con las enseñanzas budistas.</a:t>
            </a:r>
          </a:p>
          <a:p>
            <a:r>
              <a:rPr lang="es-MX" sz="1800" dirty="0"/>
              <a:t>Uno de los representantes más importantes del </a:t>
            </a:r>
            <a:r>
              <a:rPr lang="es-MX" sz="1800" dirty="0" err="1"/>
              <a:t>neoconfucianismo</a:t>
            </a:r>
            <a:r>
              <a:rPr lang="es-MX" sz="1800" dirty="0"/>
              <a:t> fue </a:t>
            </a:r>
            <a:r>
              <a:rPr lang="es-MX" sz="1800" i="1" dirty="0"/>
              <a:t>Zhu Xi</a:t>
            </a:r>
            <a:r>
              <a:rPr lang="es-MX" sz="1800" dirty="0"/>
              <a:t> (1130-1200</a:t>
            </a:r>
            <a:r>
              <a:rPr lang="es-MX" dirty="0"/>
              <a:t>).</a:t>
            </a:r>
            <a:endParaRPr lang="es-CL" dirty="0"/>
          </a:p>
          <a:p>
            <a:endParaRPr lang="es-CL" dirty="0"/>
          </a:p>
        </p:txBody>
      </p:sp>
      <p:pic>
        <p:nvPicPr>
          <p:cNvPr id="5" name="Imagen 4" descr="Una caricatura de una persona&#10;&#10;Descripción generada automáticamente con confianza baja">
            <a:extLst>
              <a:ext uri="{FF2B5EF4-FFF2-40B4-BE49-F238E27FC236}">
                <a16:creationId xmlns:a16="http://schemas.microsoft.com/office/drawing/2014/main" id="{E5135A05-0606-4B30-B9BE-1E4DD0B0DCB5}"/>
              </a:ext>
            </a:extLst>
          </p:cNvPr>
          <p:cNvPicPr>
            <a:picLocks noChangeAspect="1"/>
          </p:cNvPicPr>
          <p:nvPr/>
        </p:nvPicPr>
        <p:blipFill>
          <a:blip r:embed="rId2"/>
          <a:stretch>
            <a:fillRect/>
          </a:stretch>
        </p:blipFill>
        <p:spPr>
          <a:xfrm>
            <a:off x="3869788" y="4418038"/>
            <a:ext cx="4151373" cy="1996829"/>
          </a:xfrm>
          <a:prstGeom prst="rect">
            <a:avLst/>
          </a:prstGeom>
        </p:spPr>
      </p:pic>
    </p:spTree>
    <p:extLst>
      <p:ext uri="{BB962C8B-B14F-4D97-AF65-F5344CB8AC3E}">
        <p14:creationId xmlns:p14="http://schemas.microsoft.com/office/powerpoint/2010/main" val="22768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EE2F3-C6AC-4CDE-B7FB-BD6BE1BE1810}"/>
              </a:ext>
            </a:extLst>
          </p:cNvPr>
          <p:cNvSpPr>
            <a:spLocks noGrp="1"/>
          </p:cNvSpPr>
          <p:nvPr>
            <p:ph type="title"/>
          </p:nvPr>
        </p:nvSpPr>
        <p:spPr/>
        <p:txBody>
          <a:bodyPr/>
          <a:lstStyle/>
          <a:p>
            <a:r>
              <a:rPr lang="es-CL" i="1" dirty="0"/>
              <a:t>Zhu Xi </a:t>
            </a:r>
            <a:r>
              <a:rPr lang="es-CL" dirty="0"/>
              <a:t>(</a:t>
            </a:r>
            <a:r>
              <a:rPr lang="ja-JP" altLang="es-CL" dirty="0"/>
              <a:t>朱熹</a:t>
            </a:r>
            <a:r>
              <a:rPr lang="es-CL" altLang="ja-JP" dirty="0"/>
              <a:t>)1130-1200 </a:t>
            </a:r>
            <a:r>
              <a:rPr lang="es-CL" altLang="ja-JP" dirty="0" err="1"/>
              <a:t>d.c</a:t>
            </a:r>
            <a:endParaRPr lang="es-CL" dirty="0"/>
          </a:p>
        </p:txBody>
      </p:sp>
      <p:sp>
        <p:nvSpPr>
          <p:cNvPr id="3" name="Marcador de contenido 2">
            <a:extLst>
              <a:ext uri="{FF2B5EF4-FFF2-40B4-BE49-F238E27FC236}">
                <a16:creationId xmlns:a16="http://schemas.microsoft.com/office/drawing/2014/main" id="{98525664-CDFC-4DBA-9658-ACE823AE4365}"/>
              </a:ext>
            </a:extLst>
          </p:cNvPr>
          <p:cNvSpPr>
            <a:spLocks noGrp="1"/>
          </p:cNvSpPr>
          <p:nvPr>
            <p:ph idx="1"/>
          </p:nvPr>
        </p:nvSpPr>
        <p:spPr/>
        <p:txBody>
          <a:bodyPr/>
          <a:lstStyle/>
          <a:p>
            <a:r>
              <a:rPr lang="es-CL" dirty="0"/>
              <a:t>Fue un erudito chino confuciano de tiempos de la dinastía </a:t>
            </a:r>
            <a:r>
              <a:rPr lang="es-CL" dirty="0" err="1"/>
              <a:t>Song</a:t>
            </a:r>
            <a:r>
              <a:rPr lang="es-CL" dirty="0"/>
              <a:t> que llegó a ser uno de los más importantes </a:t>
            </a:r>
            <a:r>
              <a:rPr lang="es-CL" dirty="0" err="1"/>
              <a:t>neoconfucianos</a:t>
            </a:r>
            <a:r>
              <a:rPr lang="es-CL" dirty="0"/>
              <a:t>. </a:t>
            </a:r>
            <a:r>
              <a:rPr lang="es-CL" i="1" dirty="0"/>
              <a:t>Zhu Xi </a:t>
            </a:r>
            <a:r>
              <a:rPr lang="es-CL" dirty="0"/>
              <a:t>también tuvo influencia en Japón, donde sus seguidores fueron llamados la escuela </a:t>
            </a:r>
            <a:r>
              <a:rPr lang="es-CL" i="1" dirty="0" err="1"/>
              <a:t>Shushigaku</a:t>
            </a:r>
            <a:r>
              <a:rPr lang="es-CL" dirty="0"/>
              <a:t> (</a:t>
            </a:r>
            <a:r>
              <a:rPr lang="ja-JP" altLang="es-CL" dirty="0"/>
              <a:t>朱子学</a:t>
            </a:r>
            <a:r>
              <a:rPr lang="es-CL" altLang="ja-JP" dirty="0"/>
              <a:t>, </a:t>
            </a:r>
            <a:r>
              <a:rPr lang="es-CL" i="1" dirty="0" err="1"/>
              <a:t>Zhūzixué</a:t>
            </a:r>
            <a:r>
              <a:rPr lang="es-CL" dirty="0"/>
              <a:t>, "la escuela del maestro </a:t>
            </a:r>
            <a:r>
              <a:rPr lang="es-CL" i="1" dirty="0"/>
              <a:t>Zhu</a:t>
            </a:r>
            <a:r>
              <a:rPr lang="es-CL" dirty="0"/>
              <a:t>"), y en Corea, donde su filosofía es conocida como </a:t>
            </a:r>
            <a:r>
              <a:rPr lang="es-CL" i="1" dirty="0" err="1"/>
              <a:t>Jujahak</a:t>
            </a:r>
            <a:r>
              <a:rPr lang="es-CL" dirty="0"/>
              <a:t> (</a:t>
            </a:r>
            <a:r>
              <a:rPr lang="ko-KR" altLang="es-CL" dirty="0"/>
              <a:t>주자학</a:t>
            </a:r>
            <a:r>
              <a:rPr lang="es-CL" altLang="ko-KR" dirty="0"/>
              <a:t>). </a:t>
            </a:r>
            <a:r>
              <a:rPr lang="es-CL" dirty="0"/>
              <a:t>Durante la dinastía </a:t>
            </a:r>
            <a:r>
              <a:rPr lang="es-CL" dirty="0" err="1"/>
              <a:t>Song</a:t>
            </a:r>
            <a:r>
              <a:rPr lang="es-CL" dirty="0"/>
              <a:t> sus enseñanzas fueron consideradas heterodoxas.</a:t>
            </a:r>
          </a:p>
          <a:p>
            <a:r>
              <a:rPr lang="es-MX" dirty="0"/>
              <a:t>Junto con otros eruditos codificó lo que ahora es conocido como el canon confuciano de textos clásicos: los Cuatro Libros </a:t>
            </a:r>
            <a:r>
              <a:rPr lang="es-CL" dirty="0"/>
              <a:t>.</a:t>
            </a:r>
          </a:p>
          <a:p>
            <a:r>
              <a:rPr lang="es-MX" dirty="0"/>
              <a:t>También escribió extensos comentarios sobre todos esos textos.</a:t>
            </a:r>
          </a:p>
          <a:p>
            <a:r>
              <a:rPr lang="es-MX" dirty="0"/>
              <a:t>Articuló lo que más tarde se convertiría en la interpretación ortodoxa confuciana de algunas creencias del Taoísmo y el Budismo. </a:t>
            </a:r>
            <a:endParaRPr lang="es-CL" dirty="0"/>
          </a:p>
        </p:txBody>
      </p:sp>
    </p:spTree>
    <p:extLst>
      <p:ext uri="{BB962C8B-B14F-4D97-AF65-F5344CB8AC3E}">
        <p14:creationId xmlns:p14="http://schemas.microsoft.com/office/powerpoint/2010/main" val="263605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6C2DB6-5941-4213-A11A-2CF41BFE0EA1}"/>
              </a:ext>
            </a:extLst>
          </p:cNvPr>
          <p:cNvSpPr>
            <a:spLocks noGrp="1"/>
          </p:cNvSpPr>
          <p:nvPr>
            <p:ph type="title"/>
          </p:nvPr>
        </p:nvSpPr>
        <p:spPr>
          <a:xfrm>
            <a:off x="6314384" y="642594"/>
            <a:ext cx="4810815" cy="1371600"/>
          </a:xfrm>
        </p:spPr>
        <p:txBody>
          <a:bodyPr>
            <a:normAutofit/>
          </a:bodyPr>
          <a:lstStyle/>
          <a:p>
            <a:endParaRPr lang="es-CL"/>
          </a:p>
        </p:txBody>
      </p:sp>
      <p:sp>
        <p:nvSpPr>
          <p:cNvPr id="12" name="Rectangle 11">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4" name="Rectangle 13">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5" name="Marcador de contenido 4" descr="Una caricatura de una persona&#10;&#10;Descripción generada automáticamente con confianza media">
            <a:extLst>
              <a:ext uri="{FF2B5EF4-FFF2-40B4-BE49-F238E27FC236}">
                <a16:creationId xmlns:a16="http://schemas.microsoft.com/office/drawing/2014/main" id="{FB8ADDDD-78C5-4E0A-8509-0D9DD5FDD715}"/>
              </a:ext>
            </a:extLst>
          </p:cNvPr>
          <p:cNvPicPr>
            <a:picLocks noChangeAspect="1"/>
          </p:cNvPicPr>
          <p:nvPr/>
        </p:nvPicPr>
        <p:blipFill rotWithShape="1">
          <a:blip r:embed="rId2"/>
          <a:srcRect t="11218" r="-1" b="967"/>
          <a:stretch/>
        </p:blipFill>
        <p:spPr>
          <a:xfrm>
            <a:off x="1304515" y="1328394"/>
            <a:ext cx="4188221" cy="4227415"/>
          </a:xfrm>
          <a:prstGeom prst="rect">
            <a:avLst/>
          </a:prstGeom>
        </p:spPr>
      </p:pic>
      <p:sp>
        <p:nvSpPr>
          <p:cNvPr id="9" name="Content Placeholder 8">
            <a:extLst>
              <a:ext uri="{FF2B5EF4-FFF2-40B4-BE49-F238E27FC236}">
                <a16:creationId xmlns:a16="http://schemas.microsoft.com/office/drawing/2014/main" id="{DD6F09E6-64F4-46BF-811E-D6D14174F348}"/>
              </a:ext>
            </a:extLst>
          </p:cNvPr>
          <p:cNvSpPr>
            <a:spLocks noGrp="1"/>
          </p:cNvSpPr>
          <p:nvPr>
            <p:ph idx="1"/>
          </p:nvPr>
        </p:nvSpPr>
        <p:spPr>
          <a:xfrm>
            <a:off x="6314384" y="2103120"/>
            <a:ext cx="4810816" cy="3931920"/>
          </a:xfrm>
        </p:spPr>
        <p:txBody>
          <a:bodyPr>
            <a:normAutofit/>
          </a:bodyPr>
          <a:lstStyle/>
          <a:p>
            <a:r>
              <a:rPr lang="es-MX" sz="2000" dirty="0"/>
              <a:t>Hijo de un funcionario de provincias, </a:t>
            </a:r>
            <a:r>
              <a:rPr lang="es-MX" sz="2000" i="1" dirty="0"/>
              <a:t>Zhu</a:t>
            </a:r>
            <a:r>
              <a:rPr lang="es-MX" sz="2000" dirty="0"/>
              <a:t> emprendió la carrera civil y llegó a su más alto grado con tan sólo dieciocho años.</a:t>
            </a:r>
          </a:p>
          <a:p>
            <a:r>
              <a:rPr lang="es-MX" sz="2000" dirty="0"/>
              <a:t>Redactó varios memorandos sobre problemas generales del Imperio que hizo llegar hasta el emperador, e incluso escribió un código de protocolo ceremonial que no llegó a conocerse. </a:t>
            </a:r>
            <a:endParaRPr lang="en-US" sz="2000" dirty="0"/>
          </a:p>
        </p:txBody>
      </p:sp>
    </p:spTree>
    <p:extLst>
      <p:ext uri="{BB962C8B-B14F-4D97-AF65-F5344CB8AC3E}">
        <p14:creationId xmlns:p14="http://schemas.microsoft.com/office/powerpoint/2010/main" val="302387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EEA1D-C9CA-4F51-939B-052E2656D73F}"/>
              </a:ext>
            </a:extLst>
          </p:cNvPr>
          <p:cNvSpPr>
            <a:spLocks noGrp="1"/>
          </p:cNvSpPr>
          <p:nvPr>
            <p:ph type="title"/>
          </p:nvPr>
        </p:nvSpPr>
        <p:spPr/>
        <p:txBody>
          <a:bodyPr>
            <a:normAutofit fontScale="90000"/>
          </a:bodyPr>
          <a:lstStyle/>
          <a:p>
            <a:pPr algn="ctr"/>
            <a:r>
              <a:rPr lang="es-CL" dirty="0"/>
              <a:t>Sistema de examen imperial chino</a:t>
            </a:r>
            <a:br>
              <a:rPr lang="es-CL" dirty="0"/>
            </a:br>
            <a:endParaRPr lang="es-CL" dirty="0"/>
          </a:p>
        </p:txBody>
      </p:sp>
      <p:sp>
        <p:nvSpPr>
          <p:cNvPr id="3" name="Marcador de contenido 2">
            <a:extLst>
              <a:ext uri="{FF2B5EF4-FFF2-40B4-BE49-F238E27FC236}">
                <a16:creationId xmlns:a16="http://schemas.microsoft.com/office/drawing/2014/main" id="{69F7788B-DC23-4BA1-8E95-7489097BBEAA}"/>
              </a:ext>
            </a:extLst>
          </p:cNvPr>
          <p:cNvSpPr>
            <a:spLocks noGrp="1"/>
          </p:cNvSpPr>
          <p:nvPr>
            <p:ph idx="1"/>
          </p:nvPr>
        </p:nvSpPr>
        <p:spPr>
          <a:xfrm>
            <a:off x="5964702" y="2014193"/>
            <a:ext cx="5160498" cy="4330335"/>
          </a:xfrm>
        </p:spPr>
        <p:txBody>
          <a:bodyPr/>
          <a:lstStyle/>
          <a:p>
            <a:r>
              <a:rPr lang="es-MX" sz="2000" dirty="0"/>
              <a:t>El sistema de examen imperial chino se practicó en la China imperial entre los años 606 y 1905 y consistía en una serie de pruebas que servían para seleccionar a los candidatos a funcionarios.</a:t>
            </a:r>
          </a:p>
          <a:p>
            <a:r>
              <a:rPr lang="es-MX" sz="2000" dirty="0"/>
              <a:t>Las pruebas representaban el camino más corto para ascender en la escala social y por tanto representaban también un objetivo fundamental para los miembros de las clases cultas</a:t>
            </a:r>
            <a:r>
              <a:rPr lang="es-MX" dirty="0"/>
              <a:t>. </a:t>
            </a:r>
            <a:endParaRPr lang="es-CL" dirty="0"/>
          </a:p>
        </p:txBody>
      </p:sp>
      <p:pic>
        <p:nvPicPr>
          <p:cNvPr id="5" name="Imagen 4" descr="Imagen que contiene cama, tabla&#10;&#10;Descripción generada automáticamente">
            <a:extLst>
              <a:ext uri="{FF2B5EF4-FFF2-40B4-BE49-F238E27FC236}">
                <a16:creationId xmlns:a16="http://schemas.microsoft.com/office/drawing/2014/main" id="{C6BF8C13-F764-481B-9F7C-684CD6FB67C8}"/>
              </a:ext>
            </a:extLst>
          </p:cNvPr>
          <p:cNvPicPr>
            <a:picLocks noChangeAspect="1"/>
          </p:cNvPicPr>
          <p:nvPr/>
        </p:nvPicPr>
        <p:blipFill>
          <a:blip r:embed="rId2"/>
          <a:stretch>
            <a:fillRect/>
          </a:stretch>
        </p:blipFill>
        <p:spPr>
          <a:xfrm>
            <a:off x="516988" y="2795954"/>
            <a:ext cx="5334000" cy="3657600"/>
          </a:xfrm>
          <a:prstGeom prst="rect">
            <a:avLst/>
          </a:prstGeom>
        </p:spPr>
      </p:pic>
    </p:spTree>
    <p:extLst>
      <p:ext uri="{BB962C8B-B14F-4D97-AF65-F5344CB8AC3E}">
        <p14:creationId xmlns:p14="http://schemas.microsoft.com/office/powerpoint/2010/main" val="162049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9"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0"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ítulo 1">
            <a:extLst>
              <a:ext uri="{FF2B5EF4-FFF2-40B4-BE49-F238E27FC236}">
                <a16:creationId xmlns:a16="http://schemas.microsoft.com/office/drawing/2014/main" id="{CCE15377-2000-4B87-95E7-2E18D4E5C85E}"/>
              </a:ext>
            </a:extLst>
          </p:cNvPr>
          <p:cNvSpPr>
            <a:spLocks noGrp="1"/>
          </p:cNvSpPr>
          <p:nvPr>
            <p:ph type="title"/>
          </p:nvPr>
        </p:nvSpPr>
        <p:spPr>
          <a:xfrm>
            <a:off x="7532835" y="1420706"/>
            <a:ext cx="3466540" cy="4016587"/>
          </a:xfrm>
        </p:spPr>
        <p:txBody>
          <a:bodyPr>
            <a:normAutofit/>
          </a:bodyPr>
          <a:lstStyle/>
          <a:p>
            <a:r>
              <a:rPr lang="es-CL" sz="3600" dirty="0"/>
              <a:t>El gran saber – </a:t>
            </a:r>
            <a:r>
              <a:rPr lang="es-CL" sz="3600" i="1" dirty="0" err="1"/>
              <a:t>Daxue</a:t>
            </a:r>
            <a:r>
              <a:rPr lang="es-CL" sz="3600" dirty="0"/>
              <a:t> (</a:t>
            </a:r>
            <a:r>
              <a:rPr lang="ja-JP" altLang="es-CL" sz="3600" dirty="0"/>
              <a:t>大學</a:t>
            </a:r>
            <a:r>
              <a:rPr lang="es-CL" altLang="ja-JP" sz="3600" dirty="0"/>
              <a:t>)</a:t>
            </a:r>
            <a:endParaRPr lang="es-CL" sz="3600" dirty="0"/>
          </a:p>
        </p:txBody>
      </p:sp>
      <p:sp>
        <p:nvSpPr>
          <p:cNvPr id="3" name="Marcador de contenido 2">
            <a:extLst>
              <a:ext uri="{FF2B5EF4-FFF2-40B4-BE49-F238E27FC236}">
                <a16:creationId xmlns:a16="http://schemas.microsoft.com/office/drawing/2014/main" id="{43B61ECF-043E-4B4B-9E4B-89947E0A1269}"/>
              </a:ext>
            </a:extLst>
          </p:cNvPr>
          <p:cNvSpPr>
            <a:spLocks noGrp="1"/>
          </p:cNvSpPr>
          <p:nvPr>
            <p:ph idx="1"/>
          </p:nvPr>
        </p:nvSpPr>
        <p:spPr>
          <a:xfrm>
            <a:off x="1440519" y="1420706"/>
            <a:ext cx="5514758" cy="4016587"/>
          </a:xfrm>
        </p:spPr>
        <p:txBody>
          <a:bodyPr anchor="ctr">
            <a:normAutofit/>
          </a:bodyPr>
          <a:lstStyle/>
          <a:p>
            <a:pPr marL="0" indent="0">
              <a:buNone/>
            </a:pPr>
            <a:r>
              <a:rPr lang="es-MX" dirty="0"/>
              <a:t>La traducción: </a:t>
            </a:r>
          </a:p>
          <a:p>
            <a:pPr marL="0" indent="0">
              <a:buNone/>
            </a:pPr>
            <a:r>
              <a:rPr lang="es-MX" dirty="0"/>
              <a:t>"Gran Ciencia", "Gran Aprendizaje" o "Gran Estudio”</a:t>
            </a:r>
          </a:p>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CL" dirty="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Imagen 4" descr="Calendario&#10;&#10;Descripción generada automáticamente">
            <a:extLst>
              <a:ext uri="{FF2B5EF4-FFF2-40B4-BE49-F238E27FC236}">
                <a16:creationId xmlns:a16="http://schemas.microsoft.com/office/drawing/2014/main" id="{1FB3A210-F312-469E-BA8A-B35317EA7A1C}"/>
              </a:ext>
            </a:extLst>
          </p:cNvPr>
          <p:cNvPicPr>
            <a:picLocks noChangeAspect="1"/>
          </p:cNvPicPr>
          <p:nvPr/>
        </p:nvPicPr>
        <p:blipFill>
          <a:blip r:embed="rId3"/>
          <a:stretch>
            <a:fillRect/>
          </a:stretch>
        </p:blipFill>
        <p:spPr>
          <a:xfrm>
            <a:off x="2648268" y="2632352"/>
            <a:ext cx="2561922" cy="3415896"/>
          </a:xfrm>
          <a:prstGeom prst="rect">
            <a:avLst/>
          </a:prstGeom>
        </p:spPr>
      </p:pic>
    </p:spTree>
    <p:extLst>
      <p:ext uri="{BB962C8B-B14F-4D97-AF65-F5344CB8AC3E}">
        <p14:creationId xmlns:p14="http://schemas.microsoft.com/office/powerpoint/2010/main" val="1283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3FE08-6D95-4A5A-8F44-881C5ECF2064}"/>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5D2E3BCD-9501-4DB5-A0DB-A5E237B7EB85}"/>
              </a:ext>
            </a:extLst>
          </p:cNvPr>
          <p:cNvSpPr>
            <a:spLocks noGrp="1"/>
          </p:cNvSpPr>
          <p:nvPr>
            <p:ph idx="1"/>
          </p:nvPr>
        </p:nvSpPr>
        <p:spPr/>
        <p:txBody>
          <a:bodyPr>
            <a:normAutofit lnSpcReduction="10000"/>
          </a:bodyPr>
          <a:lstStyle/>
          <a:p>
            <a:pPr marL="0" indent="0">
              <a:buNone/>
            </a:pPr>
            <a:r>
              <a:rPr lang="es-MX" u="sng" dirty="0"/>
              <a:t>Enseñanzas principales: </a:t>
            </a:r>
          </a:p>
          <a:p>
            <a:r>
              <a:rPr lang="es-MX" dirty="0"/>
              <a:t>Lograr un estado de equilibrio y perfeccionar nuestra propia moralidad para que sea un reflejo del Tao (Camino).</a:t>
            </a:r>
          </a:p>
          <a:p>
            <a:r>
              <a:rPr lang="es-MX" dirty="0"/>
              <a:t>Amplio descanso y reflexión para lograr la paz mental. Cuando uno está calmado y reflexivo, el camino le será revelado.</a:t>
            </a:r>
          </a:p>
          <a:p>
            <a:r>
              <a:rPr lang="es-MX" dirty="0"/>
              <a:t>Establecer prioridades y saber que es importante en nuestra búsqueda del perfeccionamiento moral.</a:t>
            </a:r>
          </a:p>
          <a:p>
            <a:r>
              <a:rPr lang="es-MX" dirty="0"/>
              <a:t>Hay que traer nuestros asuntos y relaciones en el orden y la armonía.</a:t>
            </a:r>
          </a:p>
          <a:p>
            <a:r>
              <a:rPr lang="es-MX" dirty="0"/>
              <a:t>Cada persona es capaz de aprender y de ser autodidacta, independientemente de su estatus social, económico o político.</a:t>
            </a:r>
          </a:p>
          <a:p>
            <a:r>
              <a:rPr lang="es-MX" dirty="0"/>
              <a:t>Uno debe considerar la educación como un sistema complejo e interrelacionado, donde debe luchar por el equilibrio.</a:t>
            </a:r>
            <a:endParaRPr lang="es-CL" dirty="0"/>
          </a:p>
        </p:txBody>
      </p:sp>
    </p:spTree>
    <p:extLst>
      <p:ext uri="{BB962C8B-B14F-4D97-AF65-F5344CB8AC3E}">
        <p14:creationId xmlns:p14="http://schemas.microsoft.com/office/powerpoint/2010/main" val="3515525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1714</TotalTime>
  <Words>2070</Words>
  <Application>Microsoft Office PowerPoint</Application>
  <PresentationFormat>Panorámica</PresentationFormat>
  <Paragraphs>126</Paragraphs>
  <Slides>27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27</vt:i4>
      </vt:variant>
    </vt:vector>
  </HeadingPairs>
  <TitlesOfParts>
    <vt:vector size="37" baseType="lpstr">
      <vt:lpstr>맑은 고딕</vt:lpstr>
      <vt:lpstr>ＭＳ ゴシック</vt:lpstr>
      <vt:lpstr>新細明體</vt:lpstr>
      <vt:lpstr>Arial</vt:lpstr>
      <vt:lpstr>Arial Unicode MS</vt:lpstr>
      <vt:lpstr>Calibri</vt:lpstr>
      <vt:lpstr>Century Gothic</vt:lpstr>
      <vt:lpstr>Courier New</vt:lpstr>
      <vt:lpstr>Times New Roman</vt:lpstr>
      <vt:lpstr>Savon</vt:lpstr>
      <vt:lpstr>Los 4 libros de Confucio 四書 (sishu) </vt:lpstr>
      <vt:lpstr>Presentación de PowerPoint</vt:lpstr>
      <vt:lpstr>Presentación de PowerPoint</vt:lpstr>
      <vt:lpstr>Neoconfucianismo (宋明理学)</vt:lpstr>
      <vt:lpstr>Zhu Xi (朱熹)1130-1200 d.c</vt:lpstr>
      <vt:lpstr>Presentación de PowerPoint</vt:lpstr>
      <vt:lpstr>Sistema de examen imperial chino </vt:lpstr>
      <vt:lpstr>El gran saber – Daxue (大學)</vt:lpstr>
      <vt:lpstr>Presentación de PowerPoint</vt:lpstr>
      <vt:lpstr>Presentación de PowerPoint</vt:lpstr>
      <vt:lpstr>Presentación de PowerPoint</vt:lpstr>
      <vt:lpstr>Doctrina de la medianía – Zhongyong (中庸)</vt:lpstr>
      <vt:lpstr>Presentación de PowerPoint</vt:lpstr>
      <vt:lpstr>Presentación de PowerPoint</vt:lpstr>
      <vt:lpstr>Presentación de PowerPoint</vt:lpstr>
      <vt:lpstr>Analectas de Confucio  – Lunyu (論語) </vt:lpstr>
      <vt:lpstr>Presentación de PowerPoint</vt:lpstr>
      <vt:lpstr>Confucio (孔夫子) y su vida</vt:lpstr>
      <vt:lpstr>Presentación de PowerPoint</vt:lpstr>
      <vt:lpstr>Presentación de PowerPoint</vt:lpstr>
      <vt:lpstr>Cinco relaciónes humanas elementales –  五倫 / 五伦, Wǔ lún</vt:lpstr>
      <vt:lpstr>Mencio – Mengzi (孟子) (327 a.C.-289 a.C.)</vt:lpstr>
      <vt:lpstr>La vida de Mencio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4 libros de Confucio 四書 (sishu)</dc:title>
  <dc:creator>BOZZOLO LUECKEL PAOLO E</dc:creator>
  <cp:lastModifiedBy>Waleska Moyano</cp:lastModifiedBy>
  <cp:revision>65</cp:revision>
  <dcterms:created xsi:type="dcterms:W3CDTF">2021-05-16T00:23:22Z</dcterms:created>
  <dcterms:modified xsi:type="dcterms:W3CDTF">2021-06-15T16:44:14Z</dcterms:modified>
</cp:coreProperties>
</file>