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984D291-659F-AD45-8DFC-0E328E71ED50}">
          <p14:sldIdLst>
            <p14:sldId id="256"/>
            <p14:sldId id="257"/>
            <p14:sldId id="258"/>
            <p14:sldId id="259"/>
            <p14:sldId id="260"/>
            <p14:sldId id="261"/>
            <p14:sldId id="265"/>
            <p14:sldId id="266"/>
            <p14:sldId id="268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7E3C"/>
    <a:srgbClr val="AA9044"/>
    <a:srgbClr val="C6A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85" autoAdjust="0"/>
  </p:normalViewPr>
  <p:slideViewPr>
    <p:cSldViewPr snapToGrid="0" snapToObjects="1">
      <p:cViewPr varScale="1">
        <p:scale>
          <a:sx n="73" d="100"/>
          <a:sy n="73" d="100"/>
        </p:scale>
        <p:origin x="13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dirty="0" smtClean="0"/>
              <a:t>T</a:t>
            </a:r>
            <a:r>
              <a:rPr lang="en-US" dirty="0" err="1" smtClean="0"/>
              <a:t>i</a:t>
            </a:r>
            <a:r>
              <a:rPr lang="es-ES_tradnl" dirty="0" err="1" smtClean="0"/>
              <a:t>tulo</a:t>
            </a:r>
            <a:r>
              <a:rPr lang="es-ES_tradnl" dirty="0" smtClean="0"/>
              <a:t> Principal</a:t>
            </a:r>
            <a:br>
              <a:rPr lang="es-ES_tradnl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440F28-7364-B847-B5C4-E6D50A35A3F8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7B7FB5-8C82-3444-9C55-63AAA732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scudo_PUCV-2016_color 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04" y="83971"/>
            <a:ext cx="1908218" cy="1583528"/>
          </a:xfrm>
          <a:prstGeom prst="rect">
            <a:avLst/>
          </a:prstGeom>
        </p:spPr>
      </p:pic>
      <p:sp>
        <p:nvSpPr>
          <p:cNvPr id="10" name="Rectangle 9"/>
          <p:cNvSpPr>
            <a:spLocks noChangeAspect="1"/>
          </p:cNvSpPr>
          <p:nvPr/>
        </p:nvSpPr>
        <p:spPr>
          <a:xfrm>
            <a:off x="0" y="6565900"/>
            <a:ext cx="9144000" cy="292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616387" y="6570058"/>
            <a:ext cx="2200124" cy="6616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err="1" smtClean="0">
                <a:solidFill>
                  <a:srgbClr val="FFFFFF"/>
                </a:solidFill>
                <a:latin typeface="Roboto Light"/>
                <a:cs typeface="Roboto Light"/>
              </a:rPr>
              <a:t>pucv.cl</a:t>
            </a:r>
            <a:endParaRPr lang="en-US" sz="11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3999" cy="2097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6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Roboto"/>
          <a:ea typeface="+mj-ea"/>
          <a:cs typeface="Robo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7375E"/>
          </a:solidFill>
          <a:latin typeface="Roboto"/>
          <a:ea typeface="+mn-ea"/>
          <a:cs typeface="Robo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375E"/>
          </a:solidFill>
          <a:latin typeface="Roboto"/>
          <a:ea typeface="+mn-ea"/>
          <a:cs typeface="Robo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375E"/>
          </a:solidFill>
          <a:latin typeface="Roboto"/>
          <a:ea typeface="+mn-ea"/>
          <a:cs typeface="Robo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375E"/>
          </a:solidFill>
          <a:latin typeface="Roboto"/>
          <a:ea typeface="+mn-ea"/>
          <a:cs typeface="Robo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375E"/>
          </a:solidFill>
          <a:latin typeface="Roboto"/>
          <a:ea typeface="+mn-ea"/>
          <a:cs typeface="Robo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50900" y="3836872"/>
            <a:ext cx="549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 smtClean="0">
                <a:solidFill>
                  <a:srgbClr val="FFFFFF"/>
                </a:solidFill>
                <a:latin typeface="Roboto Medium"/>
                <a:cs typeface="Roboto Medium"/>
              </a:rPr>
              <a:t>TITULO DE LA PROPUESTA</a:t>
            </a:r>
            <a:endParaRPr lang="en-US" sz="2000" b="1" spc="300" dirty="0">
              <a:solidFill>
                <a:srgbClr val="FFFFFF"/>
              </a:solidFill>
              <a:latin typeface="Roboto Medium"/>
              <a:cs typeface="Roboto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8694" y="5949600"/>
            <a:ext cx="229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Roboto Light"/>
                <a:cs typeface="Roboto Light"/>
              </a:rPr>
              <a:t>Valparaíso, </a:t>
            </a:r>
            <a:r>
              <a:rPr lang="en-US" sz="1000" dirty="0" smtClean="0">
                <a:solidFill>
                  <a:srgbClr val="FFFFFF"/>
                </a:solidFill>
                <a:latin typeface="Roboto Light"/>
                <a:cs typeface="Roboto Light"/>
              </a:rPr>
              <a:t>Julio 2018</a:t>
            </a:r>
            <a:endParaRPr lang="en-US" sz="10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7760" y="5327192"/>
            <a:ext cx="5930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Roboto Light"/>
                <a:cs typeface="Roboto Light"/>
              </a:rPr>
              <a:t>Vicerrectoría</a:t>
            </a:r>
            <a:r>
              <a:rPr lang="en-US" sz="1600" b="1" dirty="0" smtClean="0">
                <a:solidFill>
                  <a:schemeClr val="bg1"/>
                </a:solidFill>
                <a:latin typeface="Roboto Light"/>
                <a:cs typeface="Roboto Light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Roboto Light"/>
                <a:cs typeface="Roboto Light"/>
              </a:rPr>
              <a:t>Investigación</a:t>
            </a:r>
            <a:r>
              <a:rPr lang="en-US" sz="1600" b="1" dirty="0" smtClean="0">
                <a:solidFill>
                  <a:schemeClr val="bg1"/>
                </a:solidFill>
                <a:latin typeface="Roboto Light"/>
                <a:cs typeface="Roboto Light"/>
              </a:rPr>
              <a:t> y </a:t>
            </a:r>
            <a:r>
              <a:rPr lang="en-US" sz="1600" b="1" dirty="0" err="1" smtClean="0">
                <a:solidFill>
                  <a:schemeClr val="bg1"/>
                </a:solidFill>
                <a:latin typeface="Roboto Light"/>
                <a:cs typeface="Roboto Light"/>
              </a:rPr>
              <a:t>Estudios</a:t>
            </a:r>
            <a:r>
              <a:rPr lang="en-US" sz="1600" b="1" dirty="0" smtClean="0">
                <a:solidFill>
                  <a:schemeClr val="bg1"/>
                </a:solidFill>
                <a:latin typeface="Roboto Light"/>
                <a:cs typeface="Roboto Light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Roboto Light"/>
                <a:cs typeface="Roboto Light"/>
              </a:rPr>
              <a:t>Avanzados</a:t>
            </a:r>
            <a:endParaRPr lang="en-US" sz="1600" b="1" dirty="0" smtClean="0">
              <a:solidFill>
                <a:schemeClr val="bg1"/>
              </a:solidFill>
              <a:latin typeface="Roboto Light"/>
              <a:cs typeface="Roboto Light"/>
            </a:endParaRPr>
          </a:p>
          <a:p>
            <a:pPr algn="ctr"/>
            <a:r>
              <a:rPr lang="es-CL" sz="1600" b="1" dirty="0" smtClean="0">
                <a:solidFill>
                  <a:schemeClr val="bg1"/>
                </a:solidFill>
                <a:latin typeface="Roboto Light"/>
                <a:cs typeface="Roboto Light"/>
              </a:rPr>
              <a:t>Pontificia Universidad Católica de Valparaíso</a:t>
            </a:r>
            <a:endParaRPr lang="en-US" sz="1600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899" y="4335812"/>
            <a:ext cx="5719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spc="200" dirty="0" smtClean="0">
                <a:solidFill>
                  <a:srgbClr val="FF0000"/>
                </a:solidFill>
                <a:latin typeface="Roboto Medium"/>
                <a:cs typeface="Roboto Medium"/>
              </a:rPr>
              <a:t>Incorpore el titulo aquí en mayúscula.</a:t>
            </a:r>
            <a:endParaRPr lang="en-US" sz="1600" b="1" spc="200" dirty="0">
              <a:solidFill>
                <a:srgbClr val="FF0000"/>
              </a:solidFill>
              <a:latin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9835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596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 smtClean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EQUIPO DE TRABAJO</a:t>
            </a:r>
            <a:endParaRPr lang="en-US" sz="1600" b="1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923242" y="1806132"/>
            <a:ext cx="724934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CL" dirty="0" smtClean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Indique quienes componen el equipo de investigación y su experiencia.</a:t>
            </a:r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77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5679" y="4873362"/>
            <a:ext cx="291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spc="200" dirty="0" smtClean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GRACIAS!</a:t>
            </a:r>
            <a:endParaRPr lang="en-US" sz="3600" b="1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634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 smtClean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ANTECEDENTES</a:t>
            </a:r>
            <a:endParaRPr lang="en-US" sz="1600" b="1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941062" y="1925835"/>
            <a:ext cx="7920880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›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Coordinador Principal:</a:t>
            </a:r>
          </a:p>
          <a:p>
            <a:pPr marL="914400" lvl="1" indent="-457200">
              <a:buFont typeface="Arial" panose="020B0604020202020204" pitchFamily="34" charset="0"/>
              <a:buChar char="›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Coordinador Alterno:</a:t>
            </a:r>
          </a:p>
          <a:p>
            <a:pPr marL="914400" lvl="1" indent="-457200">
              <a:buFont typeface="Arial" panose="020B0604020202020204" pitchFamily="34" charset="0"/>
              <a:buChar char="›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Unidad </a:t>
            </a: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Académica</a:t>
            </a: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:</a:t>
            </a:r>
          </a:p>
          <a:p>
            <a:pPr lvl="1" indent="-457200">
              <a:buFont typeface="Arial" panose="020B0604020202020204" pitchFamily="34" charset="0"/>
              <a:buChar char="›"/>
            </a:pPr>
            <a:endParaRPr lang="es-C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lvl="1" indent="-457200">
              <a:buFont typeface="Arial" panose="020B0604020202020204" pitchFamily="34" charset="0"/>
              <a:buChar char="›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Temática: </a:t>
            </a:r>
          </a:p>
          <a:p>
            <a:pPr lvl="1" indent="-457200">
              <a:buFont typeface="Arial" panose="020B0604020202020204" pitchFamily="34" charset="0"/>
              <a:buChar char="›"/>
            </a:pPr>
            <a:endParaRPr lang="es-C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lvl="1" indent="-457200">
              <a:buFont typeface="Arial" panose="020B0604020202020204" pitchFamily="34" charset="0"/>
              <a:buChar char="›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Asociado (obligatorio):</a:t>
            </a:r>
          </a:p>
          <a:p>
            <a:pPr marL="457200" indent="-457200">
              <a:buFont typeface="Arial" panose="020B0604020202020204" pitchFamily="34" charset="0"/>
              <a:buChar char="›"/>
            </a:pPr>
            <a:endParaRPr lang="es-C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457200" indent="-457200">
              <a:buFont typeface="Arial" panose="020B0604020202020204" pitchFamily="34" charset="0"/>
              <a:buChar char="›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Monto Estimado:</a:t>
            </a:r>
          </a:p>
          <a:p>
            <a:pPr marL="457200" indent="-457200">
              <a:buFont typeface="Arial" panose="020B0604020202020204" pitchFamily="34" charset="0"/>
              <a:buChar char="›"/>
            </a:pPr>
            <a:endParaRPr lang="es-C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457200" indent="-457200">
              <a:buFont typeface="Arial" panose="020B0604020202020204" pitchFamily="34" charset="0"/>
              <a:buChar char="›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Duración:  </a:t>
            </a:r>
            <a:endParaRPr lang="es-C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67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 smtClean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PROBLEMA U OPORTUNIDAD</a:t>
            </a:r>
            <a:endParaRPr lang="en-US" sz="1600" b="1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941062" y="1925835"/>
            <a:ext cx="713178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¿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Cuál es el problema u oportunidad abordado por el proyecto?</a:t>
            </a: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¿Cuál es (son) la(s) causa(s) de la existencia de este problema?</a:t>
            </a:r>
          </a:p>
        </p:txBody>
      </p:sp>
    </p:spTree>
    <p:extLst>
      <p:ext uri="{BB962C8B-B14F-4D97-AF65-F5344CB8AC3E}">
        <p14:creationId xmlns:p14="http://schemas.microsoft.com/office/powerpoint/2010/main" val="15008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 smtClean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SOLUCIÓN PROPUESTA</a:t>
            </a:r>
            <a:endParaRPr lang="en-US" sz="1600" b="1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831802" y="2187092"/>
            <a:ext cx="7249349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¿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Cuál es la solución que usted propone al problema/oportunidad identificado?</a:t>
            </a:r>
          </a:p>
          <a:p>
            <a:pPr algn="just"/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¿Cuáles son los atributos diferenciadores con respecto a lo existente? </a:t>
            </a:r>
          </a:p>
        </p:txBody>
      </p:sp>
    </p:spTree>
    <p:extLst>
      <p:ext uri="{BB962C8B-B14F-4D97-AF65-F5344CB8AC3E}">
        <p14:creationId xmlns:p14="http://schemas.microsoft.com/office/powerpoint/2010/main" val="7324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 smtClean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OBJEIVOS DE LA PROPUESTA</a:t>
            </a:r>
            <a:endParaRPr lang="en-US" sz="1600" b="1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831802" y="2187092"/>
            <a:ext cx="724934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Objetivo General</a:t>
            </a:r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Objetivos Específicos</a:t>
            </a:r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2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 smtClean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METODOLOGÍA PROPUESTA</a:t>
            </a:r>
            <a:endParaRPr lang="en-US" sz="1600" b="1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831802" y="2187092"/>
            <a:ext cx="7249349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Objetivo General</a:t>
            </a:r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Incorpore un breve esquema de la metodología (procedimientos) a utilizar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.</a:t>
            </a: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r>
              <a:rPr lang="es-ES" i="1" dirty="0">
                <a:solidFill>
                  <a:srgbClr val="FF0000"/>
                </a:solidFill>
                <a:latin typeface="Roboto Light"/>
                <a:cs typeface="Roboto Light"/>
              </a:rPr>
              <a:t>Incorporar cualquier tipo de normativa, reglamento y/o condiciones que pudieran influir con la(s) actividad(es) del proyecto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.</a:t>
            </a:r>
            <a:endParaRPr lang="es-C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23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 smtClean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RESULTADOS ESPERADOS</a:t>
            </a:r>
            <a:endParaRPr lang="en-US" sz="1600" b="1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831802" y="2187092"/>
            <a:ext cx="724934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Describa los resultados esperados de acuerdo a los objetivos específicos planteados.</a:t>
            </a:r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22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596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 smtClean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MODELO DE NEGOCIO/ MODELO DE EXTENSIÓN Y SOSTENIBILIDAD</a:t>
            </a:r>
            <a:endParaRPr lang="en-US" sz="1600" b="1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923242" y="1806132"/>
            <a:ext cx="7249349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CL" dirty="0" smtClean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Descripción </a:t>
            </a: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del mercado o beneficiarios (Elija una dependiendo si el proyecto tiene orientación de mercado o de interés público)</a:t>
            </a: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Descripción de la propuesta de</a:t>
            </a: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Valor</a:t>
            </a: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Descripción de los clientes/beneficiarios y su relación </a:t>
            </a: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(Elija una dependiendo si el proyecto tiene orientación de mercado o de interés público)</a:t>
            </a:r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Diagrama del Modelo de Negocios/Modelo de extensión (Elija una dependiendo si el proyecto tiene orientación de mercado o de interés público</a:t>
            </a:r>
            <a:r>
              <a:rPr lang="es-CL" dirty="0" smtClean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)</a:t>
            </a:r>
            <a:endParaRPr lang="es-ES_tradnl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65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596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 smtClean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POTENCIAL IMPACTO</a:t>
            </a:r>
            <a:endParaRPr lang="en-US" sz="1600" b="1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923242" y="1806132"/>
            <a:ext cx="7249349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Descripción de los potenciales impacto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(productivos, económicos, comerciales, sociales, medio ambientales u otros) que estén directamente relacionados con la realización de la propuesta y el alcance de sus resultados </a:t>
            </a: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esperados.</a:t>
            </a:r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algn="just"/>
            <a:endParaRPr lang="es-ES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24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V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pucv 2016</Template>
  <TotalTime>26</TotalTime>
  <Words>302</Words>
  <Application>Microsoft Office PowerPoint</Application>
  <PresentationFormat>Presentación en pantalla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Roboto</vt:lpstr>
      <vt:lpstr>Roboto Light</vt:lpstr>
      <vt:lpstr>Roboto Medium</vt:lpstr>
      <vt:lpstr>PUCV 01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</cp:revision>
  <dcterms:created xsi:type="dcterms:W3CDTF">2018-07-11T21:36:06Z</dcterms:created>
  <dcterms:modified xsi:type="dcterms:W3CDTF">2018-07-11T22:02:48Z</dcterms:modified>
</cp:coreProperties>
</file>