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57" r:id="rId2"/>
    <p:sldId id="293" r:id="rId3"/>
    <p:sldId id="279" r:id="rId4"/>
    <p:sldId id="280" r:id="rId5"/>
    <p:sldId id="309" r:id="rId6"/>
    <p:sldId id="311" r:id="rId7"/>
    <p:sldId id="312" r:id="rId8"/>
    <p:sldId id="314" r:id="rId9"/>
    <p:sldId id="315" r:id="rId10"/>
    <p:sldId id="270" r:id="rId11"/>
    <p:sldId id="271" r:id="rId12"/>
    <p:sldId id="272" r:id="rId13"/>
    <p:sldId id="273" r:id="rId14"/>
    <p:sldId id="322" r:id="rId15"/>
    <p:sldId id="300" r:id="rId16"/>
    <p:sldId id="274" r:id="rId17"/>
    <p:sldId id="325" r:id="rId18"/>
    <p:sldId id="323" r:id="rId19"/>
    <p:sldId id="298" r:id="rId20"/>
    <p:sldId id="321" r:id="rId21"/>
    <p:sldId id="275" r:id="rId22"/>
    <p:sldId id="297" r:id="rId23"/>
    <p:sldId id="276" r:id="rId24"/>
    <p:sldId id="324" r:id="rId25"/>
    <p:sldId id="277" r:id="rId26"/>
    <p:sldId id="289" r:id="rId27"/>
    <p:sldId id="268" r:id="rId28"/>
    <p:sldId id="292" r:id="rId29"/>
    <p:sldId id="295" r:id="rId30"/>
  </p:sldIdLst>
  <p:sldSz cx="9144000" cy="6858000" type="letter"/>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án Díaz" initials="ID"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A"/>
    <a:srgbClr val="FAB8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8" autoAdjust="0"/>
    <p:restoredTop sz="94660"/>
  </p:normalViewPr>
  <p:slideViewPr>
    <p:cSldViewPr snapToGrid="0">
      <p:cViewPr varScale="1">
        <p:scale>
          <a:sx n="117" d="100"/>
          <a:sy n="117" d="100"/>
        </p:scale>
        <p:origin x="-1428" y="-10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66732" cy="46978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4008706" y="0"/>
            <a:ext cx="3066732" cy="469780"/>
          </a:xfrm>
          <a:prstGeom prst="rect">
            <a:avLst/>
          </a:prstGeom>
        </p:spPr>
        <p:txBody>
          <a:bodyPr vert="horz" lIns="91440" tIns="45720" rIns="91440" bIns="45720" rtlCol="0"/>
          <a:lstStyle>
            <a:lvl1pPr algn="r">
              <a:defRPr sz="1200"/>
            </a:lvl1pPr>
          </a:lstStyle>
          <a:p>
            <a:fld id="{A1931940-C17D-48EE-8158-E67226DF7AF5}" type="datetimeFigureOut">
              <a:rPr lang="es-ES" smtClean="0"/>
              <a:t>23/09/2016</a:t>
            </a:fld>
            <a:endParaRPr lang="es-ES"/>
          </a:p>
        </p:txBody>
      </p:sp>
      <p:sp>
        <p:nvSpPr>
          <p:cNvPr id="4" name="Marcador de pie de página 3"/>
          <p:cNvSpPr>
            <a:spLocks noGrp="1"/>
          </p:cNvSpPr>
          <p:nvPr>
            <p:ph type="ftr" sz="quarter" idx="2"/>
          </p:nvPr>
        </p:nvSpPr>
        <p:spPr>
          <a:xfrm>
            <a:off x="1" y="8893297"/>
            <a:ext cx="3066732" cy="469779"/>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4008706" y="8893297"/>
            <a:ext cx="3066732" cy="469779"/>
          </a:xfrm>
          <a:prstGeom prst="rect">
            <a:avLst/>
          </a:prstGeom>
        </p:spPr>
        <p:txBody>
          <a:bodyPr vert="horz" lIns="91440" tIns="45720" rIns="91440" bIns="45720" rtlCol="0" anchor="b"/>
          <a:lstStyle>
            <a:lvl1pPr algn="r">
              <a:defRPr sz="1200"/>
            </a:lvl1pPr>
          </a:lstStyle>
          <a:p>
            <a:fld id="{44E2E2FE-F44F-42C9-AF31-6F0DF7E13321}" type="slidenum">
              <a:rPr lang="es-ES" smtClean="0"/>
              <a:t>‹Nº›</a:t>
            </a:fld>
            <a:endParaRPr lang="es-ES"/>
          </a:p>
        </p:txBody>
      </p:sp>
    </p:spTree>
    <p:extLst>
      <p:ext uri="{BB962C8B-B14F-4D97-AF65-F5344CB8AC3E}">
        <p14:creationId xmlns:p14="http://schemas.microsoft.com/office/powerpoint/2010/main" val="4220468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504" cy="47002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4007919" y="0"/>
            <a:ext cx="3067504" cy="470025"/>
          </a:xfrm>
          <a:prstGeom prst="rect">
            <a:avLst/>
          </a:prstGeom>
        </p:spPr>
        <p:txBody>
          <a:bodyPr vert="horz" lIns="91440" tIns="45720" rIns="91440" bIns="45720" rtlCol="0"/>
          <a:lstStyle>
            <a:lvl1pPr algn="r">
              <a:defRPr sz="1200"/>
            </a:lvl1pPr>
          </a:lstStyle>
          <a:p>
            <a:fld id="{E48C05C3-BD54-4314-8457-8C1C8829852E}" type="datetimeFigureOut">
              <a:rPr lang="es-ES" smtClean="0"/>
              <a:t>23/09/2016</a:t>
            </a:fld>
            <a:endParaRPr lang="es-ES"/>
          </a:p>
        </p:txBody>
      </p:sp>
      <p:sp>
        <p:nvSpPr>
          <p:cNvPr id="4" name="Marcador de imagen de diapositiva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707378" y="4505653"/>
            <a:ext cx="5662321" cy="368685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893051"/>
            <a:ext cx="3067504" cy="47002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07919" y="8893051"/>
            <a:ext cx="3067504" cy="470025"/>
          </a:xfrm>
          <a:prstGeom prst="rect">
            <a:avLst/>
          </a:prstGeom>
        </p:spPr>
        <p:txBody>
          <a:bodyPr vert="horz" lIns="91440" tIns="45720" rIns="91440" bIns="45720" rtlCol="0" anchor="b"/>
          <a:lstStyle>
            <a:lvl1pPr algn="r">
              <a:defRPr sz="1200"/>
            </a:lvl1pPr>
          </a:lstStyle>
          <a:p>
            <a:fld id="{98676325-114F-4714-A2BB-2D8339ACD510}" type="slidenum">
              <a:rPr lang="es-ES" smtClean="0"/>
              <a:t>‹Nº›</a:t>
            </a:fld>
            <a:endParaRPr lang="es-ES"/>
          </a:p>
        </p:txBody>
      </p:sp>
    </p:spTree>
    <p:extLst>
      <p:ext uri="{BB962C8B-B14F-4D97-AF65-F5344CB8AC3E}">
        <p14:creationId xmlns:p14="http://schemas.microsoft.com/office/powerpoint/2010/main" val="417796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98676325-114F-4714-A2BB-2D8339ACD510}" type="slidenum">
              <a:rPr lang="es-ES" smtClean="0"/>
              <a:t>12</a:t>
            </a:fld>
            <a:endParaRPr lang="es-ES"/>
          </a:p>
        </p:txBody>
      </p:sp>
    </p:spTree>
    <p:extLst>
      <p:ext uri="{BB962C8B-B14F-4D97-AF65-F5344CB8AC3E}">
        <p14:creationId xmlns:p14="http://schemas.microsoft.com/office/powerpoint/2010/main" val="2112971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userDrawn="1"/>
        </p:nvSpPr>
        <p:spPr>
          <a:xfrm>
            <a:off x="4230807" y="0"/>
            <a:ext cx="4913194" cy="6858000"/>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8" name="Rectángulo 7"/>
          <p:cNvSpPr/>
          <p:nvPr userDrawn="1"/>
        </p:nvSpPr>
        <p:spPr>
          <a:xfrm>
            <a:off x="4743711" y="3835983"/>
            <a:ext cx="3714490" cy="121868"/>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2" name="Title 1"/>
          <p:cNvSpPr>
            <a:spLocks noGrp="1"/>
          </p:cNvSpPr>
          <p:nvPr>
            <p:ph type="ctrTitle"/>
          </p:nvPr>
        </p:nvSpPr>
        <p:spPr>
          <a:xfrm>
            <a:off x="4743713" y="907578"/>
            <a:ext cx="3714491" cy="2602395"/>
          </a:xfrm>
        </p:spPr>
        <p:txBody>
          <a:bodyPr anchor="t">
            <a:normAutofit/>
          </a:bodyPr>
          <a:lstStyle>
            <a:lvl1pPr algn="l">
              <a:defRPr sz="3200"/>
            </a:lvl1pPr>
          </a:lstStyle>
          <a:p>
            <a:r>
              <a:rPr lang="es-ES" dirty="0" smtClean="0"/>
              <a:t>Haga clic para modificar el estilo de título del patrón</a:t>
            </a:r>
            <a:endParaRPr lang="en-US" dirty="0"/>
          </a:p>
        </p:txBody>
      </p:sp>
      <p:sp>
        <p:nvSpPr>
          <p:cNvPr id="3" name="Subtitle 2"/>
          <p:cNvSpPr>
            <a:spLocks noGrp="1"/>
          </p:cNvSpPr>
          <p:nvPr>
            <p:ph type="subTitle" idx="1" hasCustomPrompt="1"/>
          </p:nvPr>
        </p:nvSpPr>
        <p:spPr>
          <a:xfrm>
            <a:off x="4743708" y="5834322"/>
            <a:ext cx="3582538" cy="543469"/>
          </a:xfrm>
        </p:spPr>
        <p:txBody>
          <a:bodyPr anchor="b">
            <a:noAutofit/>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Santiago, agosto de 2016</a:t>
            </a:r>
            <a:endParaRPr lang="en-US" dirty="0"/>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8733" y="846161"/>
            <a:ext cx="3299177" cy="5531620"/>
          </a:xfrm>
          <a:prstGeom prst="rect">
            <a:avLst/>
          </a:prstGeom>
        </p:spPr>
      </p:pic>
    </p:spTree>
    <p:extLst>
      <p:ext uri="{BB962C8B-B14F-4D97-AF65-F5344CB8AC3E}">
        <p14:creationId xmlns:p14="http://schemas.microsoft.com/office/powerpoint/2010/main" val="40153533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p:cNvSpPr/>
          <p:nvPr userDrawn="1"/>
        </p:nvSpPr>
        <p:spPr>
          <a:xfrm>
            <a:off x="0" y="-24063"/>
            <a:ext cx="9144000" cy="1223682"/>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8" name="Rectángulo 7"/>
          <p:cNvSpPr/>
          <p:nvPr userDrawn="1"/>
        </p:nvSpPr>
        <p:spPr>
          <a:xfrm flipV="1">
            <a:off x="4249" y="-29708"/>
            <a:ext cx="9139751" cy="107806"/>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2" name="Title 1"/>
          <p:cNvSpPr>
            <a:spLocks noGrp="1"/>
          </p:cNvSpPr>
          <p:nvPr>
            <p:ph type="title" hasCustomPrompt="1"/>
          </p:nvPr>
        </p:nvSpPr>
        <p:spPr/>
        <p:txBody>
          <a:bodyPr/>
          <a:lstStyle>
            <a:lvl1pPr>
              <a:defRPr/>
            </a:lvl1pPr>
          </a:lstStyle>
          <a:p>
            <a:r>
              <a:rPr lang="es-ES" dirty="0" smtClean="0"/>
              <a:t>Título</a:t>
            </a:r>
            <a:endParaRPr lang="en-US" dirty="0"/>
          </a:p>
        </p:txBody>
      </p:sp>
      <p:sp>
        <p:nvSpPr>
          <p:cNvPr id="3" name="Content Placeholder 2"/>
          <p:cNvSpPr>
            <a:spLocks noGrp="1"/>
          </p:cNvSpPr>
          <p:nvPr>
            <p:ph idx="1"/>
          </p:nvPr>
        </p:nvSpPr>
        <p:spPr>
          <a:xfrm>
            <a:off x="628650" y="1473545"/>
            <a:ext cx="8249343" cy="462526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CuadroTexto 5"/>
          <p:cNvSpPr txBox="1"/>
          <p:nvPr userDrawn="1"/>
        </p:nvSpPr>
        <p:spPr>
          <a:xfrm>
            <a:off x="8754037" y="6572150"/>
            <a:ext cx="431528" cy="261610"/>
          </a:xfrm>
          <a:prstGeom prst="rect">
            <a:avLst/>
          </a:prstGeom>
          <a:noFill/>
        </p:spPr>
        <p:txBody>
          <a:bodyPr wrap="none" rtlCol="0">
            <a:spAutoFit/>
          </a:bodyPr>
          <a:lstStyle/>
          <a:p>
            <a:fld id="{03DD4BCA-3C8C-4670-AD86-CB7A8305F2F8}" type="slidenum">
              <a:rPr lang="es-ES" sz="1050" smtClean="0"/>
              <a:t>‹Nº›</a:t>
            </a:fld>
            <a:endParaRPr lang="es-ES" sz="1050" dirty="0"/>
          </a:p>
        </p:txBody>
      </p:sp>
    </p:spTree>
    <p:extLst>
      <p:ext uri="{BB962C8B-B14F-4D97-AF65-F5344CB8AC3E}">
        <p14:creationId xmlns:p14="http://schemas.microsoft.com/office/powerpoint/2010/main" val="3038224732"/>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ángulo 6"/>
          <p:cNvSpPr/>
          <p:nvPr userDrawn="1"/>
        </p:nvSpPr>
        <p:spPr>
          <a:xfrm>
            <a:off x="0" y="-24064"/>
            <a:ext cx="9144000" cy="5960839"/>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8" name="Rectángulo 7"/>
          <p:cNvSpPr/>
          <p:nvPr userDrawn="1"/>
        </p:nvSpPr>
        <p:spPr>
          <a:xfrm flipV="1">
            <a:off x="0" y="-24065"/>
            <a:ext cx="9144000" cy="94129"/>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2" name="Title 1"/>
          <p:cNvSpPr>
            <a:spLocks noGrp="1"/>
          </p:cNvSpPr>
          <p:nvPr>
            <p:ph type="title"/>
          </p:nvPr>
        </p:nvSpPr>
        <p:spPr>
          <a:xfrm>
            <a:off x="623888" y="170974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5"/>
            <a:ext cx="7886700" cy="88328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smtClean="0"/>
              <a:t>Haga clic para modificar el estilo de texto del patrón</a:t>
            </a:r>
          </a:p>
        </p:txBody>
      </p:sp>
    </p:spTree>
    <p:extLst>
      <p:ext uri="{BB962C8B-B14F-4D97-AF65-F5344CB8AC3E}">
        <p14:creationId xmlns:p14="http://schemas.microsoft.com/office/powerpoint/2010/main" val="9120329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8" name="Rectángulo 7"/>
          <p:cNvSpPr/>
          <p:nvPr userDrawn="1"/>
        </p:nvSpPr>
        <p:spPr>
          <a:xfrm>
            <a:off x="-2675451" y="-24063"/>
            <a:ext cx="14549717" cy="1223682"/>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9" name="Rectángulo 8"/>
          <p:cNvSpPr/>
          <p:nvPr userDrawn="1"/>
        </p:nvSpPr>
        <p:spPr>
          <a:xfrm flipV="1">
            <a:off x="-2675451" y="-24063"/>
            <a:ext cx="14549717" cy="94129"/>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hasCustomPrompt="1"/>
          </p:nvPr>
        </p:nvSpPr>
        <p:spPr>
          <a:xfrm>
            <a:off x="628650" y="365127"/>
            <a:ext cx="7886700" cy="576570"/>
          </a:xfrm>
        </p:spPr>
        <p:txBody>
          <a:bodyPr/>
          <a:lstStyle>
            <a:lvl1pPr>
              <a:defRPr/>
            </a:lvl1pPr>
          </a:lstStyle>
          <a:p>
            <a:r>
              <a:rPr lang="es-ES" dirty="0" smtClean="0"/>
              <a:t>Título</a:t>
            </a:r>
            <a:endParaRPr lang="en-US" dirty="0"/>
          </a:p>
        </p:txBody>
      </p:sp>
    </p:spTree>
    <p:extLst>
      <p:ext uri="{BB962C8B-B14F-4D97-AF65-F5344CB8AC3E}">
        <p14:creationId xmlns:p14="http://schemas.microsoft.com/office/powerpoint/2010/main" val="36333619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Rectángulo 9"/>
          <p:cNvSpPr/>
          <p:nvPr userDrawn="1"/>
        </p:nvSpPr>
        <p:spPr>
          <a:xfrm>
            <a:off x="-2675451" y="-24063"/>
            <a:ext cx="14549717" cy="1223682"/>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11" name="Rectángulo 10"/>
          <p:cNvSpPr/>
          <p:nvPr userDrawn="1"/>
        </p:nvSpPr>
        <p:spPr>
          <a:xfrm flipV="1">
            <a:off x="-2675451" y="-24063"/>
            <a:ext cx="14549717" cy="94129"/>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12" name="Imagen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3" name="Text Placeholder 2"/>
          <p:cNvSpPr>
            <a:spLocks noGrp="1"/>
          </p:cNvSpPr>
          <p:nvPr>
            <p:ph type="body" idx="1"/>
          </p:nvPr>
        </p:nvSpPr>
        <p:spPr>
          <a:xfrm>
            <a:off x="629842" y="139456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Content Placeholder 3"/>
          <p:cNvSpPr>
            <a:spLocks noGrp="1"/>
          </p:cNvSpPr>
          <p:nvPr>
            <p:ph sz="half" idx="2"/>
          </p:nvPr>
        </p:nvSpPr>
        <p:spPr>
          <a:xfrm>
            <a:off x="629842" y="2218474"/>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2" y="139456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2" y="2218474"/>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itle 1"/>
          <p:cNvSpPr>
            <a:spLocks noGrp="1"/>
          </p:cNvSpPr>
          <p:nvPr>
            <p:ph type="title" hasCustomPrompt="1"/>
          </p:nvPr>
        </p:nvSpPr>
        <p:spPr>
          <a:xfrm>
            <a:off x="628650" y="365127"/>
            <a:ext cx="7886700" cy="576570"/>
          </a:xfrm>
        </p:spPr>
        <p:txBody>
          <a:bodyPr/>
          <a:lstStyle>
            <a:lvl1pPr>
              <a:defRPr/>
            </a:lvl1pPr>
          </a:lstStyle>
          <a:p>
            <a:r>
              <a:rPr lang="es-ES" dirty="0" smtClean="0"/>
              <a:t>Título</a:t>
            </a:r>
            <a:endParaRPr lang="en-US" dirty="0"/>
          </a:p>
        </p:txBody>
      </p:sp>
    </p:spTree>
    <p:extLst>
      <p:ext uri="{BB962C8B-B14F-4D97-AF65-F5344CB8AC3E}">
        <p14:creationId xmlns:p14="http://schemas.microsoft.com/office/powerpoint/2010/main" val="34746479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6" name="Rectángulo 5"/>
          <p:cNvSpPr/>
          <p:nvPr userDrawn="1"/>
        </p:nvSpPr>
        <p:spPr>
          <a:xfrm>
            <a:off x="-2675451" y="-24063"/>
            <a:ext cx="14549717" cy="1223682"/>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7" name="Rectángulo 6"/>
          <p:cNvSpPr/>
          <p:nvPr userDrawn="1"/>
        </p:nvSpPr>
        <p:spPr>
          <a:xfrm flipV="1">
            <a:off x="-2675451" y="-24063"/>
            <a:ext cx="14549717" cy="94129"/>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9" name="Title 1"/>
          <p:cNvSpPr>
            <a:spLocks noGrp="1"/>
          </p:cNvSpPr>
          <p:nvPr>
            <p:ph type="title" hasCustomPrompt="1"/>
          </p:nvPr>
        </p:nvSpPr>
        <p:spPr>
          <a:xfrm>
            <a:off x="628650" y="365127"/>
            <a:ext cx="7886700" cy="576570"/>
          </a:xfrm>
        </p:spPr>
        <p:txBody>
          <a:bodyPr/>
          <a:lstStyle>
            <a:lvl1pPr>
              <a:defRPr/>
            </a:lvl1pPr>
          </a:lstStyle>
          <a:p>
            <a:r>
              <a:rPr lang="es-ES" dirty="0" smtClean="0"/>
              <a:t>Título</a:t>
            </a:r>
            <a:endParaRPr lang="en-US" dirty="0"/>
          </a:p>
        </p:txBody>
      </p:sp>
    </p:spTree>
    <p:extLst>
      <p:ext uri="{BB962C8B-B14F-4D97-AF65-F5344CB8AC3E}">
        <p14:creationId xmlns:p14="http://schemas.microsoft.com/office/powerpoint/2010/main" val="13928039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444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ángulo 7"/>
          <p:cNvSpPr/>
          <p:nvPr userDrawn="1"/>
        </p:nvSpPr>
        <p:spPr>
          <a:xfrm>
            <a:off x="337628" y="-24064"/>
            <a:ext cx="3549765" cy="5893052"/>
          </a:xfrm>
          <a:prstGeom prst="rect">
            <a:avLst/>
          </a:prstGeom>
          <a:solidFill>
            <a:srgbClr val="5656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sp>
        <p:nvSpPr>
          <p:cNvPr id="9" name="Rectángulo 8"/>
          <p:cNvSpPr/>
          <p:nvPr userDrawn="1"/>
        </p:nvSpPr>
        <p:spPr>
          <a:xfrm>
            <a:off x="337628" y="-24065"/>
            <a:ext cx="3549765" cy="93600"/>
          </a:xfrm>
          <a:prstGeom prst="rect">
            <a:avLst/>
          </a:prstGeom>
          <a:solidFill>
            <a:srgbClr val="FAB8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CL" sz="1800"/>
          </a:p>
        </p:txBody>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628" y="6098809"/>
            <a:ext cx="8468751" cy="587520"/>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08864" y="457210"/>
            <a:ext cx="4307681" cy="54038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401704"/>
          </a:xfrm>
        </p:spPr>
        <p:txBody>
          <a:bodyPr/>
          <a:lstStyle>
            <a:lvl1pPr marL="0" indent="0">
              <a:buNone/>
              <a:defRPr sz="1600">
                <a:solidFill>
                  <a:schemeClr val="bg1">
                    <a:lumMod val="9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smtClean="0"/>
              <a:t>Haga clic para modificar el estilo de texto del patrón</a:t>
            </a:r>
          </a:p>
        </p:txBody>
      </p:sp>
    </p:spTree>
    <p:extLst>
      <p:ext uri="{BB962C8B-B14F-4D97-AF65-F5344CB8AC3E}">
        <p14:creationId xmlns:p14="http://schemas.microsoft.com/office/powerpoint/2010/main" val="2833375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576570"/>
          </a:xfrm>
          <a:prstGeom prst="rect">
            <a:avLst/>
          </a:prstGeom>
        </p:spPr>
        <p:txBody>
          <a:bodyPr vert="horz" lIns="91440" tIns="45720" rIns="91440" bIns="45720" rtlCol="0" anchor="ctr">
            <a:normAutofit/>
          </a:bodyPr>
          <a:lstStyle/>
          <a:p>
            <a:r>
              <a:rPr lang="es-ES" dirty="0" smtClean="0"/>
              <a:t>Título</a:t>
            </a:r>
            <a:endParaRPr lang="en-US" dirty="0"/>
          </a:p>
        </p:txBody>
      </p:sp>
      <p:sp>
        <p:nvSpPr>
          <p:cNvPr id="3" name="Text Placeholder 2"/>
          <p:cNvSpPr>
            <a:spLocks noGrp="1"/>
          </p:cNvSpPr>
          <p:nvPr>
            <p:ph type="body" idx="1"/>
          </p:nvPr>
        </p:nvSpPr>
        <p:spPr>
          <a:xfrm>
            <a:off x="628650" y="1473545"/>
            <a:ext cx="7886700" cy="4351338"/>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Tree>
    <p:extLst>
      <p:ext uri="{BB962C8B-B14F-4D97-AF65-F5344CB8AC3E}">
        <p14:creationId xmlns:p14="http://schemas.microsoft.com/office/powerpoint/2010/main" val="2552466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b="1" kern="1200">
          <a:solidFill>
            <a:srgbClr val="FAB83F"/>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Clr>
          <a:srgbClr val="FAB83F"/>
        </a:buClr>
        <a:buSzPct val="85000"/>
        <a:buFont typeface="Wingdings" panose="05000000000000000000" pitchFamily="2" charset="2"/>
        <a:buChar char=""/>
        <a:defRPr sz="2800" kern="1200">
          <a:solidFill>
            <a:srgbClr val="56565A"/>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marL="685800" indent="-228600" algn="l" defTabSz="914400" rtl="0" eaLnBrk="1" latinLnBrk="0" hangingPunct="1">
        <a:lnSpc>
          <a:spcPct val="90000"/>
        </a:lnSpc>
        <a:spcBef>
          <a:spcPts val="500"/>
        </a:spcBef>
        <a:buClr>
          <a:srgbClr val="FAB83F"/>
        </a:buClr>
        <a:buSzPct val="85000"/>
        <a:buFont typeface="Wingdings" panose="05000000000000000000" pitchFamily="2" charset="2"/>
        <a:buChar char=""/>
        <a:defRPr sz="2400" kern="1200">
          <a:solidFill>
            <a:srgbClr val="56565A"/>
          </a:solidFill>
          <a:latin typeface="Microsoft Sans Serif" panose="020B0604020202020204" pitchFamily="34" charset="0"/>
          <a:ea typeface="Microsoft Sans Serif" panose="020B0604020202020204" pitchFamily="34" charset="0"/>
          <a:cs typeface="Microsoft Sans Serif" panose="020B0604020202020204" pitchFamily="34" charset="0"/>
        </a:defRPr>
      </a:lvl2pPr>
      <a:lvl3pPr marL="1143000" indent="-228600" algn="l" defTabSz="914400" rtl="0" eaLnBrk="1" latinLnBrk="0" hangingPunct="1">
        <a:lnSpc>
          <a:spcPct val="90000"/>
        </a:lnSpc>
        <a:spcBef>
          <a:spcPts val="500"/>
        </a:spcBef>
        <a:buClr>
          <a:srgbClr val="FAB83F"/>
        </a:buClr>
        <a:buSzPct val="85000"/>
        <a:buFont typeface="Wingdings" panose="05000000000000000000" pitchFamily="2" charset="2"/>
        <a:buChar char=""/>
        <a:defRPr sz="2000" kern="1200">
          <a:solidFill>
            <a:srgbClr val="56565A"/>
          </a:solidFill>
          <a:latin typeface="Microsoft Sans Serif" panose="020B0604020202020204" pitchFamily="34" charset="0"/>
          <a:ea typeface="Microsoft Sans Serif" panose="020B0604020202020204" pitchFamily="34" charset="0"/>
          <a:cs typeface="Microsoft Sans Serif" panose="020B0604020202020204" pitchFamily="34" charset="0"/>
        </a:defRPr>
      </a:lvl3pPr>
      <a:lvl4pPr marL="1600200" indent="-228600" algn="l" defTabSz="914400" rtl="0" eaLnBrk="1" latinLnBrk="0" hangingPunct="1">
        <a:lnSpc>
          <a:spcPct val="90000"/>
        </a:lnSpc>
        <a:spcBef>
          <a:spcPts val="500"/>
        </a:spcBef>
        <a:buClr>
          <a:srgbClr val="FAB83F"/>
        </a:buClr>
        <a:buSzPct val="85000"/>
        <a:buFont typeface="Wingdings" panose="05000000000000000000" pitchFamily="2" charset="2"/>
        <a:buChar char=""/>
        <a:defRPr sz="1800" kern="1200">
          <a:solidFill>
            <a:srgbClr val="56565A"/>
          </a:solidFill>
          <a:latin typeface="Microsoft Sans Serif" panose="020B0604020202020204" pitchFamily="34" charset="0"/>
          <a:ea typeface="Microsoft Sans Serif" panose="020B0604020202020204" pitchFamily="34" charset="0"/>
          <a:cs typeface="Microsoft Sans Serif" panose="020B0604020202020204" pitchFamily="34" charset="0"/>
        </a:defRPr>
      </a:lvl4pPr>
      <a:lvl5pPr marL="2057400" indent="-228600" algn="l" defTabSz="914400" rtl="0" eaLnBrk="1" latinLnBrk="0" hangingPunct="1">
        <a:lnSpc>
          <a:spcPct val="90000"/>
        </a:lnSpc>
        <a:spcBef>
          <a:spcPts val="500"/>
        </a:spcBef>
        <a:buClr>
          <a:srgbClr val="FAB83F"/>
        </a:buClr>
        <a:buSzPct val="85000"/>
        <a:buFont typeface="Wingdings" panose="05000000000000000000" pitchFamily="2" charset="2"/>
        <a:buChar char=""/>
        <a:defRPr sz="1800" kern="1200">
          <a:solidFill>
            <a:srgbClr val="56565A"/>
          </a:solidFill>
          <a:latin typeface="Microsoft Sans Serif" panose="020B0604020202020204" pitchFamily="34" charset="0"/>
          <a:ea typeface="Microsoft Sans Serif" panose="020B0604020202020204" pitchFamily="34" charset="0"/>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65536" y="739798"/>
            <a:ext cx="4769408" cy="2602395"/>
          </a:xfrm>
        </p:spPr>
        <p:txBody>
          <a:bodyPr>
            <a:normAutofit fontScale="90000"/>
          </a:bodyPr>
          <a:lstStyle/>
          <a:p>
            <a:pPr algn="ctr"/>
            <a:r>
              <a:rPr lang="es-CL" dirty="0" smtClean="0"/>
              <a:t>Presentación ante Comisión de Educación Cámara de Diputados</a:t>
            </a:r>
            <a:br>
              <a:rPr lang="es-CL" dirty="0" smtClean="0"/>
            </a:br>
            <a:r>
              <a:rPr lang="es-CL" dirty="0"/>
              <a:t/>
            </a:r>
            <a:br>
              <a:rPr lang="es-CL" dirty="0"/>
            </a:br>
            <a:r>
              <a:rPr lang="es-CL" dirty="0" smtClean="0"/>
              <a:t>Proyecto de Reforma a la Educación Superior</a:t>
            </a:r>
            <a:endParaRPr lang="es-CL" dirty="0"/>
          </a:p>
        </p:txBody>
      </p:sp>
      <p:sp>
        <p:nvSpPr>
          <p:cNvPr id="3" name="Subtítulo 2"/>
          <p:cNvSpPr>
            <a:spLocks noGrp="1"/>
          </p:cNvSpPr>
          <p:nvPr>
            <p:ph type="subTitle" idx="1"/>
          </p:nvPr>
        </p:nvSpPr>
        <p:spPr/>
        <p:txBody>
          <a:bodyPr/>
          <a:lstStyle/>
          <a:p>
            <a:pPr algn="ctr"/>
            <a:r>
              <a:rPr lang="es-CL" dirty="0" smtClean="0"/>
              <a:t>Septiembre de 2016</a:t>
            </a:r>
            <a:endParaRPr lang="es-CL" dirty="0"/>
          </a:p>
        </p:txBody>
      </p:sp>
      <p:sp>
        <p:nvSpPr>
          <p:cNvPr id="4" name="Rectángulo 3"/>
          <p:cNvSpPr/>
          <p:nvPr/>
        </p:nvSpPr>
        <p:spPr>
          <a:xfrm>
            <a:off x="5758008" y="4704018"/>
            <a:ext cx="1784464" cy="535531"/>
          </a:xfrm>
          <a:prstGeom prst="rect">
            <a:avLst/>
          </a:prstGeom>
        </p:spPr>
        <p:txBody>
          <a:bodyPr vert="horz" lIns="91440" tIns="45720" rIns="91440" bIns="45720" rtlCol="0" anchor="t">
            <a:normAutofit fontScale="97500"/>
          </a:bodyPr>
          <a:lstStyle/>
          <a:p>
            <a:pPr algn="ctr">
              <a:lnSpc>
                <a:spcPct val="90000"/>
              </a:lnSpc>
              <a:spcBef>
                <a:spcPct val="0"/>
              </a:spcBef>
            </a:pPr>
            <a:endParaRPr lang="es-ES" sz="3200" b="1" dirty="0">
              <a:solidFill>
                <a:srgbClr val="FAB83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12791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2. Proyecto de Reforma a la Educación Superior</a:t>
            </a:r>
            <a:endParaRPr lang="es-ES" dirty="0"/>
          </a:p>
        </p:txBody>
      </p:sp>
    </p:spTree>
    <p:extLst>
      <p:ext uri="{BB962C8B-B14F-4D97-AF65-F5344CB8AC3E}">
        <p14:creationId xmlns:p14="http://schemas.microsoft.com/office/powerpoint/2010/main" val="4061629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El proyecto de Reforma a la ES</a:t>
            </a:r>
            <a:endParaRPr lang="es-CL" dirty="0"/>
          </a:p>
        </p:txBody>
      </p:sp>
      <p:sp>
        <p:nvSpPr>
          <p:cNvPr id="3" name="Marcador de contenido 2"/>
          <p:cNvSpPr>
            <a:spLocks noGrp="1"/>
          </p:cNvSpPr>
          <p:nvPr>
            <p:ph idx="1"/>
          </p:nvPr>
        </p:nvSpPr>
        <p:spPr>
          <a:xfrm>
            <a:off x="158867" y="1356100"/>
            <a:ext cx="8808964" cy="4625264"/>
          </a:xfrm>
        </p:spPr>
        <p:txBody>
          <a:bodyPr>
            <a:normAutofit/>
          </a:bodyPr>
          <a:lstStyle/>
          <a:p>
            <a:pPr algn="just">
              <a:buFont typeface="Wingdings" panose="05000000000000000000" pitchFamily="2" charset="2"/>
              <a:buChar char="§"/>
            </a:pPr>
            <a:r>
              <a:rPr lang="es-ES" sz="1700" dirty="0" smtClean="0"/>
              <a:t>Coincidimos en los objetivos del proyecto, fundados en los principios de calidad, equidad, inclusión  y estímulo a la creación de nuevo conocimiento.</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Sin embargo, la gran mayoría de los principios enunciados por el proyecto se desdibujan a medida que se analiza el articulado. Pese a las declaraciones iniciales, muchas disposiciones </a:t>
            </a:r>
            <a:r>
              <a:rPr lang="es-ES" sz="1700" dirty="0"/>
              <a:t>concretas amenazan </a:t>
            </a:r>
            <a:r>
              <a:rPr lang="es-ES" sz="1700" dirty="0" smtClean="0"/>
              <a:t>gravemente la diversidad, la autonomía y la calidad de los proyectos institucionales.</a:t>
            </a:r>
          </a:p>
          <a:p>
            <a:pPr algn="just">
              <a:buFont typeface="Wingdings" panose="05000000000000000000" pitchFamily="2" charset="2"/>
              <a:buChar char="§"/>
            </a:pPr>
            <a:endParaRPr lang="es-ES" sz="1700" dirty="0"/>
          </a:p>
          <a:p>
            <a:pPr algn="just">
              <a:buFont typeface="Wingdings" panose="05000000000000000000" pitchFamily="2" charset="2"/>
              <a:buChar char="§"/>
            </a:pPr>
            <a:r>
              <a:rPr lang="es-ES" sz="1700" dirty="0" smtClean="0"/>
              <a:t>En el proyecto se manifiesta la falta de una </a:t>
            </a:r>
            <a:r>
              <a:rPr lang="es-ES" sz="1700" dirty="0"/>
              <a:t>definición de </a:t>
            </a:r>
            <a:r>
              <a:rPr lang="es-ES" sz="1700" dirty="0" smtClean="0"/>
              <a:t>una </a:t>
            </a:r>
            <a:r>
              <a:rPr lang="es-ES" sz="1700" dirty="0"/>
              <a:t>visión </a:t>
            </a:r>
            <a:r>
              <a:rPr lang="es-ES" sz="1700" dirty="0" smtClean="0"/>
              <a:t>sistémica y de futuro de </a:t>
            </a:r>
            <a:r>
              <a:rPr lang="es-ES" sz="1700" dirty="0"/>
              <a:t>la ES </a:t>
            </a:r>
            <a:r>
              <a:rPr lang="es-ES" sz="1700" dirty="0" smtClean="0"/>
              <a:t>que se desea </a:t>
            </a:r>
            <a:r>
              <a:rPr lang="es-ES" sz="1700" dirty="0"/>
              <a:t>para </a:t>
            </a:r>
            <a:r>
              <a:rPr lang="es-ES" sz="1700" dirty="0" smtClean="0"/>
              <a:t>el país. </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En particular, se desconoce el aporte que la universidades de la Red G9 ha realizado y realiza, siendo </a:t>
            </a:r>
            <a:r>
              <a:rPr lang="es-ES" sz="1700" dirty="0" err="1" smtClean="0"/>
              <a:t>invisibilizadas</a:t>
            </a:r>
            <a:r>
              <a:rPr lang="es-ES" sz="1700" dirty="0" smtClean="0"/>
              <a:t>  en el proyecto.</a:t>
            </a:r>
          </a:p>
          <a:p>
            <a:pPr marL="0" indent="0" algn="just">
              <a:buNone/>
            </a:pPr>
            <a:endParaRPr lang="es-ES" sz="1700" dirty="0"/>
          </a:p>
        </p:txBody>
      </p:sp>
    </p:spTree>
    <p:extLst>
      <p:ext uri="{BB962C8B-B14F-4D97-AF65-F5344CB8AC3E}">
        <p14:creationId xmlns:p14="http://schemas.microsoft.com/office/powerpoint/2010/main" val="1813863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CL" sz="2800" dirty="0" smtClean="0"/>
              <a:t>Aspectos que requieren revisión en el Proyecto</a:t>
            </a:r>
            <a:endParaRPr lang="es-CL" sz="2800" dirty="0"/>
          </a:p>
        </p:txBody>
      </p:sp>
      <p:sp>
        <p:nvSpPr>
          <p:cNvPr id="3" name="Marcador de contenido 2"/>
          <p:cNvSpPr>
            <a:spLocks noGrp="1"/>
          </p:cNvSpPr>
          <p:nvPr>
            <p:ph idx="1"/>
          </p:nvPr>
        </p:nvSpPr>
        <p:spPr>
          <a:xfrm>
            <a:off x="349250" y="1498945"/>
            <a:ext cx="8426450" cy="4351338"/>
          </a:xfrm>
        </p:spPr>
        <p:txBody>
          <a:bodyPr>
            <a:noAutofit/>
          </a:bodyPr>
          <a:lstStyle/>
          <a:p>
            <a:pPr marL="0" indent="0" algn="just">
              <a:buNone/>
            </a:pPr>
            <a:r>
              <a:rPr lang="es-ES" sz="1700" dirty="0" smtClean="0"/>
              <a:t>Son muchos los aspectos que merecen revisión en el proyecto pero los siguientes nos parecen especialmente críticos:</a:t>
            </a:r>
          </a:p>
          <a:p>
            <a:pPr marL="0" indent="0" algn="just">
              <a:buNone/>
            </a:pPr>
            <a:endParaRPr lang="es-ES" sz="1700" dirty="0"/>
          </a:p>
          <a:p>
            <a:pPr marL="514350" indent="-514350">
              <a:buFont typeface="+mj-lt"/>
              <a:buAutoNum type="arabicPeriod"/>
            </a:pPr>
            <a:r>
              <a:rPr lang="es-ES" sz="1700" dirty="0" smtClean="0"/>
              <a:t>Reconocimiento a la naturaleza pública de las universidades G9. </a:t>
            </a:r>
          </a:p>
          <a:p>
            <a:pPr marL="514350" indent="-514350">
              <a:buFont typeface="+mj-lt"/>
              <a:buAutoNum type="arabicPeriod"/>
            </a:pPr>
            <a:r>
              <a:rPr lang="es-ES" sz="1700" dirty="0" smtClean="0"/>
              <a:t>Consideración de la diversidad del Sistema</a:t>
            </a:r>
          </a:p>
          <a:p>
            <a:pPr marL="514350" indent="-514350">
              <a:buFont typeface="+mj-lt"/>
              <a:buAutoNum type="arabicPeriod"/>
            </a:pPr>
            <a:r>
              <a:rPr lang="es-ES" sz="1700" dirty="0" smtClean="0"/>
              <a:t>Valorización del Consejo de Rectores – CRUCH</a:t>
            </a:r>
          </a:p>
          <a:p>
            <a:pPr marL="514350" indent="-514350">
              <a:buFont typeface="+mj-lt"/>
              <a:buAutoNum type="arabicPeriod"/>
            </a:pPr>
            <a:r>
              <a:rPr lang="es-ES" sz="1700" dirty="0" smtClean="0"/>
              <a:t>Autonomía Institucional y nuevas regulaciones</a:t>
            </a:r>
          </a:p>
          <a:p>
            <a:pPr marL="514350" indent="-514350">
              <a:buFont typeface="+mj-lt"/>
              <a:buAutoNum type="arabicPeriod"/>
            </a:pPr>
            <a:r>
              <a:rPr lang="es-ES" sz="1700" dirty="0" smtClean="0"/>
              <a:t>Aseguramiento de la Calidad</a:t>
            </a:r>
          </a:p>
          <a:p>
            <a:pPr marL="514350" indent="-514350">
              <a:buFont typeface="+mj-lt"/>
              <a:buAutoNum type="arabicPeriod"/>
            </a:pPr>
            <a:r>
              <a:rPr lang="es-ES" sz="1700" dirty="0" smtClean="0"/>
              <a:t>Fortalecimiento de las universidades regionales</a:t>
            </a:r>
          </a:p>
          <a:p>
            <a:pPr marL="514350" indent="-514350">
              <a:buFont typeface="+mj-lt"/>
              <a:buAutoNum type="arabicPeriod"/>
            </a:pPr>
            <a:r>
              <a:rPr lang="es-ES" sz="1700" dirty="0" smtClean="0"/>
              <a:t>Ciencia y creación</a:t>
            </a:r>
          </a:p>
          <a:p>
            <a:pPr marL="514350" indent="-514350">
              <a:buFont typeface="+mj-lt"/>
              <a:buAutoNum type="arabicPeriod"/>
            </a:pPr>
            <a:r>
              <a:rPr lang="es-ES" sz="1700" dirty="0" smtClean="0"/>
              <a:t>Apoyo a la </a:t>
            </a:r>
            <a:r>
              <a:rPr lang="es-ES" sz="1700" smtClean="0"/>
              <a:t>Educación Técnico-Profesional</a:t>
            </a:r>
            <a:endParaRPr lang="es-ES" sz="1700" dirty="0" smtClean="0"/>
          </a:p>
          <a:p>
            <a:pPr marL="514350" indent="-514350">
              <a:buFont typeface="+mj-lt"/>
              <a:buAutoNum type="arabicPeriod"/>
            </a:pPr>
            <a:r>
              <a:rPr lang="es-ES" sz="1700" dirty="0" smtClean="0"/>
              <a:t>Financiamiento Público</a:t>
            </a:r>
          </a:p>
          <a:p>
            <a:pPr marL="514350" indent="-514350">
              <a:buFont typeface="+mj-lt"/>
              <a:buAutoNum type="arabicPeriod"/>
            </a:pPr>
            <a:endParaRPr lang="es-ES" sz="1700" dirty="0" smtClean="0"/>
          </a:p>
          <a:p>
            <a:pPr marL="514350" indent="-514350">
              <a:buFont typeface="+mj-lt"/>
              <a:buAutoNum type="arabicPeriod"/>
            </a:pPr>
            <a:endParaRPr lang="es-ES" sz="1700" dirty="0"/>
          </a:p>
        </p:txBody>
      </p:sp>
    </p:spTree>
    <p:extLst>
      <p:ext uri="{BB962C8B-B14F-4D97-AF65-F5344CB8AC3E}">
        <p14:creationId xmlns:p14="http://schemas.microsoft.com/office/powerpoint/2010/main" val="1186147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1. Reconocimiento a la naturaleza pública de las universidades G9</a:t>
            </a:r>
            <a:endParaRPr lang="es-CL" dirty="0"/>
          </a:p>
        </p:txBody>
      </p:sp>
      <p:sp>
        <p:nvSpPr>
          <p:cNvPr id="3" name="Marcador de contenido 2"/>
          <p:cNvSpPr>
            <a:spLocks noGrp="1"/>
          </p:cNvSpPr>
          <p:nvPr>
            <p:ph idx="1"/>
          </p:nvPr>
        </p:nvSpPr>
        <p:spPr>
          <a:xfrm>
            <a:off x="88900" y="1515956"/>
            <a:ext cx="8989786" cy="4351338"/>
          </a:xfrm>
        </p:spPr>
        <p:txBody>
          <a:bodyPr>
            <a:noAutofit/>
          </a:bodyPr>
          <a:lstStyle/>
          <a:p>
            <a:pPr algn="just">
              <a:buFont typeface="Wingdings" panose="05000000000000000000" pitchFamily="2" charset="2"/>
              <a:buChar char="§"/>
            </a:pPr>
            <a:r>
              <a:rPr lang="es-ES" sz="1700" dirty="0" smtClean="0"/>
              <a:t>El rol público de la universidades se asocia en el proyecto sólo a las universidades estatales, desconociendo la historia y la realidad de la Educación Superior en nuestro país. </a:t>
            </a:r>
          </a:p>
          <a:p>
            <a:pPr algn="just">
              <a:buFont typeface="Wingdings" panose="05000000000000000000" pitchFamily="2" charset="2"/>
              <a:buChar char="§"/>
            </a:pPr>
            <a:r>
              <a:rPr lang="es-ES" sz="1700" dirty="0" smtClean="0"/>
              <a:t>La relación histórica de nuestras universidades con el Estado se encuentra marcada por la igualdad de trato con la universidades estatales.</a:t>
            </a:r>
          </a:p>
          <a:p>
            <a:pPr algn="just">
              <a:buFont typeface="Wingdings" panose="05000000000000000000" pitchFamily="2" charset="2"/>
              <a:buChar char="§"/>
            </a:pPr>
            <a:r>
              <a:rPr lang="es-ES" sz="1700" dirty="0" smtClean="0"/>
              <a:t>Por su quehacer y contribución al país, nuestros planteles han recibido siempre desde el Estado un trato institucional de derecho público.  El proyecto desconoce este aporte planteando una clara discriminación hacia nuestras instituciones.</a:t>
            </a:r>
          </a:p>
          <a:p>
            <a:pPr algn="just">
              <a:buFont typeface="Wingdings" panose="05000000000000000000" pitchFamily="2" charset="2"/>
              <a:buChar char="§"/>
            </a:pPr>
            <a:r>
              <a:rPr lang="es-ES" sz="1700" dirty="0" smtClean="0"/>
              <a:t>Ya en 1927 el DFL  7.500 expresa que las universidades del Estado y «las particulares, reconocidas como cooperadoras de la función educacional» son personas jurídicas de derecho público.</a:t>
            </a:r>
          </a:p>
          <a:p>
            <a:pPr algn="just">
              <a:buFont typeface="Wingdings" panose="05000000000000000000" pitchFamily="2" charset="2"/>
              <a:buChar char="§"/>
            </a:pPr>
            <a:r>
              <a:rPr lang="es-ES" sz="1700" dirty="0" smtClean="0"/>
              <a:t>Esto se refuerza en el DFL 4.807 de 1929 y en el DFL 5.469 del mismo año.  </a:t>
            </a:r>
          </a:p>
          <a:p>
            <a:pPr algn="just">
              <a:buFont typeface="Wingdings" panose="05000000000000000000" pitchFamily="2" charset="2"/>
              <a:buChar char="§"/>
            </a:pPr>
            <a:endParaRPr lang="es-ES" sz="1700" dirty="0"/>
          </a:p>
          <a:p>
            <a:pPr algn="just">
              <a:buFont typeface="Wingdings" panose="05000000000000000000" pitchFamily="2" charset="2"/>
              <a:buChar char="§"/>
            </a:pPr>
            <a:endParaRPr lang="es-ES" sz="1700" dirty="0" smtClean="0"/>
          </a:p>
        </p:txBody>
      </p:sp>
    </p:spTree>
    <p:extLst>
      <p:ext uri="{BB962C8B-B14F-4D97-AF65-F5344CB8AC3E}">
        <p14:creationId xmlns:p14="http://schemas.microsoft.com/office/powerpoint/2010/main" val="2257046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1. Reconocimiento a la naturaleza pública de las universidades G9</a:t>
            </a:r>
            <a:endParaRPr lang="es-CL" dirty="0"/>
          </a:p>
        </p:txBody>
      </p:sp>
      <p:sp>
        <p:nvSpPr>
          <p:cNvPr id="3" name="Marcador de contenido 2"/>
          <p:cNvSpPr>
            <a:spLocks noGrp="1"/>
          </p:cNvSpPr>
          <p:nvPr>
            <p:ph idx="1"/>
          </p:nvPr>
        </p:nvSpPr>
        <p:spPr>
          <a:xfrm>
            <a:off x="88900" y="1515956"/>
            <a:ext cx="8973457" cy="4351338"/>
          </a:xfrm>
        </p:spPr>
        <p:txBody>
          <a:bodyPr>
            <a:noAutofit/>
          </a:bodyPr>
          <a:lstStyle/>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Posteriormente </a:t>
            </a:r>
            <a:r>
              <a:rPr lang="es-ES" sz="1700" dirty="0"/>
              <a:t>la Ley Nº 17.398 de 1971 determinó:  «Las universidades estatales y las particulares reconocidas por el Estado son personas jurídicas dotadas de autonomía académica, administrativa y económica.  Corresponde al Estado proveer a su adecuado financiamiento para que puedan cumplir sus funciones plenamente de acuerdo a los requerimientos educacionales, científicos y culturales del país</a:t>
            </a:r>
            <a:r>
              <a:rPr lang="es-ES" sz="1700" dirty="0" smtClean="0"/>
              <a:t>».</a:t>
            </a:r>
          </a:p>
          <a:p>
            <a:pPr algn="just">
              <a:buFont typeface="Wingdings" panose="05000000000000000000" pitchFamily="2" charset="2"/>
              <a:buChar char="§"/>
            </a:pPr>
            <a:endParaRPr lang="es-ES" sz="1700" dirty="0"/>
          </a:p>
          <a:p>
            <a:pPr algn="just">
              <a:buFont typeface="Wingdings" panose="05000000000000000000" pitchFamily="2" charset="2"/>
              <a:buChar char="§"/>
            </a:pPr>
            <a:r>
              <a:rPr lang="es-ES" sz="1700" dirty="0" smtClean="0"/>
              <a:t>El Proyecto desconoce </a:t>
            </a:r>
            <a:r>
              <a:rPr lang="es-ES" sz="1700" dirty="0"/>
              <a:t>el compromiso con el interés público que han demostrado las Universidades de la red G9 y que se expresa en el trabajo que se realiza a través de la formación, la investigación y las propuestas que ofrecen soluciones a los problemas de las personas y de Chile.</a:t>
            </a:r>
          </a:p>
          <a:p>
            <a:pPr algn="just">
              <a:buFont typeface="Wingdings" panose="05000000000000000000" pitchFamily="2" charset="2"/>
              <a:buChar char="§"/>
            </a:pPr>
            <a:endParaRPr lang="es-ES" sz="1700" dirty="0" smtClean="0"/>
          </a:p>
        </p:txBody>
      </p:sp>
    </p:spTree>
    <p:extLst>
      <p:ext uri="{BB962C8B-B14F-4D97-AF65-F5344CB8AC3E}">
        <p14:creationId xmlns:p14="http://schemas.microsoft.com/office/powerpoint/2010/main" val="4021969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594" y="360661"/>
            <a:ext cx="7264224" cy="600671"/>
          </a:xfrm>
        </p:spPr>
        <p:txBody>
          <a:bodyPr vert="horz" lIns="91440" tIns="45720" rIns="91440" bIns="45720" rtlCol="0" anchor="ctr">
            <a:normAutofit fontScale="90000"/>
          </a:bodyPr>
          <a:lstStyle/>
          <a:p>
            <a:r>
              <a:rPr lang="es-ES" dirty="0"/>
              <a:t>2. </a:t>
            </a:r>
            <a:r>
              <a:rPr lang="es-ES" dirty="0" smtClean="0"/>
              <a:t>Consideración de la diversidad del Sistema</a:t>
            </a:r>
            <a:endParaRPr lang="es-ES" dirty="0"/>
          </a:p>
        </p:txBody>
      </p:sp>
      <p:sp>
        <p:nvSpPr>
          <p:cNvPr id="3" name="Marcador de contenido 2"/>
          <p:cNvSpPr>
            <a:spLocks noGrp="1"/>
          </p:cNvSpPr>
          <p:nvPr>
            <p:ph idx="1"/>
          </p:nvPr>
        </p:nvSpPr>
        <p:spPr>
          <a:xfrm>
            <a:off x="108831" y="1396325"/>
            <a:ext cx="8917498" cy="4414773"/>
          </a:xfrm>
        </p:spPr>
        <p:txBody>
          <a:bodyPr>
            <a:noAutofit/>
          </a:bodyPr>
          <a:lstStyle/>
          <a:p>
            <a:pPr algn="just">
              <a:buFont typeface="Wingdings" panose="05000000000000000000" pitchFamily="2" charset="2"/>
              <a:buChar char="§"/>
            </a:pPr>
            <a:r>
              <a:rPr lang="es-ES" sz="1700" dirty="0" smtClean="0"/>
              <a:t>Se requiere la articulación de un Sistema de Educación Superior, cuyo objetivo sea apoyar el desarrollo de nuestra nación, con calidad, inclusión y desarrollo territorial armónico.</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Dicho sistema debe estar integrado por instituciones públicas, estatales y no estatales, con un comprobado rol público, y por instituciones privadas, las que deberán contar con normas claras de funcionamiento.</a:t>
            </a:r>
          </a:p>
          <a:p>
            <a:pPr marL="0" indent="0" algn="just">
              <a:buNone/>
            </a:pPr>
            <a:endParaRPr lang="es-ES" sz="1700" dirty="0" smtClean="0"/>
          </a:p>
          <a:p>
            <a:pPr algn="just">
              <a:buFont typeface="Wingdings" panose="05000000000000000000" pitchFamily="2" charset="2"/>
              <a:buChar char="§"/>
            </a:pPr>
            <a:r>
              <a:rPr lang="es-ES" sz="1700" dirty="0" smtClean="0"/>
              <a:t>La condición socioeconómica de los estudiantes que ingresan a las universidades, los apoyos que reciben, la calidad de su formación (demostrada a través de distintos indicadores) la generación de conocimiento pertinente a las necesidades del país y las instancias de vinculación con la sociedad, nos parece que constituyen la verdadera medida de la contribución a lo público.</a:t>
            </a:r>
          </a:p>
          <a:p>
            <a:pPr marL="0" indent="0" algn="just">
              <a:buNone/>
            </a:pPr>
            <a:endParaRPr lang="es-ES" sz="1700" dirty="0"/>
          </a:p>
        </p:txBody>
      </p:sp>
    </p:spTree>
    <p:extLst>
      <p:ext uri="{BB962C8B-B14F-4D97-AF65-F5344CB8AC3E}">
        <p14:creationId xmlns:p14="http://schemas.microsoft.com/office/powerpoint/2010/main" val="4018255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5310" y="372747"/>
            <a:ext cx="7886700" cy="576570"/>
          </a:xfrm>
        </p:spPr>
        <p:txBody>
          <a:bodyPr>
            <a:normAutofit fontScale="90000"/>
          </a:bodyPr>
          <a:lstStyle/>
          <a:p>
            <a:r>
              <a:rPr lang="es-CL" dirty="0" smtClean="0"/>
              <a:t>3. Valorización del Consejo de Rectores  (CRUCH)</a:t>
            </a:r>
            <a:endParaRPr lang="es-CL" dirty="0"/>
          </a:p>
        </p:txBody>
      </p:sp>
      <p:sp>
        <p:nvSpPr>
          <p:cNvPr id="3" name="Marcador de contenido 2"/>
          <p:cNvSpPr>
            <a:spLocks noGrp="1"/>
          </p:cNvSpPr>
          <p:nvPr>
            <p:ph idx="1"/>
          </p:nvPr>
        </p:nvSpPr>
        <p:spPr>
          <a:xfrm>
            <a:off x="97609" y="1364106"/>
            <a:ext cx="8828597" cy="4514179"/>
          </a:xfrm>
        </p:spPr>
        <p:txBody>
          <a:bodyPr>
            <a:noAutofit/>
          </a:bodyPr>
          <a:lstStyle/>
          <a:p>
            <a:pPr algn="just">
              <a:buFont typeface="Wingdings" panose="05000000000000000000" pitchFamily="2" charset="2"/>
              <a:buChar char="§"/>
            </a:pPr>
            <a:r>
              <a:rPr lang="es-ES" sz="1700" dirty="0" smtClean="0"/>
              <a:t>El </a:t>
            </a:r>
            <a:r>
              <a:rPr lang="es-ES" sz="1700" dirty="0"/>
              <a:t>CRUCH reúne a instituciones de una destacada trayectoria y consolidado prestigio, que son el pilar del sistema de ES del país.</a:t>
            </a:r>
          </a:p>
          <a:p>
            <a:pPr algn="just">
              <a:buFont typeface="Wingdings" panose="05000000000000000000" pitchFamily="2" charset="2"/>
              <a:buChar char="§"/>
            </a:pPr>
            <a:r>
              <a:rPr lang="es-ES" sz="1700" dirty="0"/>
              <a:t>Según la ley vigente, asesora al estado en toda materia referida a ES y mantiene un sistema de admisión, junto a otras funciones de contribución a las políticas públicas</a:t>
            </a:r>
            <a:r>
              <a:rPr lang="es-ES" sz="1700" dirty="0" smtClean="0"/>
              <a:t>.</a:t>
            </a:r>
          </a:p>
          <a:p>
            <a:pPr algn="just">
              <a:buFont typeface="Wingdings" panose="05000000000000000000" pitchFamily="2" charset="2"/>
              <a:buChar char="§"/>
            </a:pPr>
            <a:r>
              <a:rPr lang="es-ES" sz="1700" dirty="0" smtClean="0"/>
              <a:t>Además el CRUCH constituye una potente red de cooperación académica, ya que las universidades estatales y públicas no estatales que lo integran mantienen un trabajo conjunto  que se expresa, entre otros lazos, en más de 200 proyectos de ejecución conjunta, en diversos ámbitos como investigación, transferencia tecnológica, proyectos de postgrado y redes de colaboración en distintas temáticas.</a:t>
            </a:r>
            <a:endParaRPr lang="es-ES" sz="1700" dirty="0"/>
          </a:p>
          <a:p>
            <a:pPr algn="just">
              <a:buFont typeface="Wingdings" panose="05000000000000000000" pitchFamily="2" charset="2"/>
              <a:buChar char="§"/>
            </a:pPr>
            <a:r>
              <a:rPr lang="es-ES" sz="1700" dirty="0"/>
              <a:t>El proyecto </a:t>
            </a:r>
            <a:r>
              <a:rPr lang="es-ES" sz="1700" dirty="0" smtClean="0"/>
              <a:t>minimiza y subvalora el </a:t>
            </a:r>
            <a:r>
              <a:rPr lang="es-ES" sz="1700" dirty="0"/>
              <a:t>aporte del </a:t>
            </a:r>
            <a:r>
              <a:rPr lang="es-ES" sz="1700" dirty="0" smtClean="0"/>
              <a:t>CRUCH, lo que tendría consecuencias negativas para todo el sistema. </a:t>
            </a:r>
          </a:p>
          <a:p>
            <a:pPr algn="just">
              <a:buFont typeface="Wingdings" panose="05000000000000000000" pitchFamily="2" charset="2"/>
              <a:buChar char="§"/>
            </a:pPr>
            <a:r>
              <a:rPr lang="es-ES" sz="1700" dirty="0" smtClean="0"/>
              <a:t>Se </a:t>
            </a:r>
            <a:r>
              <a:rPr lang="es-ES" sz="1700" dirty="0"/>
              <a:t>debe mantener una red de instituciones estatales y no estatales cuyo compromiso público sea incuestionable, con los ajustes que se requieran. En este sentido, se pueden definir cláusulas de incorporación para garantizar la objetividad y transparencia de su integración y funcionamiento. </a:t>
            </a:r>
          </a:p>
          <a:p>
            <a:pPr marL="0" indent="0" algn="just">
              <a:buNone/>
            </a:pPr>
            <a:endParaRPr lang="es-ES" sz="1700" dirty="0"/>
          </a:p>
          <a:p>
            <a:pPr algn="just">
              <a:buFont typeface="Wingdings" panose="05000000000000000000" pitchFamily="2" charset="2"/>
              <a:buChar char="§"/>
            </a:pPr>
            <a:endParaRPr lang="es-ES" sz="1800" dirty="0"/>
          </a:p>
          <a:p>
            <a:pPr algn="just">
              <a:buFont typeface="Wingdings" panose="05000000000000000000" pitchFamily="2" charset="2"/>
              <a:buChar char="§"/>
            </a:pPr>
            <a:endParaRPr lang="es-ES" sz="1700" dirty="0" smtClean="0"/>
          </a:p>
        </p:txBody>
      </p:sp>
    </p:spTree>
    <p:extLst>
      <p:ext uri="{BB962C8B-B14F-4D97-AF65-F5344CB8AC3E}">
        <p14:creationId xmlns:p14="http://schemas.microsoft.com/office/powerpoint/2010/main" val="3682211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5310" y="372747"/>
            <a:ext cx="7886700" cy="576570"/>
          </a:xfrm>
        </p:spPr>
        <p:txBody>
          <a:bodyPr>
            <a:normAutofit fontScale="90000"/>
          </a:bodyPr>
          <a:lstStyle/>
          <a:p>
            <a:r>
              <a:rPr lang="es-CL" dirty="0" smtClean="0"/>
              <a:t>3. Valorización del Consejo de Rectores  (CRUCH)</a:t>
            </a:r>
            <a:endParaRPr lang="es-CL" dirty="0"/>
          </a:p>
        </p:txBody>
      </p:sp>
      <p:sp>
        <p:nvSpPr>
          <p:cNvPr id="3" name="Marcador de contenido 2"/>
          <p:cNvSpPr>
            <a:spLocks noGrp="1"/>
          </p:cNvSpPr>
          <p:nvPr>
            <p:ph idx="1"/>
          </p:nvPr>
        </p:nvSpPr>
        <p:spPr>
          <a:xfrm>
            <a:off x="81280" y="1592706"/>
            <a:ext cx="8828597" cy="2595573"/>
          </a:xfrm>
        </p:spPr>
        <p:txBody>
          <a:bodyPr>
            <a:noAutofit/>
          </a:bodyPr>
          <a:lstStyle/>
          <a:p>
            <a:pPr algn="just">
              <a:buFont typeface="Wingdings" panose="05000000000000000000" pitchFamily="2" charset="2"/>
              <a:buChar char="§"/>
            </a:pPr>
            <a:r>
              <a:rPr lang="es-ES" sz="1700" dirty="0" smtClean="0"/>
              <a:t>Además</a:t>
            </a:r>
            <a:r>
              <a:rPr lang="es-ES" sz="1700" dirty="0"/>
              <a:t>, es fundamental generar los apoyos específicos para que las instituciones </a:t>
            </a:r>
            <a:r>
              <a:rPr lang="es-ES" sz="1700" dirty="0" smtClean="0"/>
              <a:t> con menor desarrollo relativo </a:t>
            </a:r>
            <a:r>
              <a:rPr lang="es-ES" sz="1700" dirty="0"/>
              <a:t>puedan mejorar sus resultados y para que las instituciones </a:t>
            </a:r>
            <a:r>
              <a:rPr lang="es-ES" sz="1700" dirty="0" smtClean="0"/>
              <a:t>más consolidadas mantengan </a:t>
            </a:r>
            <a:r>
              <a:rPr lang="es-ES" sz="1700" dirty="0"/>
              <a:t>y proyecten su liderazgo en el contexto nacional e internacional</a:t>
            </a:r>
            <a:r>
              <a:rPr lang="es-ES" sz="1700" dirty="0" smtClean="0"/>
              <a:t>.</a:t>
            </a:r>
          </a:p>
          <a:p>
            <a:pPr marL="0" indent="0" algn="just">
              <a:buNone/>
            </a:pPr>
            <a:endParaRPr lang="es-ES" sz="1700" dirty="0"/>
          </a:p>
          <a:p>
            <a:pPr algn="just">
              <a:buFont typeface="Wingdings" panose="05000000000000000000" pitchFamily="2" charset="2"/>
              <a:buChar char="§"/>
            </a:pPr>
            <a:endParaRPr lang="es-ES" sz="1800" dirty="0"/>
          </a:p>
          <a:p>
            <a:pPr algn="just">
              <a:buFont typeface="Wingdings" panose="05000000000000000000" pitchFamily="2" charset="2"/>
              <a:buChar char="§"/>
            </a:pPr>
            <a:endParaRPr lang="es-ES" sz="1700" dirty="0" smtClean="0"/>
          </a:p>
        </p:txBody>
      </p:sp>
    </p:spTree>
    <p:extLst>
      <p:ext uri="{BB962C8B-B14F-4D97-AF65-F5344CB8AC3E}">
        <p14:creationId xmlns:p14="http://schemas.microsoft.com/office/powerpoint/2010/main" val="3225152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9590" y="372747"/>
            <a:ext cx="7886700" cy="576570"/>
          </a:xfrm>
        </p:spPr>
        <p:txBody>
          <a:bodyPr>
            <a:normAutofit fontScale="90000"/>
          </a:bodyPr>
          <a:lstStyle/>
          <a:p>
            <a:r>
              <a:rPr lang="es-CL" dirty="0" smtClean="0"/>
              <a:t>4. Autonomía institucional y nuevas regulaciones</a:t>
            </a:r>
            <a:endParaRPr lang="es-CL" dirty="0"/>
          </a:p>
        </p:txBody>
      </p:sp>
      <p:sp>
        <p:nvSpPr>
          <p:cNvPr id="3" name="Marcador de contenido 2"/>
          <p:cNvSpPr>
            <a:spLocks noGrp="1"/>
          </p:cNvSpPr>
          <p:nvPr>
            <p:ph idx="1"/>
          </p:nvPr>
        </p:nvSpPr>
        <p:spPr>
          <a:xfrm>
            <a:off x="162378" y="1356486"/>
            <a:ext cx="8828597" cy="4578950"/>
          </a:xfrm>
        </p:spPr>
        <p:txBody>
          <a:bodyPr>
            <a:noAutofit/>
          </a:bodyPr>
          <a:lstStyle/>
          <a:p>
            <a:pPr algn="just">
              <a:buFont typeface="Wingdings" panose="05000000000000000000" pitchFamily="2" charset="2"/>
              <a:buChar char="§"/>
            </a:pPr>
            <a:r>
              <a:rPr lang="es-ES" sz="1700" dirty="0" smtClean="0"/>
              <a:t>El proyecto puede afectar también la autonomía universitaria, ya que crea una institucionalidad a la que se le conceden excesivas atribuciones, que podrían afectar el desarrollo y la gestión de las instituciones. </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Concordamos con la necesidad de la creación  de  la Subsecretaría, la Superintendencia y el Consejo para la Calidad; sin embargo, estas entidades deben permitir a las instituciones avanzar con calidad, sin sobrerregulaciones que burocraticen en exceso el sistema y entraben su desarrollo. </a:t>
            </a:r>
          </a:p>
          <a:p>
            <a:pPr marL="0" indent="0" algn="just">
              <a:buNone/>
            </a:pPr>
            <a:endParaRPr lang="es-ES" sz="1700" dirty="0" smtClean="0"/>
          </a:p>
          <a:p>
            <a:pPr algn="just">
              <a:buFont typeface="Wingdings" panose="05000000000000000000" pitchFamily="2" charset="2"/>
              <a:buChar char="§"/>
            </a:pPr>
            <a:r>
              <a:rPr lang="es-ES" sz="1700" dirty="0" smtClean="0"/>
              <a:t>Compartimos la necesidad de apoyar el desarrollo de las universidades estatales, simplificar y/o eliminar un conjunto de restricciones regulatorias que afectan su gestión y mejorar sus condiciones de financiamiento, pero esta política debe integrarse a una que fortalezca todo el sistema de carácter público.</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La necesaria mayor y mejor regulación que se debe establecer, debiera diferenciar entre instituciones de muy diversa trayectoria y naturaleza.</a:t>
            </a:r>
          </a:p>
          <a:p>
            <a:pPr marL="0" indent="0" algn="just">
              <a:buNone/>
            </a:pPr>
            <a:endParaRPr lang="es-ES" sz="1700" dirty="0" smtClean="0"/>
          </a:p>
          <a:p>
            <a:pPr algn="just">
              <a:buFont typeface="Wingdings" panose="05000000000000000000" pitchFamily="2" charset="2"/>
              <a:buChar char="§"/>
            </a:pPr>
            <a:endParaRPr lang="es-ES" sz="1700" dirty="0" smtClean="0"/>
          </a:p>
          <a:p>
            <a:pPr algn="just">
              <a:buFont typeface="Wingdings" panose="05000000000000000000" pitchFamily="2" charset="2"/>
              <a:buChar char="§"/>
            </a:pPr>
            <a:endParaRPr lang="es-ES" sz="1700" dirty="0" smtClean="0"/>
          </a:p>
        </p:txBody>
      </p:sp>
    </p:spTree>
    <p:extLst>
      <p:ext uri="{BB962C8B-B14F-4D97-AF65-F5344CB8AC3E}">
        <p14:creationId xmlns:p14="http://schemas.microsoft.com/office/powerpoint/2010/main" val="1710459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5. Aseguramiento de la Calidad</a:t>
            </a:r>
            <a:endParaRPr lang="es-CL" dirty="0"/>
          </a:p>
        </p:txBody>
      </p:sp>
      <p:sp>
        <p:nvSpPr>
          <p:cNvPr id="3" name="Marcador de contenido 2"/>
          <p:cNvSpPr>
            <a:spLocks noGrp="1"/>
          </p:cNvSpPr>
          <p:nvPr>
            <p:ph idx="1"/>
          </p:nvPr>
        </p:nvSpPr>
        <p:spPr>
          <a:xfrm>
            <a:off x="44450" y="1489157"/>
            <a:ext cx="9055100" cy="4351338"/>
          </a:xfrm>
        </p:spPr>
        <p:txBody>
          <a:bodyPr>
            <a:noAutofit/>
          </a:bodyPr>
          <a:lstStyle/>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Tal como sucede respecto de varios aspectos del proyecto, se coincide en la necesidad de perfeccionar el régimen aplicable al sistema nacional de aseguramiento de la calidad pero, a la vez, se constata que el proyecto desconoce lo que se avanzado en materia de aseguramiento de la calidad en los últimos 20 años y que ha significado grandes avances en la gestión de las IES. </a:t>
            </a:r>
          </a:p>
          <a:p>
            <a:pPr marL="0" indent="0" algn="just">
              <a:buNone/>
            </a:pPr>
            <a:endParaRPr lang="es-ES" sz="1700" dirty="0" smtClean="0"/>
          </a:p>
          <a:p>
            <a:pPr algn="just">
              <a:buFont typeface="Wingdings" panose="05000000000000000000" pitchFamily="2" charset="2"/>
              <a:buChar char="§"/>
            </a:pPr>
            <a:r>
              <a:rPr lang="es-ES" sz="1700" dirty="0" smtClean="0"/>
              <a:t>El proyecto centra el aseguramiento de la calidad en la acreditación, opción que podía ser entendida en la época en que se instaló el sistema, pero que hoy resulta muy limitada.  Se requiere un sistema que propenda a un mejoramiento continuo de las instituciones.</a:t>
            </a:r>
          </a:p>
          <a:p>
            <a:pPr algn="just">
              <a:buFont typeface="Wingdings" panose="05000000000000000000" pitchFamily="2" charset="2"/>
              <a:buChar char="§"/>
            </a:pPr>
            <a:endParaRPr lang="es-ES" sz="1700" dirty="0" smtClean="0"/>
          </a:p>
          <a:p>
            <a:pPr marL="0" indent="0" algn="just">
              <a:buNone/>
            </a:pPr>
            <a:endParaRPr lang="es-ES" sz="1700" dirty="0"/>
          </a:p>
          <a:p>
            <a:pPr marL="0" indent="0" algn="just">
              <a:buNone/>
            </a:pPr>
            <a:endParaRPr lang="es-ES" sz="1700" dirty="0" smtClean="0"/>
          </a:p>
          <a:p>
            <a:pPr marL="0" indent="0" algn="just">
              <a:buNone/>
            </a:pPr>
            <a:endParaRPr lang="es-ES" sz="1700" dirty="0"/>
          </a:p>
          <a:p>
            <a:pPr marL="0" indent="0" algn="just">
              <a:buNone/>
            </a:pPr>
            <a:endParaRPr lang="es-ES" sz="1700" dirty="0"/>
          </a:p>
        </p:txBody>
      </p:sp>
    </p:spTree>
    <p:extLst>
      <p:ext uri="{BB962C8B-B14F-4D97-AF65-F5344CB8AC3E}">
        <p14:creationId xmlns:p14="http://schemas.microsoft.com/office/powerpoint/2010/main" val="1631788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Contenidos</a:t>
            </a:r>
            <a:endParaRPr lang="es-CL" dirty="0"/>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
            </a:pPr>
            <a:endParaRPr lang="es-ES" sz="2400" dirty="0" smtClean="0"/>
          </a:p>
          <a:p>
            <a:pPr algn="just">
              <a:buFont typeface="Wingdings" panose="05000000000000000000" pitchFamily="2" charset="2"/>
              <a:buChar char="§"/>
            </a:pPr>
            <a:endParaRPr lang="es-ES" sz="2400" dirty="0"/>
          </a:p>
          <a:p>
            <a:pPr algn="just">
              <a:buFont typeface="Wingdings" panose="05000000000000000000" pitchFamily="2" charset="2"/>
              <a:buChar char="§"/>
            </a:pPr>
            <a:r>
              <a:rPr lang="es-ES" sz="2400" dirty="0" smtClean="0"/>
              <a:t>1. Las Universidades de la Red G9</a:t>
            </a:r>
          </a:p>
          <a:p>
            <a:pPr algn="just">
              <a:buFont typeface="Wingdings" panose="05000000000000000000" pitchFamily="2" charset="2"/>
              <a:buChar char="§"/>
            </a:pPr>
            <a:endParaRPr lang="es-ES" sz="2400" dirty="0"/>
          </a:p>
          <a:p>
            <a:pPr algn="just">
              <a:buFont typeface="Wingdings" panose="05000000000000000000" pitchFamily="2" charset="2"/>
              <a:buChar char="§"/>
            </a:pPr>
            <a:r>
              <a:rPr lang="es-CL" sz="2400" dirty="0" smtClean="0"/>
              <a:t>2. Proyecto de Reforma a la ES</a:t>
            </a:r>
          </a:p>
          <a:p>
            <a:pPr algn="just">
              <a:buFont typeface="Wingdings" panose="05000000000000000000" pitchFamily="2" charset="2"/>
              <a:buChar char="§"/>
            </a:pPr>
            <a:endParaRPr lang="es-CL" sz="2400" dirty="0"/>
          </a:p>
          <a:p>
            <a:pPr algn="just">
              <a:buFont typeface="Wingdings" panose="05000000000000000000" pitchFamily="2" charset="2"/>
              <a:buChar char="§"/>
            </a:pPr>
            <a:r>
              <a:rPr lang="es-CL" sz="2400" dirty="0" smtClean="0"/>
              <a:t>3. Consideraciones finales</a:t>
            </a:r>
            <a:endParaRPr lang="es-CL" sz="2400" dirty="0"/>
          </a:p>
        </p:txBody>
      </p:sp>
    </p:spTree>
    <p:extLst>
      <p:ext uri="{BB962C8B-B14F-4D97-AF65-F5344CB8AC3E}">
        <p14:creationId xmlns:p14="http://schemas.microsoft.com/office/powerpoint/2010/main" val="4199112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5. Aseguramiento de la Calidad</a:t>
            </a:r>
            <a:endParaRPr lang="es-CL" dirty="0"/>
          </a:p>
        </p:txBody>
      </p:sp>
      <p:sp>
        <p:nvSpPr>
          <p:cNvPr id="3" name="Marcador de contenido 2"/>
          <p:cNvSpPr>
            <a:spLocks noGrp="1"/>
          </p:cNvSpPr>
          <p:nvPr>
            <p:ph idx="1"/>
          </p:nvPr>
        </p:nvSpPr>
        <p:spPr>
          <a:xfrm>
            <a:off x="0" y="1436026"/>
            <a:ext cx="9055100" cy="3813610"/>
          </a:xfrm>
        </p:spPr>
        <p:txBody>
          <a:bodyPr>
            <a:noAutofit/>
          </a:bodyPr>
          <a:lstStyle/>
          <a:p>
            <a:pPr algn="just">
              <a:buFont typeface="Wingdings" panose="05000000000000000000" pitchFamily="2" charset="2"/>
              <a:buChar char="§"/>
            </a:pPr>
            <a:r>
              <a:rPr lang="es-ES" sz="1700" dirty="0" smtClean="0"/>
              <a:t>Una de las características del nuevo sistema es concentrar en un servicio público (pese al nombre utilizado: Consejo para la Calidad), todas las decisiones de acreditación. Además, se niega expresamente la posibilidad de interponer recursos administrativos ante otros organismos.</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Se observan riesgos en la independencia del Consejo para la Calidad al plantearse como un servicio público, cuyos integrantes son mayoritariamente nombrados por el Presidente de la República.</a:t>
            </a:r>
          </a:p>
          <a:p>
            <a:pPr marL="0" indent="0" algn="just">
              <a:buNone/>
            </a:pPr>
            <a:endParaRPr lang="es-ES" sz="1700" dirty="0" smtClean="0"/>
          </a:p>
          <a:p>
            <a:pPr algn="just">
              <a:buFont typeface="Wingdings" panose="05000000000000000000" pitchFamily="2" charset="2"/>
              <a:buChar char="§"/>
            </a:pPr>
            <a:r>
              <a:rPr lang="es-ES" sz="1700" dirty="0" smtClean="0"/>
              <a:t>Además</a:t>
            </a:r>
            <a:r>
              <a:rPr lang="es-ES" sz="1700" dirty="0"/>
              <a:t>, se opta por una evaluación integral, que suma la evaluación de la institución y algunos de sus programas, sin desarrollar los elementos básicos de esta figura. </a:t>
            </a:r>
            <a:r>
              <a:rPr lang="es-ES" sz="1700" dirty="0" smtClean="0"/>
              <a:t>Es dudosa la viabilidad de esta propuesta, </a:t>
            </a:r>
            <a:r>
              <a:rPr lang="es-ES" sz="1700" dirty="0"/>
              <a:t>tanto desde la perspectiva del sistema nacional de aseguramiento de la calidad como de las propias IES.</a:t>
            </a:r>
          </a:p>
          <a:p>
            <a:pPr algn="just">
              <a:buFont typeface="Wingdings" panose="05000000000000000000" pitchFamily="2" charset="2"/>
              <a:buChar char="§"/>
            </a:pPr>
            <a:endParaRPr lang="es-ES" sz="1700" dirty="0"/>
          </a:p>
          <a:p>
            <a:pPr marL="0" indent="0" algn="just">
              <a:buNone/>
            </a:pPr>
            <a:endParaRPr lang="es-ES" sz="1700" dirty="0"/>
          </a:p>
          <a:p>
            <a:pPr marL="0" indent="0" algn="just">
              <a:buNone/>
            </a:pPr>
            <a:endParaRPr lang="es-ES" sz="1700" dirty="0" smtClean="0"/>
          </a:p>
          <a:p>
            <a:pPr marL="0" indent="0" algn="just">
              <a:buNone/>
            </a:pPr>
            <a:endParaRPr lang="es-ES" sz="1700" dirty="0"/>
          </a:p>
          <a:p>
            <a:pPr marL="0" indent="0" algn="just">
              <a:buNone/>
            </a:pPr>
            <a:endParaRPr lang="es-ES" sz="1700" dirty="0"/>
          </a:p>
        </p:txBody>
      </p:sp>
    </p:spTree>
    <p:extLst>
      <p:ext uri="{BB962C8B-B14F-4D97-AF65-F5344CB8AC3E}">
        <p14:creationId xmlns:p14="http://schemas.microsoft.com/office/powerpoint/2010/main" val="2026815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6</a:t>
            </a:r>
            <a:r>
              <a:rPr lang="es-CL" dirty="0" smtClean="0"/>
              <a:t>. Fortalecimiento de las universidades regionales</a:t>
            </a:r>
            <a:endParaRPr lang="es-CL" dirty="0"/>
          </a:p>
        </p:txBody>
      </p:sp>
      <p:sp>
        <p:nvSpPr>
          <p:cNvPr id="3" name="Marcador de contenido 2"/>
          <p:cNvSpPr>
            <a:spLocks noGrp="1"/>
          </p:cNvSpPr>
          <p:nvPr>
            <p:ph idx="1"/>
          </p:nvPr>
        </p:nvSpPr>
        <p:spPr>
          <a:xfrm>
            <a:off x="44450" y="1507567"/>
            <a:ext cx="9026071" cy="4351338"/>
          </a:xfrm>
        </p:spPr>
        <p:txBody>
          <a:bodyPr>
            <a:noAutofit/>
          </a:bodyPr>
          <a:lstStyle/>
          <a:p>
            <a:pPr algn="just">
              <a:buFont typeface="Wingdings" panose="05000000000000000000" pitchFamily="2" charset="2"/>
              <a:buChar char="§"/>
            </a:pPr>
            <a:r>
              <a:rPr lang="es-ES" sz="1700" dirty="0" smtClean="0"/>
              <a:t>El Proyecto omite </a:t>
            </a:r>
            <a:r>
              <a:rPr lang="es-ES" sz="1700" dirty="0"/>
              <a:t>el estímulo </a:t>
            </a:r>
            <a:r>
              <a:rPr lang="es-ES" sz="1700" dirty="0" smtClean="0"/>
              <a:t>explícito al </a:t>
            </a:r>
            <a:r>
              <a:rPr lang="es-ES" sz="1700" dirty="0"/>
              <a:t>desarrollo de las universidades </a:t>
            </a:r>
            <a:r>
              <a:rPr lang="es-ES" sz="1700" dirty="0" smtClean="0"/>
              <a:t>que cumplen sus tareas en regiones – sean estatales o no – y que </a:t>
            </a:r>
            <a:r>
              <a:rPr lang="es-ES" sz="1700" dirty="0"/>
              <a:t>son </a:t>
            </a:r>
            <a:r>
              <a:rPr lang="es-ES" sz="1700" dirty="0" smtClean="0"/>
              <a:t>claves </a:t>
            </a:r>
            <a:r>
              <a:rPr lang="es-ES" sz="1700" dirty="0"/>
              <a:t>en el desarrollo científico, cultural y económico de sus </a:t>
            </a:r>
            <a:r>
              <a:rPr lang="es-ES" sz="1700" dirty="0" smtClean="0"/>
              <a:t>comunidades. Estimamos que esto constituiría una nueva oportunidad perdida para actuar en favor de la descentralización y las oportunidades que ella representa.</a:t>
            </a:r>
          </a:p>
          <a:p>
            <a:pPr algn="just">
              <a:buFont typeface="Wingdings" panose="05000000000000000000" pitchFamily="2" charset="2"/>
              <a:buChar char="§"/>
            </a:pPr>
            <a:r>
              <a:rPr lang="es-ES" sz="1700" dirty="0" smtClean="0"/>
              <a:t>Ocho de las universidades de la Red G9 se ubican en regiones en las cuales aportan significativamente en la formación de capital humano avanzado y en la disminución de los altos índices de desigualdad social que existen en sus territorios, algunos de los cuales han sido declarados como zonas rezagadas, como algunas provincias de Coquimbo, Maule, Bío </a:t>
            </a:r>
            <a:r>
              <a:rPr lang="es-ES" sz="1700" dirty="0" err="1" smtClean="0"/>
              <a:t>Bío</a:t>
            </a:r>
            <a:r>
              <a:rPr lang="es-ES" sz="1700" dirty="0" smtClean="0"/>
              <a:t> y Los Ríos, donde nuestras universidades han implementado distintas iniciativas para contribuir a su desarrollo.</a:t>
            </a:r>
          </a:p>
          <a:p>
            <a:pPr algn="just">
              <a:buFont typeface="Wingdings" panose="05000000000000000000" pitchFamily="2" charset="2"/>
              <a:buChar char="§"/>
            </a:pPr>
            <a:r>
              <a:rPr lang="es-ES" sz="1700" dirty="0" smtClean="0"/>
              <a:t>Destaca también el compromiso con los pueblos originarios.  En el Norte y Sur de Chile, las universidades de nuestra Red desarrollan proyectos junto a dichas comunidades dándoles cabida a su cosmovisión y proyección cultural. Asimismo, el 20% de los matriculados en la UCT y el 33% de los de la Sede Cañete de la UCSC son mapuche, constituyéndose ambos planteles en lugares efectivos de integración intercultural.</a:t>
            </a:r>
          </a:p>
        </p:txBody>
      </p:sp>
    </p:spTree>
    <p:extLst>
      <p:ext uri="{BB962C8B-B14F-4D97-AF65-F5344CB8AC3E}">
        <p14:creationId xmlns:p14="http://schemas.microsoft.com/office/powerpoint/2010/main" val="3633478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7</a:t>
            </a:r>
            <a:r>
              <a:rPr lang="es-CL" dirty="0" smtClean="0"/>
              <a:t>. Ciencia y Creación</a:t>
            </a:r>
            <a:endParaRPr lang="es-CL" dirty="0"/>
          </a:p>
        </p:txBody>
      </p:sp>
      <p:sp>
        <p:nvSpPr>
          <p:cNvPr id="3" name="Marcador de contenido 2"/>
          <p:cNvSpPr>
            <a:spLocks noGrp="1"/>
          </p:cNvSpPr>
          <p:nvPr>
            <p:ph idx="1"/>
          </p:nvPr>
        </p:nvSpPr>
        <p:spPr>
          <a:xfrm>
            <a:off x="88900" y="1396878"/>
            <a:ext cx="8891814" cy="4351338"/>
          </a:xfrm>
        </p:spPr>
        <p:txBody>
          <a:bodyPr>
            <a:noAutofit/>
          </a:bodyPr>
          <a:lstStyle/>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El proyecto no plantea con claridad cómo se potencia la investigación y su relación con los desafíos de Chile en su proyección como nación desarrollada.  Tampoco de qué forma dialoga la política de educación superior con la política de ciencia y tecnología y el respectivo Ministerio en proceso de creación. </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La </a:t>
            </a:r>
            <a:r>
              <a:rPr lang="es-ES" sz="1700" dirty="0"/>
              <a:t>creación de una masa crítica de </a:t>
            </a:r>
            <a:r>
              <a:rPr lang="es-ES" sz="1700" dirty="0" smtClean="0"/>
              <a:t>investigadores es </a:t>
            </a:r>
            <a:r>
              <a:rPr lang="es-ES" sz="1700" dirty="0"/>
              <a:t>esencial para </a:t>
            </a:r>
            <a:r>
              <a:rPr lang="es-ES" sz="1700" dirty="0" smtClean="0"/>
              <a:t>el desarrollo del país y, por tanto, es una de las grandes contribuciones que realizan las IES y particularmente las del G9, que forman prácticamente la mitad de los doctores en el país.  Sin embargo, una de las omisiones más llamativas del proyecto es la escasa referencia a los programas de postgrado, y en ningún caso estructuran un régimen capaz de impulsar su desarrollo.</a:t>
            </a:r>
          </a:p>
          <a:p>
            <a:pPr marL="0" indent="0" algn="just">
              <a:buNone/>
            </a:pPr>
            <a:r>
              <a:rPr lang="es-ES" sz="1700" dirty="0" smtClean="0"/>
              <a:t> </a:t>
            </a:r>
          </a:p>
          <a:p>
            <a:pPr marL="0" indent="0" algn="just">
              <a:buNone/>
            </a:pPr>
            <a:endParaRPr lang="es-ES" sz="1600" dirty="0"/>
          </a:p>
        </p:txBody>
      </p:sp>
    </p:spTree>
    <p:extLst>
      <p:ext uri="{BB962C8B-B14F-4D97-AF65-F5344CB8AC3E}">
        <p14:creationId xmlns:p14="http://schemas.microsoft.com/office/powerpoint/2010/main" val="1492115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886700" cy="712559"/>
          </a:xfrm>
        </p:spPr>
        <p:txBody>
          <a:bodyPr>
            <a:normAutofit fontScale="90000"/>
          </a:bodyPr>
          <a:lstStyle/>
          <a:p>
            <a:r>
              <a:rPr lang="es-CL" dirty="0" smtClean="0"/>
              <a:t>8. Apoyo a la Educación Técnico- Profesional</a:t>
            </a:r>
            <a:endParaRPr lang="es-CL" dirty="0"/>
          </a:p>
        </p:txBody>
      </p:sp>
      <p:sp>
        <p:nvSpPr>
          <p:cNvPr id="3" name="Marcador de contenido 2"/>
          <p:cNvSpPr>
            <a:spLocks noGrp="1"/>
          </p:cNvSpPr>
          <p:nvPr>
            <p:ph idx="1"/>
          </p:nvPr>
        </p:nvSpPr>
        <p:spPr>
          <a:xfrm>
            <a:off x="44450" y="1510013"/>
            <a:ext cx="8985250" cy="4351338"/>
          </a:xfrm>
        </p:spPr>
        <p:txBody>
          <a:bodyPr>
            <a:noAutofit/>
          </a:bodyPr>
          <a:lstStyle/>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La ETP debe cumplir un rol central  tanto en relación al crecimiento económico, como al mejoramiento en las condiciones de vida de los grupos más vulnerables.  Este aspecto ha constituido claramente hasta ahora una insuficiencia de las políticas públicas en educación superior en nuestro país.</a:t>
            </a:r>
          </a:p>
          <a:p>
            <a:pPr marL="0" indent="0" algn="just">
              <a:buNone/>
            </a:pPr>
            <a:endParaRPr lang="es-ES" sz="1700" dirty="0" smtClean="0"/>
          </a:p>
          <a:p>
            <a:pPr algn="just">
              <a:buFont typeface="Wingdings" panose="05000000000000000000" pitchFamily="2" charset="2"/>
              <a:buChar char="§"/>
            </a:pPr>
            <a:r>
              <a:rPr lang="es-ES" sz="1700" dirty="0" smtClean="0"/>
              <a:t>El proyecto no corrige esta insuficiencia.  El compromiso del Estado con la ETP debe traducirse en un aumento significativo de su financiamiento por medio de diversos instrumentos.  Dicho aporte debiera contemplar el apoyo a las familias y a las instituciones que cumplan exigentes criterios de calidad.</a:t>
            </a:r>
            <a:endParaRPr lang="es-ES" sz="1700" dirty="0"/>
          </a:p>
        </p:txBody>
      </p:sp>
    </p:spTree>
    <p:extLst>
      <p:ext uri="{BB962C8B-B14F-4D97-AF65-F5344CB8AC3E}">
        <p14:creationId xmlns:p14="http://schemas.microsoft.com/office/powerpoint/2010/main" val="2044593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9</a:t>
            </a:r>
            <a:r>
              <a:rPr lang="es-CL" dirty="0" smtClean="0"/>
              <a:t>. Financiamiento público</a:t>
            </a:r>
            <a:endParaRPr lang="es-CL" dirty="0"/>
          </a:p>
        </p:txBody>
      </p:sp>
      <p:sp>
        <p:nvSpPr>
          <p:cNvPr id="3" name="Marcador de contenido 2"/>
          <p:cNvSpPr>
            <a:spLocks noGrp="1"/>
          </p:cNvSpPr>
          <p:nvPr>
            <p:ph idx="1"/>
          </p:nvPr>
        </p:nvSpPr>
        <p:spPr>
          <a:xfrm>
            <a:off x="44450" y="1510013"/>
            <a:ext cx="8944429" cy="4351338"/>
          </a:xfrm>
        </p:spPr>
        <p:txBody>
          <a:bodyPr>
            <a:noAutofit/>
          </a:bodyPr>
          <a:lstStyle/>
          <a:p>
            <a:pPr algn="just">
              <a:buFont typeface="Wingdings" panose="05000000000000000000" pitchFamily="2" charset="2"/>
              <a:buChar char="§"/>
            </a:pPr>
            <a:r>
              <a:rPr lang="es-ES" sz="1700" dirty="0" smtClean="0"/>
              <a:t>A </a:t>
            </a:r>
            <a:r>
              <a:rPr lang="es-ES" sz="1700" dirty="0"/>
              <a:t>través de la propuesta que establece una gratuidad focalizada y progresiva –orientada a los estudiantes más vulnerables- el proyecto </a:t>
            </a:r>
            <a:r>
              <a:rPr lang="es-ES" sz="1700" dirty="0" smtClean="0"/>
              <a:t>plantea </a:t>
            </a:r>
            <a:r>
              <a:rPr lang="es-ES" sz="1700" dirty="0"/>
              <a:t>avanzar en inclusión e igualdad de oportunidades.  </a:t>
            </a:r>
            <a:r>
              <a:rPr lang="es-ES" sz="1700" dirty="0" smtClean="0"/>
              <a:t>Sin </a:t>
            </a:r>
            <a:r>
              <a:rPr lang="es-ES" sz="1700" dirty="0"/>
              <a:t>embargo, la sola gratuidad no asegura el logro de tales objetivos.</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La fijación de aranceles, sin considerar la calidad y diversidad de las instituciones, constituye un riesgo real a la sustentabilidad de las mismas y los niveles de excelencia ya alcanzados.</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Se debe realizar una profunda evaluación del CAE, que conduzca a introducirle modificaciones que busquen cautelar de mejor forma la situación de los deudores, y del Estado.</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En lo que se refiere a la determinación de vacantes, consideramos que debe existir una distinción entre instituciones de calidad demostrada y compromiso público acreditado versus instituciones que requieren de mayor seguimiento.</a:t>
            </a:r>
          </a:p>
          <a:p>
            <a:pPr algn="just">
              <a:buFont typeface="Wingdings" panose="05000000000000000000" pitchFamily="2" charset="2"/>
              <a:buChar char="§"/>
            </a:pPr>
            <a:endParaRPr lang="es-ES" sz="1700" dirty="0" smtClean="0"/>
          </a:p>
          <a:p>
            <a:pPr algn="just">
              <a:buFont typeface="Wingdings" panose="05000000000000000000" pitchFamily="2" charset="2"/>
              <a:buChar char="§"/>
            </a:pPr>
            <a:endParaRPr lang="es-ES" sz="1700" dirty="0" smtClean="0"/>
          </a:p>
          <a:p>
            <a:pPr algn="just">
              <a:buFont typeface="Wingdings" panose="05000000000000000000" pitchFamily="2" charset="2"/>
              <a:buChar char="§"/>
            </a:pPr>
            <a:endParaRPr lang="es-ES" sz="1700" dirty="0"/>
          </a:p>
          <a:p>
            <a:pPr algn="just">
              <a:buFont typeface="Wingdings" panose="05000000000000000000" pitchFamily="2" charset="2"/>
              <a:buChar char="§"/>
            </a:pPr>
            <a:endParaRPr lang="es-ES" sz="1700" dirty="0"/>
          </a:p>
        </p:txBody>
      </p:sp>
    </p:spTree>
    <p:extLst>
      <p:ext uri="{BB962C8B-B14F-4D97-AF65-F5344CB8AC3E}">
        <p14:creationId xmlns:p14="http://schemas.microsoft.com/office/powerpoint/2010/main" val="2851765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9</a:t>
            </a:r>
            <a:r>
              <a:rPr lang="es-CL" dirty="0" smtClean="0"/>
              <a:t>. Financiamiento público</a:t>
            </a:r>
            <a:endParaRPr lang="es-CL" dirty="0"/>
          </a:p>
        </p:txBody>
      </p:sp>
      <p:sp>
        <p:nvSpPr>
          <p:cNvPr id="3" name="Marcador de contenido 2"/>
          <p:cNvSpPr>
            <a:spLocks noGrp="1"/>
          </p:cNvSpPr>
          <p:nvPr>
            <p:ph idx="1"/>
          </p:nvPr>
        </p:nvSpPr>
        <p:spPr>
          <a:xfrm>
            <a:off x="121557" y="1400024"/>
            <a:ext cx="8826500" cy="4608890"/>
          </a:xfrm>
        </p:spPr>
        <p:txBody>
          <a:bodyPr>
            <a:noAutofit/>
          </a:bodyPr>
          <a:lstStyle/>
          <a:p>
            <a:pPr algn="just">
              <a:buFont typeface="Wingdings" panose="05000000000000000000" pitchFamily="2" charset="2"/>
              <a:buChar char="§"/>
            </a:pPr>
            <a:r>
              <a:rPr lang="es-ES" sz="1700" dirty="0" smtClean="0"/>
              <a:t>Los aportes basales son fundamentales para la sustentabilidad y desarrollo de las universidades  de carácter público, que los han recibido por más de 80 años. </a:t>
            </a:r>
          </a:p>
          <a:p>
            <a:pPr marL="0" indent="0" algn="just">
              <a:buNone/>
            </a:pPr>
            <a:endParaRPr lang="es-ES" sz="1700" dirty="0" smtClean="0"/>
          </a:p>
          <a:p>
            <a:pPr algn="just">
              <a:buFont typeface="Wingdings" panose="05000000000000000000" pitchFamily="2" charset="2"/>
              <a:buChar char="§"/>
            </a:pPr>
            <a:r>
              <a:rPr lang="es-ES" sz="1700" dirty="0" smtClean="0"/>
              <a:t>Estos </a:t>
            </a:r>
            <a:r>
              <a:rPr lang="es-ES" sz="1700" dirty="0"/>
              <a:t>fondos deben acrecentarse</a:t>
            </a:r>
            <a:r>
              <a:rPr lang="es-ES" sz="1700" dirty="0" smtClean="0"/>
              <a:t>, de acuerdo a las condiciones económicas del país y </a:t>
            </a:r>
            <a:r>
              <a:rPr lang="es-ES" sz="1700" dirty="0"/>
              <a:t>fortaleciendo los procedimientos para rendir cuentas de sus usos y </a:t>
            </a:r>
            <a:r>
              <a:rPr lang="es-ES" sz="1700" dirty="0" smtClean="0"/>
              <a:t>destino.</a:t>
            </a:r>
          </a:p>
          <a:p>
            <a:pPr algn="just">
              <a:buFont typeface="Wingdings" panose="05000000000000000000" pitchFamily="2" charset="2"/>
              <a:buChar char="§"/>
            </a:pPr>
            <a:endParaRPr lang="es-ES" sz="1700" dirty="0"/>
          </a:p>
          <a:p>
            <a:pPr algn="just">
              <a:buFont typeface="Wingdings" panose="05000000000000000000" pitchFamily="2" charset="2"/>
              <a:buChar char="§"/>
            </a:pPr>
            <a:r>
              <a:rPr lang="es-ES" sz="1700" dirty="0" smtClean="0"/>
              <a:t>Sin </a:t>
            </a:r>
            <a:r>
              <a:rPr lang="es-ES" sz="1700" dirty="0"/>
              <a:t>embargo, </a:t>
            </a:r>
            <a:r>
              <a:rPr lang="es-ES" sz="1700" dirty="0" smtClean="0"/>
              <a:t>el proyecto plantea suprimirlos en un período de 5 años y los reemplaza </a:t>
            </a:r>
            <a:r>
              <a:rPr lang="es-ES" sz="1700" dirty="0"/>
              <a:t>con un fondo concursable en investigación y creación artística, lo que genera gran incertidumbre en el </a:t>
            </a:r>
            <a:r>
              <a:rPr lang="es-ES" sz="1700" dirty="0" smtClean="0"/>
              <a:t>sistema.</a:t>
            </a:r>
          </a:p>
          <a:p>
            <a:pPr algn="just">
              <a:buFont typeface="Wingdings" panose="05000000000000000000" pitchFamily="2" charset="2"/>
              <a:buChar char="§"/>
            </a:pPr>
            <a:endParaRPr lang="es-ES" sz="1700" dirty="0"/>
          </a:p>
          <a:p>
            <a:pPr algn="just">
              <a:buFont typeface="Wingdings" panose="05000000000000000000" pitchFamily="2" charset="2"/>
              <a:buChar char="§"/>
            </a:pPr>
            <a:r>
              <a:rPr lang="es-ES" sz="1700" dirty="0"/>
              <a:t>Esto impide la necesaria planificación de largo plazo y la realización de planes de futuro que requieren las </a:t>
            </a:r>
            <a:r>
              <a:rPr lang="es-ES" sz="1700" dirty="0" smtClean="0"/>
              <a:t>universidades.</a:t>
            </a:r>
          </a:p>
          <a:p>
            <a:pPr algn="just">
              <a:buFont typeface="Wingdings" panose="05000000000000000000" pitchFamily="2" charset="2"/>
              <a:buChar char="§"/>
            </a:pPr>
            <a:endParaRPr lang="es-ES" sz="1700" dirty="0" smtClean="0"/>
          </a:p>
          <a:p>
            <a:pPr algn="just">
              <a:buFont typeface="Wingdings" panose="05000000000000000000" pitchFamily="2" charset="2"/>
              <a:buChar char="§"/>
            </a:pPr>
            <a:r>
              <a:rPr lang="es-ES" sz="1700" dirty="0" smtClean="0"/>
              <a:t>Las universidades del G9 dejarían de recibir el AFD, el AFI y el Fondo Basal por Desempeño que forman parte de su estructura de financiamiento permanente.</a:t>
            </a:r>
          </a:p>
          <a:p>
            <a:pPr marL="0" indent="0" algn="just">
              <a:buNone/>
            </a:pPr>
            <a:endParaRPr lang="es-ES" sz="1800" dirty="0" smtClean="0"/>
          </a:p>
        </p:txBody>
      </p:sp>
    </p:spTree>
    <p:extLst>
      <p:ext uri="{BB962C8B-B14F-4D97-AF65-F5344CB8AC3E}">
        <p14:creationId xmlns:p14="http://schemas.microsoft.com/office/powerpoint/2010/main" val="1552636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3. Consideraciones finales sobre el  proyecto</a:t>
            </a:r>
            <a:endParaRPr lang="es-ES" dirty="0"/>
          </a:p>
        </p:txBody>
      </p:sp>
      <p:sp>
        <p:nvSpPr>
          <p:cNvPr id="3" name="Marcador de texto 2"/>
          <p:cNvSpPr>
            <a:spLocks noGrp="1"/>
          </p:cNvSpPr>
          <p:nvPr>
            <p:ph type="body" idx="1"/>
          </p:nvPr>
        </p:nvSpPr>
        <p:spPr/>
        <p:txBody>
          <a:bodyPr/>
          <a:lstStyle/>
          <a:p>
            <a:endParaRPr lang="es-ES"/>
          </a:p>
        </p:txBody>
      </p:sp>
    </p:spTree>
    <p:extLst>
      <p:ext uri="{BB962C8B-B14F-4D97-AF65-F5344CB8AC3E}">
        <p14:creationId xmlns:p14="http://schemas.microsoft.com/office/powerpoint/2010/main" val="174071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Consideraciones al proyecto</a:t>
            </a:r>
            <a:endParaRPr lang="es-CL" dirty="0"/>
          </a:p>
        </p:txBody>
      </p:sp>
      <p:sp>
        <p:nvSpPr>
          <p:cNvPr id="3" name="Marcador de contenido 2"/>
          <p:cNvSpPr>
            <a:spLocks noGrp="1"/>
          </p:cNvSpPr>
          <p:nvPr>
            <p:ph idx="1"/>
          </p:nvPr>
        </p:nvSpPr>
        <p:spPr>
          <a:xfrm>
            <a:off x="83890" y="1317561"/>
            <a:ext cx="8847839" cy="4626039"/>
          </a:xfrm>
        </p:spPr>
        <p:txBody>
          <a:bodyPr>
            <a:noAutofit/>
          </a:bodyPr>
          <a:lstStyle/>
          <a:p>
            <a:pPr marL="0" indent="0" algn="just">
              <a:buNone/>
            </a:pPr>
            <a:r>
              <a:rPr lang="es-ES" sz="1600" dirty="0"/>
              <a:t>Si bien el G9 comparte los objetivos y principios generales del proyecto </a:t>
            </a:r>
            <a:r>
              <a:rPr lang="es-ES" sz="1600" dirty="0" smtClean="0"/>
              <a:t>de ley </a:t>
            </a:r>
            <a:r>
              <a:rPr lang="es-ES" sz="1600" dirty="0"/>
              <a:t>de reforma la educación superior, sobre avanzar en calidad y </a:t>
            </a:r>
            <a:r>
              <a:rPr lang="es-ES" sz="1600" dirty="0" smtClean="0"/>
              <a:t>mayores niveles </a:t>
            </a:r>
            <a:r>
              <a:rPr lang="es-ES" sz="1600" dirty="0"/>
              <a:t>de inclusión, equidad y transparencia, en dicha iniciativa no se </a:t>
            </a:r>
            <a:r>
              <a:rPr lang="es-ES" sz="1600" dirty="0" smtClean="0"/>
              <a:t>las considera </a:t>
            </a:r>
            <a:r>
              <a:rPr lang="es-ES" sz="1600" dirty="0"/>
              <a:t>y </a:t>
            </a:r>
            <a:r>
              <a:rPr lang="es-ES" sz="1600" dirty="0" smtClean="0"/>
              <a:t>se desconoce </a:t>
            </a:r>
            <a:r>
              <a:rPr lang="es-ES" sz="1600" dirty="0"/>
              <a:t>la innegable contribución que han realizado a </a:t>
            </a:r>
            <a:r>
              <a:rPr lang="es-ES" sz="1600" dirty="0" smtClean="0"/>
              <a:t>Chile.</a:t>
            </a:r>
          </a:p>
          <a:p>
            <a:pPr marL="342900" indent="-342900" algn="just">
              <a:buFont typeface="+mj-lt"/>
              <a:buAutoNum type="arabicPeriod"/>
            </a:pPr>
            <a:r>
              <a:rPr lang="es-ES" sz="1600" dirty="0" smtClean="0"/>
              <a:t>No </a:t>
            </a:r>
            <a:r>
              <a:rPr lang="es-ES" sz="1600" dirty="0"/>
              <a:t>se reconoce la naturaleza pública de nuestras universidades, a pesar </a:t>
            </a:r>
            <a:r>
              <a:rPr lang="es-ES" sz="1600" dirty="0" smtClean="0"/>
              <a:t>de estar </a:t>
            </a:r>
            <a:r>
              <a:rPr lang="es-ES" sz="1600" dirty="0"/>
              <a:t>reconocidas en la legislación desde 1927.</a:t>
            </a:r>
          </a:p>
          <a:p>
            <a:pPr marL="342900" indent="-342900" algn="just">
              <a:buFont typeface="+mj-lt"/>
              <a:buAutoNum type="arabicPeriod"/>
            </a:pPr>
            <a:r>
              <a:rPr lang="es-ES" sz="1600" dirty="0" smtClean="0"/>
              <a:t>Se </a:t>
            </a:r>
            <a:r>
              <a:rPr lang="es-ES" sz="1600" dirty="0"/>
              <a:t>genera una clara discriminación entre instituciones que cumplen </a:t>
            </a:r>
            <a:r>
              <a:rPr lang="es-ES" sz="1600" dirty="0" smtClean="0"/>
              <a:t>similar función</a:t>
            </a:r>
            <a:r>
              <a:rPr lang="es-ES" sz="1600" dirty="0"/>
              <a:t>, poniendo en riesgo el desarrollo futuro de nuestras </a:t>
            </a:r>
            <a:r>
              <a:rPr lang="es-ES" sz="1600" dirty="0" smtClean="0"/>
              <a:t>comunidades.</a:t>
            </a:r>
          </a:p>
          <a:p>
            <a:pPr marL="342900" indent="-342900" algn="just">
              <a:buFont typeface="+mj-lt"/>
              <a:buAutoNum type="arabicPeriod"/>
            </a:pPr>
            <a:r>
              <a:rPr lang="es-ES" sz="1600" dirty="0" smtClean="0"/>
              <a:t>Se </a:t>
            </a:r>
            <a:r>
              <a:rPr lang="es-ES" sz="1600" dirty="0"/>
              <a:t>minimiza la contribución del </a:t>
            </a:r>
            <a:r>
              <a:rPr lang="es-ES" sz="1600" dirty="0" err="1"/>
              <a:t>CRUCh</a:t>
            </a:r>
            <a:r>
              <a:rPr lang="es-ES" sz="1600" dirty="0"/>
              <a:t>, organismo constituido por ley y que </a:t>
            </a:r>
            <a:r>
              <a:rPr lang="es-ES" sz="1600" dirty="0" smtClean="0"/>
              <a:t>por más </a:t>
            </a:r>
            <a:r>
              <a:rPr lang="es-ES" sz="1600" dirty="0"/>
              <a:t>de 60 años ha cumplido un rol clave en materias de educación </a:t>
            </a:r>
            <a:r>
              <a:rPr lang="es-ES" sz="1600" dirty="0" smtClean="0"/>
              <a:t>superior. En vez de abordar los ajustes requeridos, se opta por desplazar a este organismo, lo cual </a:t>
            </a:r>
            <a:r>
              <a:rPr lang="es-ES" sz="1600" dirty="0"/>
              <a:t>debilita al sistema en su conjunto.</a:t>
            </a:r>
          </a:p>
          <a:p>
            <a:pPr marL="342900" indent="-342900" algn="just">
              <a:buFont typeface="+mj-lt"/>
              <a:buAutoNum type="arabicPeriod"/>
            </a:pPr>
            <a:r>
              <a:rPr lang="es-ES" sz="1600" dirty="0" smtClean="0"/>
              <a:t>En los hechos no </a:t>
            </a:r>
            <a:r>
              <a:rPr lang="es-ES" sz="1600" dirty="0"/>
              <a:t>se valora ni </a:t>
            </a:r>
            <a:r>
              <a:rPr lang="es-ES" sz="1600" dirty="0" smtClean="0"/>
              <a:t>se apoya la </a:t>
            </a:r>
            <a:r>
              <a:rPr lang="es-ES" sz="1600" dirty="0"/>
              <a:t>diversidad </a:t>
            </a:r>
            <a:r>
              <a:rPr lang="es-ES" sz="1600" dirty="0" smtClean="0"/>
              <a:t>en el sistema</a:t>
            </a:r>
            <a:r>
              <a:rPr lang="es-ES" sz="1600" dirty="0"/>
              <a:t>, </a:t>
            </a:r>
            <a:r>
              <a:rPr lang="es-ES" sz="1600" dirty="0" smtClean="0"/>
              <a:t>ya que no se prioriza </a:t>
            </a:r>
            <a:r>
              <a:rPr lang="es-ES" sz="1600" dirty="0"/>
              <a:t>la </a:t>
            </a:r>
            <a:r>
              <a:rPr lang="es-ES" sz="1600" dirty="0" smtClean="0"/>
              <a:t>calidad de los distintos proyectos educativos; no se otorga </a:t>
            </a:r>
            <a:r>
              <a:rPr lang="es-ES" sz="1600" dirty="0"/>
              <a:t>un trato equitativo a todas las </a:t>
            </a:r>
            <a:r>
              <a:rPr lang="es-ES" sz="1600" dirty="0" smtClean="0"/>
              <a:t>universidades públicas, </a:t>
            </a:r>
            <a:r>
              <a:rPr lang="es-ES" sz="1600" dirty="0"/>
              <a:t>sean estatales o no estatales; </a:t>
            </a:r>
            <a:r>
              <a:rPr lang="es-ES" sz="1600" dirty="0" smtClean="0"/>
              <a:t>no se asegura un </a:t>
            </a:r>
            <a:r>
              <a:rPr lang="es-ES" sz="1600" dirty="0"/>
              <a:t>financiamiento </a:t>
            </a:r>
            <a:r>
              <a:rPr lang="es-ES" sz="1600" dirty="0" smtClean="0"/>
              <a:t>acorde con la </a:t>
            </a:r>
            <a:r>
              <a:rPr lang="es-ES" sz="1600" dirty="0"/>
              <a:t>envergadura del aporte público que genera cada </a:t>
            </a:r>
            <a:r>
              <a:rPr lang="es-ES" sz="1600" dirty="0" smtClean="0"/>
              <a:t>institución ni se impulsa un desarrollo </a:t>
            </a:r>
            <a:r>
              <a:rPr lang="es-ES" sz="1600" dirty="0"/>
              <a:t>territorial y regional equilibrado</a:t>
            </a:r>
            <a:r>
              <a:rPr lang="es-ES" sz="1600" dirty="0" smtClean="0"/>
              <a:t>.</a:t>
            </a:r>
          </a:p>
          <a:p>
            <a:pPr marL="0" indent="0" algn="just">
              <a:buNone/>
            </a:pPr>
            <a:endParaRPr lang="es-ES" dirty="0"/>
          </a:p>
        </p:txBody>
      </p:sp>
    </p:spTree>
    <p:extLst>
      <p:ext uri="{BB962C8B-B14F-4D97-AF65-F5344CB8AC3E}">
        <p14:creationId xmlns:p14="http://schemas.microsoft.com/office/powerpoint/2010/main" val="296767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Reflexiones finales </a:t>
            </a:r>
            <a:endParaRPr lang="es-CL" dirty="0"/>
          </a:p>
        </p:txBody>
      </p:sp>
      <p:sp>
        <p:nvSpPr>
          <p:cNvPr id="3" name="Marcador de contenido 2"/>
          <p:cNvSpPr>
            <a:spLocks noGrp="1"/>
          </p:cNvSpPr>
          <p:nvPr>
            <p:ph idx="1"/>
          </p:nvPr>
        </p:nvSpPr>
        <p:spPr>
          <a:xfrm>
            <a:off x="171450" y="1379655"/>
            <a:ext cx="8782050" cy="4698655"/>
          </a:xfrm>
        </p:spPr>
        <p:txBody>
          <a:bodyPr>
            <a:noAutofit/>
          </a:bodyPr>
          <a:lstStyle/>
          <a:p>
            <a:pPr marL="0" indent="0" algn="just">
              <a:buNone/>
            </a:pPr>
            <a:r>
              <a:rPr lang="es-ES" sz="1700" dirty="0"/>
              <a:t>La tradición y aporte de las universidades del G9 constituye un patrimonio de todo Chile, que se debe valorar, preservar y estimular. </a:t>
            </a:r>
            <a:endParaRPr lang="es-ES" sz="1700" dirty="0" smtClean="0"/>
          </a:p>
          <a:p>
            <a:pPr marL="0" indent="0" algn="just">
              <a:buNone/>
            </a:pPr>
            <a:endParaRPr lang="es-ES" sz="1700" dirty="0"/>
          </a:p>
          <a:p>
            <a:pPr marL="0" indent="0" algn="just">
              <a:buNone/>
            </a:pPr>
            <a:r>
              <a:rPr lang="es-ES" sz="1700" dirty="0" smtClean="0"/>
              <a:t>Ante </a:t>
            </a:r>
            <a:r>
              <a:rPr lang="es-ES" sz="1700" dirty="0"/>
              <a:t>el escenario que plantea esta necesaria reforma, </a:t>
            </a:r>
            <a:r>
              <a:rPr lang="es-ES" sz="1700" dirty="0" smtClean="0"/>
              <a:t>consideramos </a:t>
            </a:r>
            <a:r>
              <a:rPr lang="es-ES" sz="1700" dirty="0"/>
              <a:t>esencial distinguir y potenciar a las universidades de compromiso y </a:t>
            </a:r>
            <a:r>
              <a:rPr lang="es-ES" sz="1700" dirty="0" smtClean="0"/>
              <a:t>vocación pública</a:t>
            </a:r>
            <a:r>
              <a:rPr lang="es-ES" sz="1700" dirty="0"/>
              <a:t>. </a:t>
            </a:r>
            <a:endParaRPr lang="es-ES" sz="1700" dirty="0" smtClean="0"/>
          </a:p>
          <a:p>
            <a:pPr marL="0" indent="0" algn="just">
              <a:buNone/>
            </a:pPr>
            <a:endParaRPr lang="es-ES" sz="1700" dirty="0"/>
          </a:p>
          <a:p>
            <a:pPr marL="0" indent="0" algn="just">
              <a:buNone/>
            </a:pPr>
            <a:r>
              <a:rPr lang="es-ES" sz="1700" dirty="0" smtClean="0"/>
              <a:t>Confiamos que las indicaciones al proyecto recojan </a:t>
            </a:r>
            <a:r>
              <a:rPr lang="es-ES" sz="1700" dirty="0"/>
              <a:t>efectivamente una perspectiva que fortalezca de manera equilibrada el sistema de </a:t>
            </a:r>
            <a:r>
              <a:rPr lang="es-ES" sz="1700" dirty="0" smtClean="0"/>
              <a:t>educación superior, </a:t>
            </a:r>
            <a:r>
              <a:rPr lang="es-ES" sz="1700" dirty="0"/>
              <a:t>ya que seguir contando con el respaldo del Estado en las universidades que representamos es decisivo para cumplir cabalmente nuestra misión. </a:t>
            </a:r>
            <a:endParaRPr lang="es-ES" sz="1700" dirty="0" smtClean="0"/>
          </a:p>
          <a:p>
            <a:pPr marL="0" indent="0" algn="just">
              <a:buNone/>
            </a:pPr>
            <a:endParaRPr lang="es-ES" sz="1700" dirty="0"/>
          </a:p>
          <a:p>
            <a:pPr marL="0" indent="0" algn="just">
              <a:buNone/>
            </a:pPr>
            <a:r>
              <a:rPr lang="es-ES" sz="1700" dirty="0" smtClean="0"/>
              <a:t>Sin </a:t>
            </a:r>
            <a:r>
              <a:rPr lang="es-ES" sz="1700" dirty="0"/>
              <a:t>duda, el contexto de esta reforma constituye una instancia histórica para proyectar un nuevo Chile, con mayor equidad y oportunidades para todos.</a:t>
            </a:r>
          </a:p>
        </p:txBody>
      </p:sp>
    </p:spTree>
    <p:extLst>
      <p:ext uri="{BB962C8B-B14F-4D97-AF65-F5344CB8AC3E}">
        <p14:creationId xmlns:p14="http://schemas.microsoft.com/office/powerpoint/2010/main" val="3995883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Reflexiones finales </a:t>
            </a:r>
            <a:endParaRPr lang="es-CL" sz="2000" dirty="0"/>
          </a:p>
        </p:txBody>
      </p:sp>
      <p:sp>
        <p:nvSpPr>
          <p:cNvPr id="3" name="Marcador de contenido 2"/>
          <p:cNvSpPr>
            <a:spLocks noGrp="1"/>
          </p:cNvSpPr>
          <p:nvPr>
            <p:ph idx="1"/>
          </p:nvPr>
        </p:nvSpPr>
        <p:spPr>
          <a:xfrm>
            <a:off x="180975" y="1573951"/>
            <a:ext cx="8782050" cy="3383944"/>
          </a:xfrm>
        </p:spPr>
        <p:txBody>
          <a:bodyPr>
            <a:noAutofit/>
          </a:bodyPr>
          <a:lstStyle/>
          <a:p>
            <a:pPr marL="0" indent="0" algn="just">
              <a:buNone/>
            </a:pPr>
            <a:r>
              <a:rPr lang="es-ES" sz="1700" dirty="0" smtClean="0"/>
              <a:t>Estamos </a:t>
            </a:r>
            <a:r>
              <a:rPr lang="es-ES" sz="1700" dirty="0"/>
              <a:t>convencidos, </a:t>
            </a:r>
            <a:r>
              <a:rPr lang="es-ES" sz="1700" dirty="0" smtClean="0"/>
              <a:t>que </a:t>
            </a:r>
            <a:r>
              <a:rPr lang="es-ES" sz="1700" dirty="0"/>
              <a:t>la comunidad </a:t>
            </a:r>
            <a:r>
              <a:rPr lang="es-ES" sz="1700" dirty="0" smtClean="0"/>
              <a:t>nacional no podría entender que </a:t>
            </a:r>
            <a:r>
              <a:rPr lang="es-ES" sz="1700" dirty="0"/>
              <a:t>se desconozca nuestra contribución pública, particularmente en el caso de regiones que reconocen claramente que estas universidades forman parte de su identidad y de sus oportunidades de desarrollo.</a:t>
            </a:r>
          </a:p>
          <a:p>
            <a:pPr marL="0" indent="0" algn="just">
              <a:buNone/>
            </a:pPr>
            <a:endParaRPr lang="es-ES" sz="1700" dirty="0"/>
          </a:p>
          <a:p>
            <a:pPr marL="0" indent="0" algn="just">
              <a:buNone/>
            </a:pPr>
            <a:r>
              <a:rPr lang="es-ES" sz="1700" dirty="0"/>
              <a:t>Por </a:t>
            </a:r>
            <a:r>
              <a:rPr lang="es-ES" sz="1700" dirty="0" smtClean="0"/>
              <a:t>todo lo anterior, solicitamos a </a:t>
            </a:r>
            <a:r>
              <a:rPr lang="es-ES" sz="1700" dirty="0"/>
              <a:t>los </a:t>
            </a:r>
            <a:r>
              <a:rPr lang="es-ES" sz="1700" dirty="0" smtClean="0"/>
              <a:t>Honorables </a:t>
            </a:r>
            <a:r>
              <a:rPr lang="es-ES" sz="1700" dirty="0"/>
              <a:t>Diputados un trato que </a:t>
            </a:r>
            <a:r>
              <a:rPr lang="es-ES" sz="1700" dirty="0" smtClean="0"/>
              <a:t>reconozca </a:t>
            </a:r>
            <a:r>
              <a:rPr lang="es-ES" sz="1700" dirty="0"/>
              <a:t>esta contribución. </a:t>
            </a:r>
            <a:r>
              <a:rPr lang="es-ES" sz="1700" dirty="0" smtClean="0"/>
              <a:t>Esto, no </a:t>
            </a:r>
            <a:r>
              <a:rPr lang="es-ES" sz="1700" dirty="0"/>
              <a:t>solo por hacer justicia a la trayectoria de nuestras </a:t>
            </a:r>
            <a:r>
              <a:rPr lang="es-ES" sz="1700" dirty="0" smtClean="0"/>
              <a:t>universidades, </a:t>
            </a:r>
            <a:r>
              <a:rPr lang="es-ES" sz="1700" dirty="0"/>
              <a:t>sino para proteger las oportunidades de </a:t>
            </a:r>
            <a:r>
              <a:rPr lang="es-ES" sz="1700" dirty="0" smtClean="0"/>
              <a:t>muchas personas </a:t>
            </a:r>
            <a:r>
              <a:rPr lang="es-ES" sz="1700" dirty="0"/>
              <a:t>para acceder a una formación </a:t>
            </a:r>
            <a:r>
              <a:rPr lang="es-ES" sz="1700" dirty="0" smtClean="0"/>
              <a:t>inclusiva y de calidad, y permitir que nuestras instituciones sigan aportando en la construcción de un país más justo y desarrollado.</a:t>
            </a:r>
            <a:endParaRPr lang="es-ES" sz="1700" dirty="0"/>
          </a:p>
        </p:txBody>
      </p:sp>
    </p:spTree>
    <p:extLst>
      <p:ext uri="{BB962C8B-B14F-4D97-AF65-F5344CB8AC3E}">
        <p14:creationId xmlns:p14="http://schemas.microsoft.com/office/powerpoint/2010/main" val="3616357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1. Universidades de la Red G9</a:t>
            </a:r>
            <a:endParaRPr lang="es-ES" dirty="0"/>
          </a:p>
        </p:txBody>
      </p:sp>
    </p:spTree>
    <p:extLst>
      <p:ext uri="{BB962C8B-B14F-4D97-AF65-F5344CB8AC3E}">
        <p14:creationId xmlns:p14="http://schemas.microsoft.com/office/powerpoint/2010/main" val="389467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Universidades Red G9</a:t>
            </a:r>
            <a:endParaRPr lang="es-CL" dirty="0"/>
          </a:p>
        </p:txBody>
      </p:sp>
      <p:sp>
        <p:nvSpPr>
          <p:cNvPr id="3" name="Marcador de contenido 2"/>
          <p:cNvSpPr>
            <a:spLocks noGrp="1"/>
          </p:cNvSpPr>
          <p:nvPr>
            <p:ph idx="1"/>
          </p:nvPr>
        </p:nvSpPr>
        <p:spPr>
          <a:xfrm>
            <a:off x="269346" y="1473545"/>
            <a:ext cx="8665827" cy="4351338"/>
          </a:xfrm>
        </p:spPr>
        <p:txBody>
          <a:bodyPr>
            <a:noAutofit/>
          </a:bodyPr>
          <a:lstStyle/>
          <a:p>
            <a:pPr algn="just">
              <a:buFont typeface="Wingdings" panose="05000000000000000000" pitchFamily="2" charset="2"/>
              <a:buChar char="§"/>
            </a:pPr>
            <a:endParaRPr lang="es-CL" sz="1700" dirty="0" smtClean="0"/>
          </a:p>
          <a:p>
            <a:pPr algn="just">
              <a:buFont typeface="Wingdings" panose="05000000000000000000" pitchFamily="2" charset="2"/>
              <a:buChar char="§"/>
            </a:pPr>
            <a:r>
              <a:rPr lang="es-CL" sz="1700" dirty="0" smtClean="0"/>
              <a:t>Son parte central e instituciones  fundantes del sistema de educación superior del país.</a:t>
            </a:r>
          </a:p>
          <a:p>
            <a:pPr algn="just">
              <a:buFont typeface="Wingdings" panose="05000000000000000000" pitchFamily="2" charset="2"/>
              <a:buChar char="§"/>
            </a:pPr>
            <a:endParaRPr lang="es-CL" sz="1700" dirty="0" smtClean="0"/>
          </a:p>
          <a:p>
            <a:pPr algn="just">
              <a:buFont typeface="Wingdings" panose="05000000000000000000" pitchFamily="2" charset="2"/>
              <a:buChar char="§"/>
            </a:pPr>
            <a:r>
              <a:rPr lang="es-CL" sz="1700" dirty="0" smtClean="0"/>
              <a:t>Cumplen un indiscutible rol público, a través de toda una trayectoria desarrollando actividades académicas de calidad al servicio de los chilenos.</a:t>
            </a:r>
          </a:p>
          <a:p>
            <a:pPr marL="0" indent="0" algn="just">
              <a:buNone/>
            </a:pPr>
            <a:endParaRPr lang="es-CL" sz="1700" dirty="0" smtClean="0"/>
          </a:p>
          <a:p>
            <a:pPr algn="just">
              <a:buFont typeface="Wingdings" panose="05000000000000000000" pitchFamily="2" charset="2"/>
              <a:buChar char="§"/>
            </a:pPr>
            <a:r>
              <a:rPr lang="es-ES" sz="1700" dirty="0" smtClean="0"/>
              <a:t>Todas </a:t>
            </a:r>
            <a:r>
              <a:rPr lang="es-ES" sz="1700" dirty="0"/>
              <a:t>cuentan con acreditación institucional y, en promedio, esta acreditación alcanza los </a:t>
            </a:r>
            <a:r>
              <a:rPr lang="es-ES" sz="1700" b="1" dirty="0"/>
              <a:t>5,4</a:t>
            </a:r>
            <a:r>
              <a:rPr lang="es-ES" sz="1700" dirty="0"/>
              <a:t> </a:t>
            </a:r>
            <a:r>
              <a:rPr lang="es-ES" sz="1700" dirty="0" smtClean="0"/>
              <a:t>años (estatales </a:t>
            </a:r>
            <a:r>
              <a:rPr lang="es-ES" sz="1700" dirty="0" err="1" smtClean="0"/>
              <a:t>CRUCh</a:t>
            </a:r>
            <a:r>
              <a:rPr lang="es-ES" sz="1700" dirty="0" smtClean="0"/>
              <a:t>: 4,4 años; Privadas: 3,9 años). </a:t>
            </a:r>
            <a:r>
              <a:rPr lang="es-ES" sz="1700" dirty="0"/>
              <a:t>De las 9 universidades, </a:t>
            </a:r>
            <a:r>
              <a:rPr lang="es-ES" sz="1700" b="1" dirty="0"/>
              <a:t>7 </a:t>
            </a:r>
            <a:r>
              <a:rPr lang="es-ES" sz="1700" dirty="0"/>
              <a:t>se encuentran acreditadas en el área de investigación (grupo en el que se encuentran solo </a:t>
            </a:r>
            <a:r>
              <a:rPr lang="es-ES" sz="1700" dirty="0" smtClean="0"/>
              <a:t>22 de </a:t>
            </a:r>
            <a:r>
              <a:rPr lang="es-ES" sz="1700" dirty="0"/>
              <a:t>las 45 IES </a:t>
            </a:r>
            <a:r>
              <a:rPr lang="es-ES" sz="1700" dirty="0" smtClean="0"/>
              <a:t>acreditadas del </a:t>
            </a:r>
            <a:r>
              <a:rPr lang="es-ES" sz="1700" dirty="0"/>
              <a:t>país).</a:t>
            </a:r>
            <a:endParaRPr lang="es-CL" sz="1700" dirty="0" smtClean="0"/>
          </a:p>
          <a:p>
            <a:pPr marL="0" indent="0" algn="just">
              <a:buNone/>
            </a:pPr>
            <a:endParaRPr lang="es-CL" sz="1700" dirty="0" smtClean="0"/>
          </a:p>
          <a:p>
            <a:pPr algn="just">
              <a:buFont typeface="Wingdings" panose="05000000000000000000" pitchFamily="2" charset="2"/>
              <a:buChar char="§"/>
            </a:pPr>
            <a:endParaRPr lang="es-CL" sz="1700" dirty="0" smtClean="0"/>
          </a:p>
          <a:p>
            <a:pPr algn="just">
              <a:buFont typeface="Wingdings" panose="05000000000000000000" pitchFamily="2" charset="2"/>
              <a:buChar char="§"/>
            </a:pPr>
            <a:endParaRPr lang="es-CL" sz="1700" dirty="0"/>
          </a:p>
        </p:txBody>
      </p:sp>
    </p:spTree>
    <p:extLst>
      <p:ext uri="{BB962C8B-B14F-4D97-AF65-F5344CB8AC3E}">
        <p14:creationId xmlns:p14="http://schemas.microsoft.com/office/powerpoint/2010/main" val="2507879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Inclusión</a:t>
            </a:r>
            <a:endParaRPr lang="es-ES" dirty="0"/>
          </a:p>
        </p:txBody>
      </p:sp>
      <p:sp>
        <p:nvSpPr>
          <p:cNvPr id="3" name="Marcador de contenido 2"/>
          <p:cNvSpPr>
            <a:spLocks noGrp="1"/>
          </p:cNvSpPr>
          <p:nvPr>
            <p:ph idx="1"/>
          </p:nvPr>
        </p:nvSpPr>
        <p:spPr>
          <a:xfrm>
            <a:off x="226503" y="1473545"/>
            <a:ext cx="8472880" cy="4351338"/>
          </a:xfrm>
        </p:spPr>
        <p:txBody>
          <a:bodyPr>
            <a:noAutofit/>
          </a:bodyPr>
          <a:lstStyle/>
          <a:p>
            <a:pPr marL="0" indent="0" algn="just">
              <a:buNone/>
            </a:pPr>
            <a:endParaRPr lang="es-CL" sz="1700" b="1" dirty="0" smtClean="0"/>
          </a:p>
          <a:p>
            <a:pPr algn="just">
              <a:buFont typeface="Wingdings" panose="05000000000000000000" pitchFamily="2" charset="2"/>
              <a:buChar char="§"/>
            </a:pPr>
            <a:r>
              <a:rPr lang="es-CL" sz="1700" dirty="0" smtClean="0"/>
              <a:t>Todas estas Universidades están dedicadas a la formación de titulados y graduados desde una concepción profundamente inclusiva.</a:t>
            </a:r>
          </a:p>
          <a:p>
            <a:pPr algn="just">
              <a:buFont typeface="Wingdings" panose="05000000000000000000" pitchFamily="2" charset="2"/>
              <a:buChar char="§"/>
            </a:pPr>
            <a:endParaRPr lang="es-CL" sz="1700" dirty="0" smtClean="0"/>
          </a:p>
          <a:p>
            <a:pPr algn="just">
              <a:buFont typeface="Wingdings" panose="05000000000000000000" pitchFamily="2" charset="2"/>
              <a:buChar char="§"/>
            </a:pPr>
            <a:r>
              <a:rPr lang="es-CL" sz="1700" dirty="0" smtClean="0"/>
              <a:t>El </a:t>
            </a:r>
            <a:r>
              <a:rPr lang="es-CL" sz="1700" dirty="0"/>
              <a:t>83% de </a:t>
            </a:r>
            <a:r>
              <a:rPr lang="es-ES" sz="1700" dirty="0"/>
              <a:t>sus estudiantes proviene de colegios municipales o </a:t>
            </a:r>
            <a:r>
              <a:rPr lang="es-ES" sz="1700" dirty="0" smtClean="0"/>
              <a:t>subvencionados.</a:t>
            </a:r>
          </a:p>
          <a:p>
            <a:pPr marL="0" indent="0" algn="just">
              <a:buNone/>
            </a:pPr>
            <a:endParaRPr lang="es-ES" sz="1700" dirty="0" smtClean="0"/>
          </a:p>
          <a:p>
            <a:pPr algn="just">
              <a:buFont typeface="Wingdings" panose="05000000000000000000" pitchFamily="2" charset="2"/>
              <a:buChar char="§"/>
            </a:pPr>
            <a:r>
              <a:rPr lang="es-ES" sz="1700" dirty="0" smtClean="0"/>
              <a:t>De los estudiantes  ingresados a estas instituciones el año 2016, el 52% tiene el beneficio de gratuidad.</a:t>
            </a:r>
          </a:p>
          <a:p>
            <a:pPr algn="just">
              <a:buFont typeface="Wingdings" panose="05000000000000000000" pitchFamily="2" charset="2"/>
              <a:buChar char="§"/>
            </a:pPr>
            <a:endParaRPr lang="es-CL" sz="1700" dirty="0"/>
          </a:p>
          <a:p>
            <a:pPr algn="just">
              <a:buFont typeface="Wingdings" panose="05000000000000000000" pitchFamily="2" charset="2"/>
              <a:buChar char="§"/>
            </a:pPr>
            <a:r>
              <a:rPr lang="es-ES" sz="1700" dirty="0" smtClean="0"/>
              <a:t>Todas desarrollan programas destinados a apoyar el ingreso, la inserción y la permanencia en la vida universitaria de sus estudiantes. En estas Universidades, la retención de primer año alcanza el 82% de los alumnos.</a:t>
            </a:r>
          </a:p>
          <a:p>
            <a:pPr algn="just">
              <a:buFont typeface="Wingdings" panose="05000000000000000000" pitchFamily="2" charset="2"/>
              <a:buChar char="§"/>
            </a:pPr>
            <a:endParaRPr lang="es-ES" sz="1700" dirty="0" smtClean="0"/>
          </a:p>
          <a:p>
            <a:pPr algn="just">
              <a:buFont typeface="Wingdings" panose="05000000000000000000" pitchFamily="2" charset="2"/>
              <a:buChar char="§"/>
            </a:pPr>
            <a:endParaRPr lang="es-ES" sz="1700" dirty="0" smtClean="0"/>
          </a:p>
          <a:p>
            <a:pPr algn="just"/>
            <a:endParaRPr lang="es-ES" sz="1700" dirty="0"/>
          </a:p>
        </p:txBody>
      </p:sp>
    </p:spTree>
    <p:extLst>
      <p:ext uri="{BB962C8B-B14F-4D97-AF65-F5344CB8AC3E}">
        <p14:creationId xmlns:p14="http://schemas.microsoft.com/office/powerpoint/2010/main" val="284038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Inclusión</a:t>
            </a:r>
            <a:endParaRPr lang="es-CL" dirty="0"/>
          </a:p>
        </p:txBody>
      </p:sp>
      <p:sp>
        <p:nvSpPr>
          <p:cNvPr id="3" name="Marcador de contenido 2"/>
          <p:cNvSpPr>
            <a:spLocks noGrp="1"/>
          </p:cNvSpPr>
          <p:nvPr>
            <p:ph idx="1"/>
          </p:nvPr>
        </p:nvSpPr>
        <p:spPr>
          <a:xfrm>
            <a:off x="234629" y="1356100"/>
            <a:ext cx="8674741" cy="4351338"/>
          </a:xfrm>
        </p:spPr>
        <p:txBody>
          <a:bodyPr>
            <a:noAutofit/>
          </a:bodyPr>
          <a:lstStyle/>
          <a:p>
            <a:pPr algn="just">
              <a:buFont typeface="Wingdings" panose="05000000000000000000" pitchFamily="2" charset="2"/>
              <a:buChar char="§"/>
            </a:pPr>
            <a:endParaRPr lang="es-ES" sz="1800" dirty="0" smtClean="0"/>
          </a:p>
          <a:p>
            <a:pPr algn="just">
              <a:buFont typeface="Wingdings" panose="05000000000000000000" pitchFamily="2" charset="2"/>
              <a:buChar char="§"/>
            </a:pPr>
            <a:r>
              <a:rPr lang="es-ES" sz="1800" dirty="0" smtClean="0"/>
              <a:t>El </a:t>
            </a:r>
            <a:r>
              <a:rPr lang="es-ES" sz="1800" dirty="0"/>
              <a:t>G9 ha sido líder en la implementación del PACE, siendo la U. Católica del Norte, </a:t>
            </a:r>
            <a:r>
              <a:rPr lang="es-ES" sz="1800" dirty="0" smtClean="0"/>
              <a:t>la U</a:t>
            </a:r>
            <a:r>
              <a:rPr lang="es-ES" sz="1800" dirty="0"/>
              <a:t>. Técnica Federico Santa María y la U. Católica de Temuco pioneras, las cuales </a:t>
            </a:r>
            <a:r>
              <a:rPr lang="es-ES" sz="1800" dirty="0" smtClean="0"/>
              <a:t>en conjunto </a:t>
            </a:r>
            <a:r>
              <a:rPr lang="es-ES" sz="1800" dirty="0"/>
              <a:t>en 2016 acogieron al </a:t>
            </a:r>
            <a:r>
              <a:rPr lang="es-ES" sz="1800" b="1" dirty="0"/>
              <a:t>71%</a:t>
            </a:r>
            <a:r>
              <a:rPr lang="es-ES" sz="1800" dirty="0"/>
              <a:t> de los alumnos que ingresaron por esta vía a </a:t>
            </a:r>
            <a:r>
              <a:rPr lang="es-ES" sz="1800" dirty="0" smtClean="0"/>
              <a:t>la educación </a:t>
            </a:r>
            <a:r>
              <a:rPr lang="es-ES" sz="1800" dirty="0"/>
              <a:t>superior en el país</a:t>
            </a:r>
            <a:r>
              <a:rPr lang="es-ES" sz="1800" dirty="0" smtClean="0"/>
              <a:t>.</a:t>
            </a:r>
          </a:p>
          <a:p>
            <a:pPr algn="just">
              <a:buFont typeface="Wingdings" panose="05000000000000000000" pitchFamily="2" charset="2"/>
              <a:buChar char="§"/>
            </a:pPr>
            <a:endParaRPr lang="es-ES" sz="1800" dirty="0" smtClean="0"/>
          </a:p>
          <a:p>
            <a:pPr algn="just">
              <a:buFont typeface="Wingdings" panose="05000000000000000000" pitchFamily="2" charset="2"/>
              <a:buChar char="§"/>
            </a:pPr>
            <a:r>
              <a:rPr lang="es-ES" sz="1800" dirty="0" smtClean="0"/>
              <a:t>Las universidades del G9 han aportado en los últimos 10 años una cantidad en torno a $240.000 millones con recursos propios para ayudas estudiantiles, complementando los aportes del Estado. </a:t>
            </a:r>
            <a:endParaRPr lang="es-ES" sz="1800" dirty="0"/>
          </a:p>
          <a:p>
            <a:pPr marL="0" indent="0" algn="just">
              <a:buNone/>
            </a:pPr>
            <a:endParaRPr lang="es-ES" sz="1800" b="1" dirty="0"/>
          </a:p>
        </p:txBody>
      </p:sp>
    </p:spTree>
    <p:extLst>
      <p:ext uri="{BB962C8B-B14F-4D97-AF65-F5344CB8AC3E}">
        <p14:creationId xmlns:p14="http://schemas.microsoft.com/office/powerpoint/2010/main" val="3697658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Generación de bienes públicos</a:t>
            </a:r>
            <a:endParaRPr lang="es-CL" dirty="0"/>
          </a:p>
        </p:txBody>
      </p:sp>
      <p:sp>
        <p:nvSpPr>
          <p:cNvPr id="3" name="Marcador de contenido 2"/>
          <p:cNvSpPr>
            <a:spLocks noGrp="1"/>
          </p:cNvSpPr>
          <p:nvPr>
            <p:ph idx="1"/>
          </p:nvPr>
        </p:nvSpPr>
        <p:spPr>
          <a:xfrm>
            <a:off x="24493" y="1255656"/>
            <a:ext cx="9077412" cy="4843065"/>
          </a:xfrm>
        </p:spPr>
        <p:txBody>
          <a:bodyPr>
            <a:noAutofit/>
          </a:bodyPr>
          <a:lstStyle/>
          <a:p>
            <a:pPr marL="0" indent="0" algn="just">
              <a:buNone/>
            </a:pPr>
            <a:r>
              <a:rPr lang="es-ES" sz="1600" b="1" dirty="0"/>
              <a:t>FORMACIÓN DE CAPITAL HUMANO</a:t>
            </a:r>
          </a:p>
          <a:p>
            <a:pPr algn="just">
              <a:buFont typeface="Wingdings" panose="05000000000000000000" pitchFamily="2" charset="2"/>
              <a:buChar char="§"/>
            </a:pPr>
            <a:r>
              <a:rPr lang="es-ES" sz="1600" dirty="0" smtClean="0"/>
              <a:t>Si se considera como referencia el conjunto de las Universidades del </a:t>
            </a:r>
            <a:r>
              <a:rPr lang="es-ES" sz="1600" dirty="0" err="1" smtClean="0"/>
              <a:t>CRUCh</a:t>
            </a:r>
            <a:r>
              <a:rPr lang="es-ES" sz="1600" dirty="0" smtClean="0"/>
              <a:t>, en la red G9 se forma: </a:t>
            </a:r>
          </a:p>
          <a:p>
            <a:pPr lvl="1" algn="just">
              <a:buFont typeface="Arial" panose="020B0604020202020204" pitchFamily="34" charset="0"/>
              <a:buChar char="•"/>
            </a:pPr>
            <a:r>
              <a:rPr lang="es-ES" sz="1600" dirty="0" smtClean="0"/>
              <a:t>El </a:t>
            </a:r>
            <a:r>
              <a:rPr lang="es-ES" sz="1600" b="1" dirty="0" smtClean="0"/>
              <a:t>42%</a:t>
            </a:r>
            <a:r>
              <a:rPr lang="es-ES" sz="1600" dirty="0" smtClean="0"/>
              <a:t> de los titulados en pregrado</a:t>
            </a:r>
          </a:p>
          <a:p>
            <a:pPr lvl="1" algn="just">
              <a:buFont typeface="Arial" panose="020B0604020202020204" pitchFamily="34" charset="0"/>
              <a:buChar char="•"/>
            </a:pPr>
            <a:r>
              <a:rPr lang="es-ES" sz="1600" dirty="0" smtClean="0"/>
              <a:t>El </a:t>
            </a:r>
            <a:r>
              <a:rPr lang="es-ES" sz="1600" b="1" dirty="0" smtClean="0"/>
              <a:t>46%</a:t>
            </a:r>
            <a:r>
              <a:rPr lang="es-ES" sz="1600" dirty="0" smtClean="0"/>
              <a:t> de los graduados de programas de magíster</a:t>
            </a:r>
          </a:p>
          <a:p>
            <a:pPr lvl="1" algn="just">
              <a:buFont typeface="Arial" panose="020B0604020202020204" pitchFamily="34" charset="0"/>
              <a:buChar char="•"/>
            </a:pPr>
            <a:r>
              <a:rPr lang="es-ES" sz="1600" dirty="0" smtClean="0"/>
              <a:t>El </a:t>
            </a:r>
            <a:r>
              <a:rPr lang="es-ES" sz="1600" b="1" dirty="0" smtClean="0"/>
              <a:t>54% </a:t>
            </a:r>
            <a:r>
              <a:rPr lang="es-ES" sz="1600" dirty="0" smtClean="0"/>
              <a:t>de los graduados de programas de doctorado</a:t>
            </a:r>
            <a:endParaRPr lang="es-ES" sz="1600" b="1" dirty="0" smtClean="0"/>
          </a:p>
          <a:p>
            <a:pPr marL="0" indent="0" algn="just">
              <a:buNone/>
            </a:pPr>
            <a:r>
              <a:rPr lang="es-ES" sz="1600" b="1" dirty="0" smtClean="0"/>
              <a:t>INVESTIGACIÓN</a:t>
            </a:r>
          </a:p>
          <a:p>
            <a:pPr algn="just">
              <a:buFont typeface="Wingdings" panose="05000000000000000000" pitchFamily="2" charset="2"/>
              <a:buChar char="§"/>
            </a:pPr>
            <a:r>
              <a:rPr lang="es-ES" sz="1600" dirty="0" smtClean="0"/>
              <a:t>Nuestros </a:t>
            </a:r>
            <a:r>
              <a:rPr lang="es-ES" sz="1600" dirty="0"/>
              <a:t>investigadores </a:t>
            </a:r>
            <a:r>
              <a:rPr lang="es-ES" sz="1600" dirty="0" smtClean="0"/>
              <a:t>son </a:t>
            </a:r>
            <a:r>
              <a:rPr lang="es-ES" sz="1600" dirty="0"/>
              <a:t>merecedores de más del 50% de los proyectos FONDECYT y </a:t>
            </a:r>
            <a:r>
              <a:rPr lang="es-ES" sz="1600" dirty="0" smtClean="0"/>
              <a:t>FONDEF.</a:t>
            </a:r>
          </a:p>
          <a:p>
            <a:pPr algn="just">
              <a:buFont typeface="Wingdings" panose="05000000000000000000" pitchFamily="2" charset="2"/>
              <a:buChar char="§"/>
            </a:pPr>
            <a:r>
              <a:rPr lang="es-ES" sz="1600" dirty="0" smtClean="0"/>
              <a:t>También lideran las </a:t>
            </a:r>
            <a:r>
              <a:rPr lang="es-ES" sz="1600" dirty="0"/>
              <a:t>publicaciones indexadas del </a:t>
            </a:r>
            <a:r>
              <a:rPr lang="es-ES" sz="1600" dirty="0" smtClean="0"/>
              <a:t>país (</a:t>
            </a:r>
            <a:r>
              <a:rPr lang="es-ES" sz="1600" b="1" dirty="0" smtClean="0"/>
              <a:t>43%</a:t>
            </a:r>
            <a:r>
              <a:rPr lang="es-ES" sz="1600" dirty="0" smtClean="0"/>
              <a:t>).</a:t>
            </a:r>
            <a:endParaRPr lang="es-ES" sz="1600" dirty="0"/>
          </a:p>
          <a:p>
            <a:pPr marL="228600" lvl="1" algn="just">
              <a:spcBef>
                <a:spcPts val="1000"/>
              </a:spcBef>
              <a:buFont typeface="Wingdings" panose="05000000000000000000" pitchFamily="2" charset="2"/>
              <a:buChar char="§"/>
            </a:pPr>
            <a:r>
              <a:rPr lang="es-ES" sz="1600" dirty="0" smtClean="0"/>
              <a:t>Realizan </a:t>
            </a:r>
            <a:r>
              <a:rPr lang="es-ES" sz="1600" dirty="0"/>
              <a:t>investigación de punta en temas de </a:t>
            </a:r>
            <a:r>
              <a:rPr lang="es-ES" sz="1600" dirty="0" smtClean="0"/>
              <a:t>interés </a:t>
            </a:r>
            <a:r>
              <a:rPr lang="es-ES" sz="1600" dirty="0"/>
              <a:t>regional, nacional o </a:t>
            </a:r>
            <a:r>
              <a:rPr lang="es-ES" sz="1600" dirty="0" smtClean="0"/>
              <a:t>mundial. Una demostración es la destacada participación en el Programa </a:t>
            </a:r>
            <a:r>
              <a:rPr lang="es-ES" sz="1600" dirty="0"/>
              <a:t>Iniciativa Científica </a:t>
            </a:r>
            <a:r>
              <a:rPr lang="es-ES" sz="1600" dirty="0" smtClean="0"/>
              <a:t>Milenio, a través de distintos </a:t>
            </a:r>
            <a:r>
              <a:rPr lang="es-ES" sz="1600" dirty="0"/>
              <a:t>Institutos y </a:t>
            </a:r>
            <a:r>
              <a:rPr lang="es-ES" sz="1600" dirty="0" smtClean="0"/>
              <a:t>Núcleos sujetos a evaluación de expertos </a:t>
            </a:r>
            <a:r>
              <a:rPr lang="es-ES" sz="1600" dirty="0"/>
              <a:t>extranjeros</a:t>
            </a:r>
            <a:r>
              <a:rPr lang="es-ES" sz="1600" dirty="0" smtClean="0"/>
              <a:t>.</a:t>
            </a:r>
            <a:endParaRPr lang="es-ES" sz="1600" b="1" dirty="0" smtClean="0"/>
          </a:p>
          <a:p>
            <a:pPr marL="0" lvl="1" indent="0" algn="just">
              <a:spcBef>
                <a:spcPts val="1000"/>
              </a:spcBef>
              <a:buNone/>
            </a:pPr>
            <a:r>
              <a:rPr lang="es-ES" sz="1600" b="1" dirty="0" smtClean="0"/>
              <a:t>INNOVACIÓN</a:t>
            </a:r>
            <a:r>
              <a:rPr lang="es-ES" sz="1600" dirty="0" smtClean="0"/>
              <a:t> </a:t>
            </a:r>
            <a:endParaRPr lang="es-ES" sz="1600" dirty="0"/>
          </a:p>
          <a:p>
            <a:pPr marL="228600" lvl="1" algn="just">
              <a:spcBef>
                <a:spcPts val="1000"/>
              </a:spcBef>
              <a:buFont typeface="Wingdings" panose="05000000000000000000" pitchFamily="2" charset="2"/>
              <a:buChar char="§"/>
            </a:pPr>
            <a:r>
              <a:rPr lang="es-ES" sz="1600" dirty="0"/>
              <a:t>Las Universidades del G9 lideran el registro de patentes y licenciamientos y encabezan sistemáticamente el ranking de solicitudes de patentes en el INAPI. </a:t>
            </a:r>
          </a:p>
          <a:p>
            <a:pPr marL="228600" lvl="1" algn="just">
              <a:spcBef>
                <a:spcPts val="1000"/>
              </a:spcBef>
              <a:buFont typeface="Wingdings" panose="05000000000000000000" pitchFamily="2" charset="2"/>
              <a:buChar char="§"/>
            </a:pPr>
            <a:endParaRPr lang="es-ES" sz="1600" dirty="0" smtClean="0"/>
          </a:p>
          <a:p>
            <a:pPr marL="0" lvl="1" indent="0" algn="just">
              <a:spcBef>
                <a:spcPts val="1000"/>
              </a:spcBef>
              <a:buNone/>
            </a:pPr>
            <a:endParaRPr lang="es-ES" sz="1600" b="1" dirty="0"/>
          </a:p>
          <a:p>
            <a:pPr marL="0" lvl="1" indent="0" algn="just">
              <a:spcBef>
                <a:spcPts val="1000"/>
              </a:spcBef>
              <a:buNone/>
            </a:pPr>
            <a:endParaRPr lang="es-ES" sz="1600" dirty="0" smtClean="0"/>
          </a:p>
          <a:p>
            <a:pPr marL="228600" lvl="1" algn="just">
              <a:spcBef>
                <a:spcPts val="1000"/>
              </a:spcBef>
              <a:buFont typeface="Wingdings" panose="05000000000000000000" pitchFamily="2" charset="2"/>
              <a:buChar char="§"/>
            </a:pPr>
            <a:endParaRPr lang="es-ES" sz="1600" dirty="0"/>
          </a:p>
          <a:p>
            <a:pPr algn="just">
              <a:buFont typeface="Wingdings" panose="05000000000000000000" pitchFamily="2" charset="2"/>
              <a:buChar char="§"/>
            </a:pPr>
            <a:endParaRPr lang="es-ES" sz="1100" dirty="0" smtClean="0"/>
          </a:p>
          <a:p>
            <a:pPr marL="457200" lvl="1" indent="0" algn="just">
              <a:buNone/>
            </a:pPr>
            <a:endParaRPr lang="es-ES" sz="900" b="1" dirty="0" smtClean="0"/>
          </a:p>
          <a:p>
            <a:pPr lvl="1" algn="just">
              <a:buFont typeface="Arial" panose="020B0604020202020204" pitchFamily="34" charset="0"/>
              <a:buChar char="•"/>
            </a:pPr>
            <a:endParaRPr lang="es-ES" sz="900" b="1" dirty="0"/>
          </a:p>
          <a:p>
            <a:pPr marL="457200" lvl="1" indent="0" algn="just">
              <a:spcBef>
                <a:spcPts val="1000"/>
              </a:spcBef>
              <a:buNone/>
            </a:pPr>
            <a:endParaRPr lang="es-ES" sz="900" dirty="0" smtClean="0"/>
          </a:p>
          <a:p>
            <a:pPr algn="just">
              <a:buFont typeface="Wingdings" panose="05000000000000000000" pitchFamily="2" charset="2"/>
              <a:buChar char="§"/>
            </a:pPr>
            <a:endParaRPr lang="es-ES" sz="1100" dirty="0"/>
          </a:p>
        </p:txBody>
      </p:sp>
    </p:spTree>
    <p:extLst>
      <p:ext uri="{BB962C8B-B14F-4D97-AF65-F5344CB8AC3E}">
        <p14:creationId xmlns:p14="http://schemas.microsoft.com/office/powerpoint/2010/main" val="362501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886700" cy="737052"/>
          </a:xfrm>
        </p:spPr>
        <p:txBody>
          <a:bodyPr>
            <a:noAutofit/>
          </a:bodyPr>
          <a:lstStyle/>
          <a:p>
            <a:r>
              <a:rPr lang="es-ES" sz="3200" dirty="0" smtClean="0"/>
              <a:t/>
            </a:r>
            <a:br>
              <a:rPr lang="es-ES" sz="3200" dirty="0" smtClean="0"/>
            </a:br>
            <a:r>
              <a:rPr lang="es-ES" sz="3200" dirty="0" smtClean="0"/>
              <a:t>Compromiso con el  desarrollo equilibrado del país</a:t>
            </a:r>
            <a:r>
              <a:rPr lang="es-ES" sz="3200" dirty="0"/>
              <a:t/>
            </a:r>
            <a:br>
              <a:rPr lang="es-ES" sz="3200" dirty="0"/>
            </a:br>
            <a:endParaRPr lang="es-ES" sz="3200" dirty="0"/>
          </a:p>
        </p:txBody>
      </p:sp>
      <p:sp>
        <p:nvSpPr>
          <p:cNvPr id="3" name="Marcador de contenido 2"/>
          <p:cNvSpPr>
            <a:spLocks noGrp="1"/>
          </p:cNvSpPr>
          <p:nvPr>
            <p:ph idx="1"/>
          </p:nvPr>
        </p:nvSpPr>
        <p:spPr>
          <a:xfrm>
            <a:off x="142059" y="1328117"/>
            <a:ext cx="8934800" cy="4625264"/>
          </a:xfrm>
        </p:spPr>
        <p:txBody>
          <a:bodyPr>
            <a:noAutofit/>
          </a:bodyPr>
          <a:lstStyle/>
          <a:p>
            <a:pPr algn="just">
              <a:buFont typeface="Wingdings" panose="05000000000000000000" pitchFamily="2" charset="2"/>
              <a:buChar char="§"/>
            </a:pPr>
            <a:r>
              <a:rPr lang="es-ES" sz="1800" b="1" dirty="0" smtClean="0"/>
              <a:t>8</a:t>
            </a:r>
            <a:r>
              <a:rPr lang="es-ES" sz="1800" dirty="0" smtClean="0"/>
              <a:t> </a:t>
            </a:r>
            <a:r>
              <a:rPr lang="es-ES" sz="1800" dirty="0"/>
              <a:t>de las universidades de la Red </a:t>
            </a:r>
            <a:r>
              <a:rPr lang="es-ES" sz="1800" dirty="0" smtClean="0"/>
              <a:t>son de </a:t>
            </a:r>
            <a:r>
              <a:rPr lang="es-ES" sz="1800" dirty="0"/>
              <a:t>regiones, tienen su casa central en ellas, y el acento de su quehacer está definido por los intereses de sus territorios</a:t>
            </a:r>
            <a:r>
              <a:rPr lang="es-ES" sz="1800" dirty="0" smtClean="0"/>
              <a:t>.</a:t>
            </a:r>
          </a:p>
          <a:p>
            <a:pPr algn="just">
              <a:buFont typeface="Wingdings" panose="05000000000000000000" pitchFamily="2" charset="2"/>
              <a:buChar char="§"/>
            </a:pPr>
            <a:endParaRPr lang="es-ES" sz="1800" dirty="0"/>
          </a:p>
          <a:p>
            <a:pPr algn="just">
              <a:buFont typeface="Wingdings" panose="05000000000000000000" pitchFamily="2" charset="2"/>
              <a:buChar char="§"/>
            </a:pPr>
            <a:r>
              <a:rPr lang="es-ES" sz="1800" dirty="0"/>
              <a:t>Los planteles del G9 se hacen </a:t>
            </a:r>
            <a:r>
              <a:rPr lang="es-ES" sz="1800" dirty="0" smtClean="0"/>
              <a:t>cargo, a través de sus actividades, de </a:t>
            </a:r>
            <a:r>
              <a:rPr lang="es-ES" sz="1800" dirty="0"/>
              <a:t>una </a:t>
            </a:r>
            <a:r>
              <a:rPr lang="es-ES" sz="1800" dirty="0" smtClean="0"/>
              <a:t>gran diversidad </a:t>
            </a:r>
            <a:r>
              <a:rPr lang="es-ES" sz="1800" dirty="0"/>
              <a:t>de </a:t>
            </a:r>
            <a:r>
              <a:rPr lang="es-ES" sz="1800" dirty="0" smtClean="0"/>
              <a:t>requerimientos específicos de las distintas regiones.</a:t>
            </a:r>
          </a:p>
          <a:p>
            <a:pPr marL="0" indent="0" algn="just">
              <a:buNone/>
            </a:pPr>
            <a:r>
              <a:rPr lang="es-ES" sz="1800" dirty="0" smtClean="0"/>
              <a:t> </a:t>
            </a:r>
            <a:endParaRPr lang="es-ES" sz="1800" dirty="0"/>
          </a:p>
          <a:p>
            <a:pPr algn="just">
              <a:buFont typeface="Wingdings" panose="05000000000000000000" pitchFamily="2" charset="2"/>
              <a:buChar char="§"/>
            </a:pPr>
            <a:r>
              <a:rPr lang="es-ES" sz="1800" dirty="0" smtClean="0"/>
              <a:t>Actúan </a:t>
            </a:r>
            <a:r>
              <a:rPr lang="es-ES" sz="1800" dirty="0"/>
              <a:t>como articuladoras entre múltiples organizaciones, contribuyendo a la cohesión social y a la descentralización de las oportunidades de desarrollo</a:t>
            </a:r>
            <a:r>
              <a:rPr lang="es-ES" sz="1800" dirty="0" smtClean="0"/>
              <a:t>.</a:t>
            </a:r>
          </a:p>
          <a:p>
            <a:pPr algn="just">
              <a:buFont typeface="Wingdings" panose="05000000000000000000" pitchFamily="2" charset="2"/>
              <a:buChar char="§"/>
            </a:pPr>
            <a:endParaRPr lang="es-ES" sz="1800" dirty="0"/>
          </a:p>
          <a:p>
            <a:pPr algn="just">
              <a:buFont typeface="Wingdings" panose="05000000000000000000" pitchFamily="2" charset="2"/>
              <a:buChar char="§"/>
            </a:pPr>
            <a:r>
              <a:rPr lang="es-ES" sz="1800" dirty="0"/>
              <a:t>Son un sustantivo aporte a la convivencia regional, promoviendo la participación ciudadana y acercando el acceso a la cultura</a:t>
            </a:r>
            <a:r>
              <a:rPr lang="es-ES" sz="1800" dirty="0" smtClean="0"/>
              <a:t>.</a:t>
            </a:r>
          </a:p>
          <a:p>
            <a:pPr algn="just">
              <a:buFont typeface="Wingdings" panose="05000000000000000000" pitchFamily="2" charset="2"/>
              <a:buChar char="§"/>
            </a:pPr>
            <a:endParaRPr lang="es-ES" sz="1800" dirty="0"/>
          </a:p>
          <a:p>
            <a:pPr algn="just">
              <a:buFont typeface="Wingdings" panose="05000000000000000000" pitchFamily="2" charset="2"/>
              <a:buChar char="§"/>
            </a:pPr>
            <a:r>
              <a:rPr lang="es-ES" sz="1800" dirty="0" smtClean="0"/>
              <a:t>Estas </a:t>
            </a:r>
            <a:r>
              <a:rPr lang="es-ES" sz="1800" dirty="0"/>
              <a:t>universidades aportan decididamente a las políticas públicas y al debate nacional, para reflexionar y entregar nuevas </a:t>
            </a:r>
            <a:r>
              <a:rPr lang="es-ES" sz="1800" dirty="0" smtClean="0"/>
              <a:t>miradas en temas </a:t>
            </a:r>
            <a:r>
              <a:rPr lang="es-ES" sz="1800" dirty="0"/>
              <a:t>prioritarios del país.</a:t>
            </a:r>
          </a:p>
          <a:p>
            <a:pPr marL="0" indent="0">
              <a:buNone/>
            </a:pPr>
            <a:endParaRPr lang="es-ES" sz="1800" dirty="0"/>
          </a:p>
        </p:txBody>
      </p:sp>
    </p:spTree>
    <p:extLst>
      <p:ext uri="{BB962C8B-B14F-4D97-AF65-F5344CB8AC3E}">
        <p14:creationId xmlns:p14="http://schemas.microsoft.com/office/powerpoint/2010/main" val="66465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Fidelidad a los propósitos académicos</a:t>
            </a:r>
            <a:endParaRPr lang="es-ES" dirty="0"/>
          </a:p>
        </p:txBody>
      </p:sp>
      <p:sp>
        <p:nvSpPr>
          <p:cNvPr id="3" name="Marcador de contenido 2"/>
          <p:cNvSpPr>
            <a:spLocks noGrp="1"/>
          </p:cNvSpPr>
          <p:nvPr>
            <p:ph idx="1"/>
          </p:nvPr>
        </p:nvSpPr>
        <p:spPr>
          <a:xfrm>
            <a:off x="201337" y="1616158"/>
            <a:ext cx="8581937" cy="3358514"/>
          </a:xfrm>
        </p:spPr>
        <p:txBody>
          <a:bodyPr>
            <a:normAutofit lnSpcReduction="10000"/>
          </a:bodyPr>
          <a:lstStyle/>
          <a:p>
            <a:pPr marL="0" indent="0" algn="just">
              <a:lnSpc>
                <a:spcPct val="70000"/>
              </a:lnSpc>
              <a:buNone/>
            </a:pPr>
            <a:r>
              <a:rPr lang="es-ES" sz="1700" b="1" dirty="0" smtClean="0"/>
              <a:t> </a:t>
            </a:r>
            <a:endParaRPr lang="es-ES" sz="1700" b="1" dirty="0"/>
          </a:p>
          <a:p>
            <a:pPr algn="just">
              <a:lnSpc>
                <a:spcPct val="100000"/>
              </a:lnSpc>
              <a:buFont typeface="Wingdings" panose="05000000000000000000" pitchFamily="2" charset="2"/>
              <a:buChar char="§"/>
            </a:pPr>
            <a:r>
              <a:rPr lang="es-ES" sz="1800" dirty="0" smtClean="0"/>
              <a:t>Nunca ha estado presente, ni en el origen ni en la trayectoria de las universidades del G9, la finalidad de lucrar con sus actividades. </a:t>
            </a:r>
          </a:p>
          <a:p>
            <a:pPr algn="just">
              <a:lnSpc>
                <a:spcPct val="100000"/>
              </a:lnSpc>
              <a:buFont typeface="Wingdings" panose="05000000000000000000" pitchFamily="2" charset="2"/>
              <a:buChar char="§"/>
            </a:pPr>
            <a:endParaRPr lang="es-ES" sz="1800" dirty="0" smtClean="0"/>
          </a:p>
          <a:p>
            <a:pPr algn="just">
              <a:lnSpc>
                <a:spcPct val="100000"/>
              </a:lnSpc>
              <a:buFont typeface="Wingdings" panose="05000000000000000000" pitchFamily="2" charset="2"/>
              <a:buChar char="§"/>
            </a:pPr>
            <a:r>
              <a:rPr lang="es-ES" sz="1800" dirty="0" smtClean="0"/>
              <a:t>Todas responden a una identidad universitaria orientada exclusivamente a la creación y transmisión del conocimiento, y a la vinculación  con la sociedad, aportando a una sociedad con menos desigualdades. </a:t>
            </a:r>
          </a:p>
          <a:p>
            <a:pPr algn="just">
              <a:lnSpc>
                <a:spcPct val="100000"/>
              </a:lnSpc>
              <a:buFont typeface="Wingdings" panose="05000000000000000000" pitchFamily="2" charset="2"/>
              <a:buChar char="§"/>
            </a:pPr>
            <a:endParaRPr lang="es-ES" sz="1800" dirty="0" smtClean="0"/>
          </a:p>
          <a:p>
            <a:pPr algn="just">
              <a:lnSpc>
                <a:spcPct val="100000"/>
              </a:lnSpc>
              <a:buFont typeface="Wingdings" panose="05000000000000000000" pitchFamily="2" charset="2"/>
              <a:buChar char="§"/>
            </a:pPr>
            <a:r>
              <a:rPr lang="es-ES" sz="1800" dirty="0" smtClean="0"/>
              <a:t>Todas </a:t>
            </a:r>
            <a:r>
              <a:rPr lang="es-ES" sz="1800" dirty="0"/>
              <a:t>las instituciones del G9 invierten el 100% de los recursos que reciben en su proyecto educativo, lo cual ha redundado en la sostenibilidad institucional y el aumento paulatino de sus indicadores de calidad.</a:t>
            </a:r>
          </a:p>
          <a:p>
            <a:endParaRPr lang="es-ES" sz="1700" dirty="0"/>
          </a:p>
        </p:txBody>
      </p:sp>
    </p:spTree>
    <p:extLst>
      <p:ext uri="{BB962C8B-B14F-4D97-AF65-F5344CB8AC3E}">
        <p14:creationId xmlns:p14="http://schemas.microsoft.com/office/powerpoint/2010/main" val="3372201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2481</TotalTime>
  <Words>3201</Words>
  <Application>Microsoft Office PowerPoint</Application>
  <PresentationFormat>Carta (216 x 279 mm)</PresentationFormat>
  <Paragraphs>199</Paragraphs>
  <Slides>29</Slides>
  <Notes>1</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Presentación ante Comisión de Educación Cámara de Diputados  Proyecto de Reforma a la Educación Superior</vt:lpstr>
      <vt:lpstr>Contenidos</vt:lpstr>
      <vt:lpstr>1. Universidades de la Red G9</vt:lpstr>
      <vt:lpstr>Universidades Red G9</vt:lpstr>
      <vt:lpstr>Inclusión</vt:lpstr>
      <vt:lpstr>Inclusión</vt:lpstr>
      <vt:lpstr>Generación de bienes públicos</vt:lpstr>
      <vt:lpstr> Compromiso con el  desarrollo equilibrado del país </vt:lpstr>
      <vt:lpstr>Fidelidad a los propósitos académicos</vt:lpstr>
      <vt:lpstr>2. Proyecto de Reforma a la Educación Superior</vt:lpstr>
      <vt:lpstr>El proyecto de Reforma a la ES</vt:lpstr>
      <vt:lpstr>Aspectos que requieren revisión en el Proyecto</vt:lpstr>
      <vt:lpstr>1. Reconocimiento a la naturaleza pública de las universidades G9</vt:lpstr>
      <vt:lpstr>1. Reconocimiento a la naturaleza pública de las universidades G9</vt:lpstr>
      <vt:lpstr>2. Consideración de la diversidad del Sistema</vt:lpstr>
      <vt:lpstr>3. Valorización del Consejo de Rectores  (CRUCH)</vt:lpstr>
      <vt:lpstr>3. Valorización del Consejo de Rectores  (CRUCH)</vt:lpstr>
      <vt:lpstr>4. Autonomía institucional y nuevas regulaciones</vt:lpstr>
      <vt:lpstr>5. Aseguramiento de la Calidad</vt:lpstr>
      <vt:lpstr>5. Aseguramiento de la Calidad</vt:lpstr>
      <vt:lpstr>6. Fortalecimiento de las universidades regionales</vt:lpstr>
      <vt:lpstr>7. Ciencia y Creación</vt:lpstr>
      <vt:lpstr>8. Apoyo a la Educación Técnico- Profesional</vt:lpstr>
      <vt:lpstr>9. Financiamiento público</vt:lpstr>
      <vt:lpstr>9. Financiamiento público</vt:lpstr>
      <vt:lpstr>3. Consideraciones finales sobre el  proyecto</vt:lpstr>
      <vt:lpstr>Consideraciones al proyecto</vt:lpstr>
      <vt:lpstr>Reflexiones finales </vt:lpstr>
      <vt:lpstr>Reflexiones finales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Comunicaciones Red G9</dc:creator>
  <cp:lastModifiedBy>Usuario</cp:lastModifiedBy>
  <cp:revision>209</cp:revision>
  <cp:lastPrinted>2016-09-23T21:58:35Z</cp:lastPrinted>
  <dcterms:created xsi:type="dcterms:W3CDTF">2016-08-19T15:06:59Z</dcterms:created>
  <dcterms:modified xsi:type="dcterms:W3CDTF">2016-09-23T22:02:52Z</dcterms:modified>
</cp:coreProperties>
</file>